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390" r:id="rId2"/>
    <p:sldId id="325" r:id="rId3"/>
    <p:sldId id="260" r:id="rId4"/>
    <p:sldId id="332" r:id="rId5"/>
    <p:sldId id="333" r:id="rId6"/>
    <p:sldId id="334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7" r:id="rId19"/>
    <p:sldId id="348" r:id="rId20"/>
    <p:sldId id="349" r:id="rId21"/>
    <p:sldId id="350" r:id="rId22"/>
    <p:sldId id="353" r:id="rId23"/>
    <p:sldId id="354" r:id="rId24"/>
    <p:sldId id="355" r:id="rId25"/>
    <p:sldId id="363" r:id="rId26"/>
    <p:sldId id="365" r:id="rId27"/>
    <p:sldId id="366" r:id="rId28"/>
    <p:sldId id="367" r:id="rId29"/>
    <p:sldId id="368" r:id="rId30"/>
    <p:sldId id="369" r:id="rId31"/>
    <p:sldId id="370" r:id="rId32"/>
    <p:sldId id="371" r:id="rId33"/>
    <p:sldId id="372" r:id="rId34"/>
    <p:sldId id="373" r:id="rId35"/>
    <p:sldId id="374" r:id="rId36"/>
    <p:sldId id="375" r:id="rId37"/>
    <p:sldId id="376" r:id="rId38"/>
    <p:sldId id="378" r:id="rId39"/>
    <p:sldId id="379" r:id="rId40"/>
    <p:sldId id="380" r:id="rId41"/>
    <p:sldId id="381" r:id="rId42"/>
    <p:sldId id="382" r:id="rId43"/>
    <p:sldId id="384" r:id="rId44"/>
    <p:sldId id="385" r:id="rId45"/>
    <p:sldId id="386" r:id="rId46"/>
    <p:sldId id="387" r:id="rId47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42">
          <p15:clr>
            <a:srgbClr val="A4A3A4"/>
          </p15:clr>
        </p15:guide>
        <p15:guide id="2" orient="horz" pos="960">
          <p15:clr>
            <a:srgbClr val="A4A3A4"/>
          </p15:clr>
        </p15:guide>
        <p15:guide id="3" orient="horz" pos="2163">
          <p15:clr>
            <a:srgbClr val="A4A3A4"/>
          </p15:clr>
        </p15:guide>
        <p15:guide id="4" pos="480">
          <p15:clr>
            <a:srgbClr val="A4A3A4"/>
          </p15:clr>
        </p15:guide>
        <p15:guide id="5" pos="28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2263"/>
    <a:srgbClr val="D6B628"/>
    <a:srgbClr val="5B3163"/>
    <a:srgbClr val="A0CBD1"/>
    <a:srgbClr val="45A1AC"/>
    <a:srgbClr val="533F7A"/>
    <a:srgbClr val="FF6600"/>
    <a:srgbClr val="015D34"/>
    <a:srgbClr val="00ACF7"/>
    <a:srgbClr val="00A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0" autoAdjust="0"/>
    <p:restoredTop sz="94750" autoAdjust="0"/>
  </p:normalViewPr>
  <p:slideViewPr>
    <p:cSldViewPr>
      <p:cViewPr varScale="1">
        <p:scale>
          <a:sx n="84" d="100"/>
          <a:sy n="84" d="100"/>
        </p:scale>
        <p:origin x="1512" y="86"/>
      </p:cViewPr>
      <p:guideLst>
        <p:guide orient="horz" pos="342"/>
        <p:guide orient="horz" pos="960"/>
        <p:guide orient="horz" pos="2163"/>
        <p:guide pos="480"/>
        <p:guide pos="2832"/>
      </p:guideLst>
    </p:cSldViewPr>
  </p:slideViewPr>
  <p:outlineViewPr>
    <p:cViewPr>
      <p:scale>
        <a:sx n="33" d="100"/>
        <a:sy n="33" d="100"/>
      </p:scale>
      <p:origin x="0" y="163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32"/>
    </p:cViewPr>
  </p:sorterViewPr>
  <p:notesViewPr>
    <p:cSldViewPr snapToGrid="0" snapToObjects="1">
      <p:cViewPr varScale="1">
        <p:scale>
          <a:sx n="110" d="100"/>
          <a:sy n="110" d="100"/>
        </p:scale>
        <p:origin x="-5136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1E7FE9-2BCF-4B85-8A69-38998C67795F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550C15-61B0-41A4-AFBA-859D79CEDA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32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2B7851-FA3F-1543-9FAB-DCD902E6CB3B}" type="datetimeFigureOut">
              <a:rPr lang="en-US" smtClean="0"/>
              <a:pPr/>
              <a:t>7/17/2017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43212C-D7EE-654D-94D3-6D73D6894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642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246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99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173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01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965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382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336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340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3045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9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4053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21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771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2859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5028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5560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8425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0978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1011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5038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433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692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3896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5960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8794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7307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0173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7553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5651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2534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5493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2667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058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937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4722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5797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8256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7633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5138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544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249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08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686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728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310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6096000" y="274638"/>
            <a:ext cx="3043238" cy="15542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dirty="0"/>
              <a:t>PowerPoint</a:t>
            </a:r>
            <a:r>
              <a:rPr lang="en-US" sz="1900" baseline="30000" dirty="0"/>
              <a:t>®</a:t>
            </a:r>
            <a:r>
              <a:rPr lang="en-US" sz="1900" dirty="0"/>
              <a:t> Lecture </a:t>
            </a:r>
            <a:r>
              <a:rPr lang="en-US" sz="1900" dirty="0" smtClean="0"/>
              <a:t>Presentations prepared by</a:t>
            </a:r>
          </a:p>
          <a:p>
            <a:r>
              <a:rPr lang="en-US" sz="1900" dirty="0" smtClean="0"/>
              <a:t>Mindy Miller-Kittrell,</a:t>
            </a:r>
          </a:p>
          <a:p>
            <a:r>
              <a:rPr lang="en-US" sz="1900" dirty="0" smtClean="0"/>
              <a:t>North Carolina State University</a:t>
            </a: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6099048" y="2741613"/>
            <a:ext cx="1670050" cy="504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669900"/>
              </a:buClr>
              <a:buFont typeface="Wingdings" charset="0"/>
              <a:buNone/>
            </a:pPr>
            <a:r>
              <a:rPr lang="en-US" sz="1800" b="1" dirty="0"/>
              <a:t>C H A P T E R</a:t>
            </a: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30875" y="4011613"/>
            <a:ext cx="2895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3200" dirty="0">
              <a:solidFill>
                <a:srgbClr val="00ACF7"/>
              </a:solidFill>
            </a:endParaRPr>
          </a:p>
        </p:txBody>
      </p:sp>
      <p:pic>
        <p:nvPicPr>
          <p:cNvPr id="2" name="Picture 1" descr="BAUM7206_05_cvrmec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42395" cy="6553201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 userDrawn="1"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accent2"/>
              </a:buClr>
              <a:defRPr/>
            </a:lvl2pPr>
            <a:lvl3pPr>
              <a:lnSpc>
                <a:spcPct val="100000"/>
              </a:lnSpc>
              <a:buClr>
                <a:schemeClr val="accent2"/>
              </a:buClr>
              <a:defRPr/>
            </a:lvl3pPr>
            <a:lvl4pPr>
              <a:lnSpc>
                <a:spcPct val="100000"/>
              </a:lnSpc>
              <a:buClr>
                <a:schemeClr val="accent2"/>
              </a:buClr>
              <a:defRPr/>
            </a:lvl4pPr>
            <a:lvl5pPr>
              <a:lnSpc>
                <a:spcPct val="100000"/>
              </a:lnSpc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554094"/>
            <a:ext cx="8537575" cy="477050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5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068388"/>
            <a:ext cx="4192588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068388"/>
            <a:ext cx="4192587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3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545214"/>
            <a:ext cx="4192588" cy="4779385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545336"/>
            <a:ext cx="4192587" cy="47823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2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90488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625" y="1068388"/>
            <a:ext cx="8537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"/>
          <p:cNvSpPr>
            <a:spLocks/>
          </p:cNvSpPr>
          <p:nvPr userDrawn="1"/>
        </p:nvSpPr>
        <p:spPr bwMode="auto">
          <a:xfrm>
            <a:off x="0" y="0"/>
            <a:ext cx="9153144" cy="152400"/>
          </a:xfrm>
          <a:prstGeom prst="rect">
            <a:avLst/>
          </a:prstGeom>
          <a:solidFill>
            <a:srgbClr val="D6B628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sz="3200" dirty="0"/>
          </a:p>
        </p:txBody>
      </p:sp>
      <p:sp>
        <p:nvSpPr>
          <p:cNvPr id="109570" name="Rectangle 2"/>
          <p:cNvSpPr>
            <a:spLocks noChangeArrowheads="1"/>
          </p:cNvSpPr>
          <p:nvPr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4" r:id="rId5"/>
  </p:sldLayoutIdLst>
  <p:timing>
    <p:tnLst>
      <p:par>
        <p:cTn id="1" dur="indefinite" restart="never" nodeType="tmRoot"/>
      </p:par>
    </p:tnLst>
  </p:timing>
  <p:txStyles>
    <p:titleStyle>
      <a:lvl1pPr marL="287338" indent="0" algn="l" rtl="0" fontAlgn="base">
        <a:spcBef>
          <a:spcPct val="0"/>
        </a:spcBef>
        <a:spcAft>
          <a:spcPct val="0"/>
        </a:spcAft>
        <a:defRPr sz="3200">
          <a:solidFill>
            <a:srgbClr val="54226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Microbiology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Chapter 1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History of Microbiology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307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1.5  Fungi.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803148" y="609600"/>
            <a:ext cx="7385304" cy="588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8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Early Years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232775" cy="5256212"/>
          </a:xfrm>
        </p:spPr>
        <p:txBody>
          <a:bodyPr/>
          <a:lstStyle/>
          <a:p>
            <a:r>
              <a:rPr lang="en-US" b="1" dirty="0"/>
              <a:t>How Can Microbes Be Classified?</a:t>
            </a:r>
          </a:p>
          <a:p>
            <a:pPr lvl="1"/>
            <a:r>
              <a:rPr lang="en-US" dirty="0"/>
              <a:t>Protozoa</a:t>
            </a:r>
          </a:p>
          <a:p>
            <a:pPr lvl="2"/>
            <a:r>
              <a:rPr lang="en-US" dirty="0"/>
              <a:t>Single-celled eukaryotes</a:t>
            </a:r>
          </a:p>
          <a:p>
            <a:pPr lvl="2"/>
            <a:r>
              <a:rPr lang="en-US" dirty="0"/>
              <a:t>Similar to animals in nutrient needs and cellular structure</a:t>
            </a:r>
          </a:p>
          <a:p>
            <a:pPr lvl="2"/>
            <a:r>
              <a:rPr lang="en-US" dirty="0"/>
              <a:t>Live freely in water; some live in animal hosts</a:t>
            </a:r>
          </a:p>
          <a:p>
            <a:pPr lvl="2"/>
            <a:r>
              <a:rPr lang="en-US" dirty="0"/>
              <a:t>Asexual (mostly) and sexual reproduction</a:t>
            </a:r>
          </a:p>
          <a:p>
            <a:pPr lvl="2"/>
            <a:r>
              <a:rPr lang="en-US" dirty="0"/>
              <a:t>Most are capable of locomotion by:</a:t>
            </a:r>
          </a:p>
          <a:p>
            <a:pPr lvl="3"/>
            <a:r>
              <a:rPr lang="en-US" sz="2000" dirty="0"/>
              <a:t>Pseudopods—cell extensions that flow in direction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of </a:t>
            </a:r>
            <a:r>
              <a:rPr lang="en-US" sz="2000" dirty="0"/>
              <a:t>travel</a:t>
            </a:r>
          </a:p>
          <a:p>
            <a:pPr lvl="3"/>
            <a:r>
              <a:rPr lang="en-US" sz="2000" dirty="0"/>
              <a:t>Cilia—numerous short protrusions that propel organisms through its environment</a:t>
            </a:r>
          </a:p>
          <a:p>
            <a:pPr lvl="3"/>
            <a:r>
              <a:rPr lang="en-US" sz="2000" dirty="0"/>
              <a:t>Flagella—extensions of a cell that are fewer, longer, and more </a:t>
            </a:r>
            <a:r>
              <a:rPr lang="en-US" sz="2000" dirty="0" err="1"/>
              <a:t>whiplike</a:t>
            </a:r>
            <a:r>
              <a:rPr lang="en-US" sz="2000" dirty="0"/>
              <a:t> than cilia</a:t>
            </a:r>
          </a:p>
        </p:txBody>
      </p:sp>
    </p:spTree>
    <p:extLst>
      <p:ext uri="{BB962C8B-B14F-4D97-AF65-F5344CB8AC3E}">
        <p14:creationId xmlns:p14="http://schemas.microsoft.com/office/powerpoint/2010/main" val="369669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1.6  Locomotive structures of protozoa.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3203608" y="657883"/>
            <a:ext cx="2587592" cy="612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Early Years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232775" cy="5256212"/>
          </a:xfrm>
        </p:spPr>
        <p:txBody>
          <a:bodyPr/>
          <a:lstStyle/>
          <a:p>
            <a:r>
              <a:rPr lang="en-US" b="1" dirty="0"/>
              <a:t>How Can Microbes Be Classified?</a:t>
            </a:r>
          </a:p>
          <a:p>
            <a:pPr lvl="1"/>
            <a:r>
              <a:rPr lang="en-US" dirty="0"/>
              <a:t>Algae</a:t>
            </a:r>
          </a:p>
          <a:p>
            <a:pPr lvl="2"/>
            <a:r>
              <a:rPr lang="en-US" dirty="0"/>
              <a:t>Unicellular or multicellular</a:t>
            </a:r>
          </a:p>
          <a:p>
            <a:pPr lvl="2"/>
            <a:r>
              <a:rPr lang="en-US" dirty="0"/>
              <a:t>Photosynthetic</a:t>
            </a:r>
          </a:p>
          <a:p>
            <a:pPr lvl="2"/>
            <a:r>
              <a:rPr lang="en-US" dirty="0"/>
              <a:t>Simple reproductive structures</a:t>
            </a:r>
          </a:p>
          <a:p>
            <a:pPr lvl="2"/>
            <a:r>
              <a:rPr lang="en-US" dirty="0"/>
              <a:t>Categorized on the basis of pigmentation and composition of cell wall</a:t>
            </a:r>
          </a:p>
        </p:txBody>
      </p:sp>
    </p:spTree>
    <p:extLst>
      <p:ext uri="{BB962C8B-B14F-4D97-AF65-F5344CB8AC3E}">
        <p14:creationId xmlns:p14="http://schemas.microsoft.com/office/powerpoint/2010/main" val="252360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1.7  Algae.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4"/>
          <a:stretch/>
        </p:blipFill>
        <p:spPr>
          <a:xfrm>
            <a:off x="76200" y="1783079"/>
            <a:ext cx="8915400" cy="32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7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Early Years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232775" cy="5256212"/>
          </a:xfrm>
        </p:spPr>
        <p:txBody>
          <a:bodyPr/>
          <a:lstStyle/>
          <a:p>
            <a:r>
              <a:rPr lang="en-US" b="1" dirty="0"/>
              <a:t>How Can Microbes Be Classified?</a:t>
            </a:r>
          </a:p>
          <a:p>
            <a:pPr lvl="1"/>
            <a:r>
              <a:rPr lang="en-US" dirty="0"/>
              <a:t>Other organisms of importance to microbiologists</a:t>
            </a:r>
          </a:p>
          <a:p>
            <a:pPr lvl="2"/>
            <a:r>
              <a:rPr lang="en-US" dirty="0"/>
              <a:t>Parasites</a:t>
            </a:r>
          </a:p>
          <a:p>
            <a:pPr lvl="2"/>
            <a:r>
              <a:rPr lang="en-US" dirty="0"/>
              <a:t>Viruses</a:t>
            </a:r>
          </a:p>
        </p:txBody>
      </p:sp>
    </p:spTree>
    <p:extLst>
      <p:ext uri="{BB962C8B-B14F-4D97-AF65-F5344CB8AC3E}">
        <p14:creationId xmlns:p14="http://schemas.microsoft.com/office/powerpoint/2010/main" val="290515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1.8  An immature stage of a parasitic worm in blood.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1034382" y="685800"/>
            <a:ext cx="6922835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9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Figure 1.9  A colorized electron microscope image of viruses infecting a bacterium.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1831848" y="763664"/>
            <a:ext cx="5327904" cy="57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4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Golden Age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537575" cy="5256212"/>
          </a:xfrm>
        </p:spPr>
        <p:txBody>
          <a:bodyPr/>
          <a:lstStyle/>
          <a:p>
            <a:r>
              <a:rPr lang="en-US" dirty="0"/>
              <a:t>Scientists searched for answers to four questions:</a:t>
            </a:r>
          </a:p>
          <a:p>
            <a:pPr lvl="1"/>
            <a:r>
              <a:rPr lang="en-US" dirty="0"/>
              <a:t>Is spontaneous generation of microbial life possible?</a:t>
            </a:r>
          </a:p>
          <a:p>
            <a:pPr lvl="1"/>
            <a:r>
              <a:rPr lang="en-US" dirty="0"/>
              <a:t>What causes fermentation?</a:t>
            </a:r>
          </a:p>
          <a:p>
            <a:pPr lvl="1"/>
            <a:r>
              <a:rPr lang="en-US" dirty="0"/>
              <a:t>What causes disease?</a:t>
            </a:r>
          </a:p>
          <a:p>
            <a:pPr lvl="1"/>
            <a:r>
              <a:rPr lang="en-US" dirty="0"/>
              <a:t>How can we prevent infection and disease?</a:t>
            </a:r>
          </a:p>
        </p:txBody>
      </p:sp>
    </p:spTree>
    <p:extLst>
      <p:ext uri="{BB962C8B-B14F-4D97-AF65-F5344CB8AC3E}">
        <p14:creationId xmlns:p14="http://schemas.microsoft.com/office/powerpoint/2010/main" val="188150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Golden Age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537575" cy="5256212"/>
          </a:xfrm>
        </p:spPr>
        <p:txBody>
          <a:bodyPr/>
          <a:lstStyle/>
          <a:p>
            <a:r>
              <a:rPr lang="en-US" b="1" dirty="0"/>
              <a:t>Does Microbial Life Spontaneously Generate?</a:t>
            </a:r>
          </a:p>
          <a:p>
            <a:pPr lvl="1"/>
            <a:r>
              <a:rPr lang="en-US" dirty="0"/>
              <a:t>Some philosophers and scientists of the past thought living things arose from three processes:</a:t>
            </a:r>
          </a:p>
          <a:p>
            <a:pPr lvl="2"/>
            <a:r>
              <a:rPr lang="en-US" dirty="0"/>
              <a:t>Asexual reproduction</a:t>
            </a:r>
          </a:p>
          <a:p>
            <a:pPr lvl="2"/>
            <a:r>
              <a:rPr lang="en-US" dirty="0"/>
              <a:t>Sexual </a:t>
            </a:r>
            <a:r>
              <a:rPr lang="en-US" dirty="0" smtClean="0"/>
              <a:t>reproduction</a:t>
            </a:r>
            <a:endParaRPr lang="en-US" dirty="0"/>
          </a:p>
          <a:p>
            <a:pPr lvl="2"/>
            <a:r>
              <a:rPr lang="en-US" dirty="0"/>
              <a:t>Nonliving matter</a:t>
            </a:r>
          </a:p>
          <a:p>
            <a:pPr lvl="1"/>
            <a:r>
              <a:rPr lang="en-US" dirty="0"/>
              <a:t>Aristotle proposed spontaneous </a:t>
            </a:r>
            <a:r>
              <a:rPr lang="en-US" dirty="0" smtClean="0"/>
              <a:t>generation.</a:t>
            </a:r>
            <a:endParaRPr lang="en-US" dirty="0"/>
          </a:p>
          <a:p>
            <a:pPr lvl="2"/>
            <a:r>
              <a:rPr lang="en-US" dirty="0"/>
              <a:t>Living things can arise from nonliving </a:t>
            </a:r>
            <a:r>
              <a:rPr lang="en-US" dirty="0" smtClean="0"/>
              <a:t>matter.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4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Early Years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Life Really Look Like?</a:t>
            </a:r>
          </a:p>
          <a:p>
            <a:pPr lvl="1"/>
            <a:r>
              <a:rPr lang="en-US" dirty="0" err="1"/>
              <a:t>Antoni</a:t>
            </a:r>
            <a:r>
              <a:rPr lang="en-US" dirty="0"/>
              <a:t> van Leeuwenhoek</a:t>
            </a:r>
          </a:p>
          <a:p>
            <a:pPr lvl="2"/>
            <a:r>
              <a:rPr lang="en-US" dirty="0"/>
              <a:t>Began making and using simple microscopes</a:t>
            </a:r>
          </a:p>
          <a:p>
            <a:pPr lvl="2"/>
            <a:r>
              <a:rPr lang="en-US" dirty="0"/>
              <a:t>Often made a new microscope for each specimen</a:t>
            </a:r>
          </a:p>
          <a:p>
            <a:pPr lvl="2"/>
            <a:r>
              <a:rPr lang="en-US" dirty="0"/>
              <a:t>Examined water and visualized tiny animals, fungi, algae, and single-celled protozoa; </a:t>
            </a:r>
            <a:r>
              <a:rPr lang="en-US" dirty="0" smtClean="0"/>
              <a:t>“animalcules”</a:t>
            </a:r>
            <a:endParaRPr lang="en-US" dirty="0"/>
          </a:p>
          <a:p>
            <a:pPr lvl="1"/>
            <a:r>
              <a:rPr lang="en-US" dirty="0"/>
              <a:t>By end of 19th century, these organisms were called </a:t>
            </a:r>
            <a:r>
              <a:rPr lang="en-US" dirty="0" smtClean="0"/>
              <a:t>microorganisms.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85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Golden Age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537575" cy="5256212"/>
          </a:xfrm>
        </p:spPr>
        <p:txBody>
          <a:bodyPr/>
          <a:lstStyle/>
          <a:p>
            <a:r>
              <a:rPr lang="en-US" b="1" dirty="0"/>
              <a:t>Does Microbial Life Spontaneously Generate?</a:t>
            </a:r>
          </a:p>
          <a:p>
            <a:pPr lvl="1"/>
            <a:r>
              <a:rPr lang="en-US" dirty="0" err="1" smtClean="0"/>
              <a:t>Redi</a:t>
            </a:r>
            <a:r>
              <a:rPr lang="fr-FR" dirty="0" smtClean="0"/>
              <a:t>’</a:t>
            </a:r>
            <a:r>
              <a:rPr lang="en-US" dirty="0" smtClean="0"/>
              <a:t>s </a:t>
            </a:r>
            <a:r>
              <a:rPr lang="en-US" dirty="0"/>
              <a:t>experiments</a:t>
            </a:r>
          </a:p>
          <a:p>
            <a:pPr lvl="2"/>
            <a:r>
              <a:rPr lang="en-US" dirty="0"/>
              <a:t>When decaying meat was kept isolated from flies, maggots never </a:t>
            </a:r>
            <a:r>
              <a:rPr lang="en-US" dirty="0" smtClean="0"/>
              <a:t>developed.</a:t>
            </a:r>
            <a:endParaRPr lang="en-US" dirty="0"/>
          </a:p>
          <a:p>
            <a:pPr lvl="2"/>
            <a:r>
              <a:rPr lang="en-US" dirty="0"/>
              <a:t>Meat exposed to flies was soon </a:t>
            </a:r>
            <a:r>
              <a:rPr lang="en-US" dirty="0" smtClean="0"/>
              <a:t>infested.</a:t>
            </a:r>
            <a:endParaRPr lang="en-US" dirty="0"/>
          </a:p>
          <a:p>
            <a:pPr lvl="2"/>
            <a:r>
              <a:rPr lang="en-US" dirty="0"/>
              <a:t>As a result, scientists began to doubt </a:t>
            </a:r>
            <a:r>
              <a:rPr lang="en-US" dirty="0" smtClean="0"/>
              <a:t>Aristotle’s theory.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56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1.10  </a:t>
            </a:r>
            <a:r>
              <a:rPr lang="en-US" sz="1800" b="1" dirty="0" err="1" smtClean="0"/>
              <a:t>Redi</a:t>
            </a:r>
            <a:r>
              <a:rPr lang="fr-FR" sz="1800" b="1" dirty="0" smtClean="0"/>
              <a:t>’</a:t>
            </a:r>
            <a:r>
              <a:rPr lang="en-US" sz="1800" b="1" dirty="0" smtClean="0"/>
              <a:t>s </a:t>
            </a:r>
            <a:r>
              <a:rPr lang="en-US" sz="1800" b="1" dirty="0"/>
              <a:t>experiments.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"/>
          <a:stretch/>
        </p:blipFill>
        <p:spPr>
          <a:xfrm>
            <a:off x="76200" y="1219200"/>
            <a:ext cx="8915400" cy="479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5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1.11  Louis Pasteur.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21043"/>
            <a:ext cx="7924800" cy="568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6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Golden Age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537575" cy="5256212"/>
          </a:xfrm>
        </p:spPr>
        <p:txBody>
          <a:bodyPr/>
          <a:lstStyle/>
          <a:p>
            <a:r>
              <a:rPr lang="en-US" b="1" dirty="0"/>
              <a:t>Does Microbial Life Spontaneously Generate?</a:t>
            </a:r>
          </a:p>
          <a:p>
            <a:pPr lvl="1"/>
            <a:r>
              <a:rPr lang="en-US" dirty="0" smtClean="0"/>
              <a:t>Pasteur</a:t>
            </a:r>
            <a:r>
              <a:rPr lang="fr-FR" dirty="0" smtClean="0"/>
              <a:t>’</a:t>
            </a:r>
            <a:r>
              <a:rPr lang="en-US" dirty="0" smtClean="0"/>
              <a:t>s </a:t>
            </a:r>
            <a:r>
              <a:rPr lang="en-US" dirty="0"/>
              <a:t>experiments</a:t>
            </a:r>
          </a:p>
          <a:p>
            <a:pPr lvl="2"/>
            <a:r>
              <a:rPr lang="en-US" dirty="0"/>
              <a:t>Performed experiments with “swan-necked” flasks</a:t>
            </a:r>
          </a:p>
          <a:p>
            <a:pPr lvl="2"/>
            <a:r>
              <a:rPr lang="en-US" dirty="0"/>
              <a:t>When the flasks remained upright, no microbial growth </a:t>
            </a:r>
            <a:r>
              <a:rPr lang="en-US" dirty="0" smtClean="0"/>
              <a:t>appeared.</a:t>
            </a:r>
            <a:endParaRPr lang="en-US" dirty="0"/>
          </a:p>
          <a:p>
            <a:pPr lvl="2"/>
            <a:r>
              <a:rPr lang="en-US" dirty="0"/>
              <a:t>When the flask was tilted, dust from the bend in the neck seeped back into the flask and made the infusion cloudy with microbes within a </a:t>
            </a:r>
            <a:r>
              <a:rPr lang="en-US" dirty="0" smtClean="0"/>
              <a:t>day.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94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1.12  </a:t>
            </a:r>
            <a:r>
              <a:rPr lang="en-US" sz="1800" b="1" dirty="0" smtClean="0"/>
              <a:t>Pasteur</a:t>
            </a:r>
            <a:r>
              <a:rPr lang="fr-FR" sz="1800" b="1" dirty="0" smtClean="0"/>
              <a:t>’</a:t>
            </a:r>
            <a:r>
              <a:rPr lang="en-US" sz="1800" b="1" dirty="0" smtClean="0"/>
              <a:t>s </a:t>
            </a:r>
            <a:r>
              <a:rPr lang="en-US" sz="1800" b="1" dirty="0"/>
              <a:t>experiments with </a:t>
            </a:r>
            <a:r>
              <a:rPr lang="en-US" sz="1800" b="1" dirty="0" smtClean="0"/>
              <a:t>“swan-necked </a:t>
            </a:r>
            <a:r>
              <a:rPr lang="en-US" sz="1800" b="1" dirty="0"/>
              <a:t>flasks</a:t>
            </a:r>
            <a:r>
              <a:rPr lang="en-US" sz="1800" b="1" dirty="0" smtClean="0"/>
              <a:t>.”</a:t>
            </a:r>
            <a:endParaRPr lang="en-US" sz="1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1"/>
          <a:stretch/>
        </p:blipFill>
        <p:spPr>
          <a:xfrm>
            <a:off x="76200" y="1645920"/>
            <a:ext cx="8915400" cy="35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8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Table 1.1  Some Industrial Uses of Microbes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8"/>
          <a:stretch/>
        </p:blipFill>
        <p:spPr>
          <a:xfrm>
            <a:off x="2200656" y="611906"/>
            <a:ext cx="4566447" cy="616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Golden Age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689975" cy="5256212"/>
          </a:xfrm>
        </p:spPr>
        <p:txBody>
          <a:bodyPr/>
          <a:lstStyle/>
          <a:p>
            <a:r>
              <a:rPr lang="en-US" b="1" dirty="0"/>
              <a:t>What Causes Disease?</a:t>
            </a:r>
          </a:p>
          <a:p>
            <a:pPr lvl="1"/>
            <a:r>
              <a:rPr lang="en-US" dirty="0"/>
              <a:t>Pasteur developed the germ theory of </a:t>
            </a:r>
            <a:r>
              <a:rPr lang="en-US" dirty="0" smtClean="0"/>
              <a:t>disease.</a:t>
            </a:r>
            <a:endParaRPr lang="en-US" dirty="0"/>
          </a:p>
          <a:p>
            <a:pPr lvl="1"/>
            <a:r>
              <a:rPr lang="en-US" dirty="0"/>
              <a:t>Some diseases caused by specific germs called pathogens</a:t>
            </a:r>
          </a:p>
        </p:txBody>
      </p:sp>
    </p:spTree>
    <p:extLst>
      <p:ext uri="{BB962C8B-B14F-4D97-AF65-F5344CB8AC3E}">
        <p14:creationId xmlns:p14="http://schemas.microsoft.com/office/powerpoint/2010/main" val="145163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1.15  Robert Koch.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84" y="685800"/>
            <a:ext cx="6592232" cy="587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3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Golden Age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766175" cy="5256212"/>
          </a:xfrm>
        </p:spPr>
        <p:txBody>
          <a:bodyPr/>
          <a:lstStyle/>
          <a:p>
            <a:r>
              <a:rPr lang="en-US" b="1" dirty="0"/>
              <a:t>What Causes Disease?</a:t>
            </a:r>
          </a:p>
          <a:p>
            <a:pPr lvl="1"/>
            <a:r>
              <a:rPr lang="en-US" dirty="0" smtClean="0"/>
              <a:t>Koch</a:t>
            </a:r>
            <a:r>
              <a:rPr lang="fr-FR" dirty="0" smtClean="0"/>
              <a:t>’</a:t>
            </a:r>
            <a:r>
              <a:rPr lang="en-US" dirty="0" smtClean="0"/>
              <a:t>s </a:t>
            </a:r>
            <a:r>
              <a:rPr lang="en-US" dirty="0"/>
              <a:t>experiments</a:t>
            </a:r>
          </a:p>
          <a:p>
            <a:pPr lvl="2"/>
            <a:r>
              <a:rPr lang="en-US" dirty="0"/>
              <a:t>Robert Koch studied causative agents of disease (etiology</a:t>
            </a:r>
            <a:r>
              <a:rPr lang="en-US" dirty="0" smtClean="0"/>
              <a:t>).</a:t>
            </a:r>
            <a:endParaRPr lang="en-US" dirty="0"/>
          </a:p>
          <a:p>
            <a:pPr lvl="3"/>
            <a:r>
              <a:rPr lang="en-US" dirty="0"/>
              <a:t>Demonstrated a bacterium causes anthrax</a:t>
            </a:r>
          </a:p>
          <a:p>
            <a:pPr lvl="3"/>
            <a:r>
              <a:rPr lang="en-US" dirty="0"/>
              <a:t>Examined colonies of microorganisms</a:t>
            </a:r>
          </a:p>
        </p:txBody>
      </p:sp>
    </p:spTree>
    <p:extLst>
      <p:ext uri="{BB962C8B-B14F-4D97-AF65-F5344CB8AC3E}">
        <p14:creationId xmlns:p14="http://schemas.microsoft.com/office/powerpoint/2010/main" val="128581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Golden Age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689975" cy="5256212"/>
          </a:xfrm>
        </p:spPr>
        <p:txBody>
          <a:bodyPr/>
          <a:lstStyle/>
          <a:p>
            <a:r>
              <a:rPr lang="en-US" b="1" dirty="0"/>
              <a:t>What Causes Disease?</a:t>
            </a:r>
          </a:p>
          <a:p>
            <a:pPr lvl="1"/>
            <a:r>
              <a:rPr lang="en-US" dirty="0" smtClean="0"/>
              <a:t>Koch</a:t>
            </a:r>
            <a:r>
              <a:rPr lang="fr-FR" dirty="0" smtClean="0"/>
              <a:t>’</a:t>
            </a:r>
            <a:r>
              <a:rPr lang="en-US" dirty="0" smtClean="0"/>
              <a:t>s </a:t>
            </a:r>
            <a:r>
              <a:rPr lang="en-US" dirty="0"/>
              <a:t>experiments</a:t>
            </a:r>
          </a:p>
          <a:p>
            <a:pPr lvl="2"/>
            <a:r>
              <a:rPr lang="en-US" dirty="0"/>
              <a:t>Simple staining techniques</a:t>
            </a:r>
          </a:p>
          <a:p>
            <a:pPr lvl="2"/>
            <a:r>
              <a:rPr lang="en-US" dirty="0"/>
              <a:t>First photomicrograph of bacteria</a:t>
            </a:r>
          </a:p>
          <a:p>
            <a:pPr lvl="2"/>
            <a:r>
              <a:rPr lang="en-US" dirty="0"/>
              <a:t>First photograph of bacteria in diseased tissue</a:t>
            </a:r>
          </a:p>
          <a:p>
            <a:pPr lvl="2"/>
            <a:r>
              <a:rPr lang="en-US" dirty="0"/>
              <a:t>Techniques for estimating bacterial number in a solution</a:t>
            </a:r>
          </a:p>
          <a:p>
            <a:pPr lvl="2"/>
            <a:r>
              <a:rPr lang="en-US" dirty="0"/>
              <a:t>Use of steam to sterilize growth media</a:t>
            </a:r>
          </a:p>
          <a:p>
            <a:pPr lvl="2"/>
            <a:r>
              <a:rPr lang="en-US" dirty="0"/>
              <a:t>Use of Petri dishes</a:t>
            </a:r>
          </a:p>
          <a:p>
            <a:pPr lvl="2"/>
            <a:r>
              <a:rPr lang="en-US" dirty="0"/>
              <a:t>Laboratory techniques to transfer bacteria</a:t>
            </a:r>
          </a:p>
          <a:p>
            <a:pPr lvl="2"/>
            <a:r>
              <a:rPr lang="en-US" dirty="0"/>
              <a:t>Bacteria as distinct species</a:t>
            </a:r>
          </a:p>
        </p:txBody>
      </p:sp>
    </p:spTree>
    <p:extLst>
      <p:ext uri="{BB962C8B-B14F-4D97-AF65-F5344CB8AC3E}">
        <p14:creationId xmlns:p14="http://schemas.microsoft.com/office/powerpoint/2010/main" val="2006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1.1  </a:t>
            </a:r>
            <a:r>
              <a:rPr lang="en-US" sz="1800" b="1" dirty="0" err="1"/>
              <a:t>Antoni</a:t>
            </a:r>
            <a:r>
              <a:rPr lang="en-US" sz="1800" b="1" dirty="0"/>
              <a:t> van Leeuwenhoek.</a:t>
            </a:r>
            <a:endParaRPr lang="en-US" sz="1800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84" y="609600"/>
            <a:ext cx="7724631" cy="590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5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1.16  Bacterial colonies on a solid surface (agar).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1"/>
          <a:stretch/>
        </p:blipFill>
        <p:spPr>
          <a:xfrm>
            <a:off x="76200" y="1295400"/>
            <a:ext cx="8915400" cy="466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2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Golden Age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232775" cy="5256212"/>
          </a:xfrm>
        </p:spPr>
        <p:txBody>
          <a:bodyPr/>
          <a:lstStyle/>
          <a:p>
            <a:r>
              <a:rPr lang="en-US" b="1" dirty="0"/>
              <a:t>What Causes Disease?</a:t>
            </a:r>
          </a:p>
          <a:p>
            <a:pPr lvl="1"/>
            <a:r>
              <a:rPr lang="en-US" dirty="0" smtClean="0"/>
              <a:t>Koch</a:t>
            </a:r>
            <a:r>
              <a:rPr lang="fr-FR" dirty="0" smtClean="0"/>
              <a:t>’</a:t>
            </a:r>
            <a:r>
              <a:rPr lang="en-US" dirty="0" smtClean="0"/>
              <a:t>s </a:t>
            </a:r>
            <a:r>
              <a:rPr lang="en-US" dirty="0"/>
              <a:t>postulates</a:t>
            </a:r>
          </a:p>
          <a:p>
            <a:pPr lvl="2"/>
            <a:r>
              <a:rPr lang="en-US" dirty="0"/>
              <a:t>Suspected causative agent must be found in every case of the disease and be absent from healthy </a:t>
            </a:r>
            <a:r>
              <a:rPr lang="en-US" dirty="0" smtClean="0"/>
              <a:t>hosts.</a:t>
            </a:r>
            <a:endParaRPr lang="en-US" dirty="0"/>
          </a:p>
          <a:p>
            <a:pPr lvl="2"/>
            <a:r>
              <a:rPr lang="en-US" dirty="0"/>
              <a:t>Agent must be isolated and grown outside the </a:t>
            </a:r>
            <a:r>
              <a:rPr lang="en-US" dirty="0" smtClean="0"/>
              <a:t>host.</a:t>
            </a:r>
            <a:endParaRPr lang="en-US" dirty="0"/>
          </a:p>
          <a:p>
            <a:pPr lvl="2"/>
            <a:r>
              <a:rPr lang="en-US" dirty="0"/>
              <a:t>When agent is introduced to a healthy, susceptible host, the host must get the </a:t>
            </a:r>
            <a:r>
              <a:rPr lang="en-US" dirty="0" smtClean="0"/>
              <a:t>disease.</a:t>
            </a:r>
            <a:endParaRPr lang="en-US" dirty="0"/>
          </a:p>
          <a:p>
            <a:pPr lvl="2"/>
            <a:r>
              <a:rPr lang="en-US" dirty="0"/>
              <a:t>Same agent must be found in the diseased </a:t>
            </a:r>
            <a:r>
              <a:rPr lang="en-US"/>
              <a:t>experimental </a:t>
            </a:r>
            <a:r>
              <a:rPr lang="en-US" smtClean="0"/>
              <a:t>host.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92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Table 1.2  Other Notable Scientists of the </a:t>
            </a:r>
            <a:r>
              <a:rPr lang="en-US" sz="1800" b="1" dirty="0" smtClean="0"/>
              <a:t>“Golden </a:t>
            </a:r>
            <a:r>
              <a:rPr lang="en-US" sz="1800" b="1" dirty="0"/>
              <a:t>Age of </a:t>
            </a:r>
            <a:r>
              <a:rPr lang="en-US" sz="1800" b="1" dirty="0" smtClean="0"/>
              <a:t>Microbiology” </a:t>
            </a:r>
            <a:r>
              <a:rPr lang="en-US" sz="1800" b="1" dirty="0"/>
              <a:t>and the Agents of Disease They Discovered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8"/>
          <a:stretch/>
        </p:blipFill>
        <p:spPr>
          <a:xfrm>
            <a:off x="76200" y="1515979"/>
            <a:ext cx="8915400" cy="414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6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Golden Age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232775" cy="5256212"/>
          </a:xfrm>
        </p:spPr>
        <p:txBody>
          <a:bodyPr/>
          <a:lstStyle/>
          <a:p>
            <a:r>
              <a:rPr lang="en-US" b="1" dirty="0"/>
              <a:t>What Causes Disease?</a:t>
            </a:r>
          </a:p>
          <a:p>
            <a:pPr lvl="1"/>
            <a:r>
              <a:rPr lang="en-US" dirty="0" smtClean="0"/>
              <a:t>Gram</a:t>
            </a:r>
            <a:r>
              <a:rPr lang="fr-FR" dirty="0" smtClean="0"/>
              <a:t>’</a:t>
            </a:r>
            <a:r>
              <a:rPr lang="en-US" dirty="0" smtClean="0"/>
              <a:t>s </a:t>
            </a:r>
            <a:r>
              <a:rPr lang="en-US" dirty="0"/>
              <a:t>stain</a:t>
            </a:r>
          </a:p>
          <a:p>
            <a:pPr lvl="2"/>
            <a:r>
              <a:rPr lang="en-US" dirty="0"/>
              <a:t>The most widely used staining technique</a:t>
            </a:r>
          </a:p>
          <a:p>
            <a:pPr lvl="2"/>
            <a:r>
              <a:rPr lang="en-US" dirty="0"/>
              <a:t>One of the first steps to identify a bacterium</a:t>
            </a:r>
          </a:p>
        </p:txBody>
      </p:sp>
    </p:spTree>
    <p:extLst>
      <p:ext uri="{BB962C8B-B14F-4D97-AF65-F5344CB8AC3E}">
        <p14:creationId xmlns:p14="http://schemas.microsoft.com/office/powerpoint/2010/main" val="181851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1.17  Results of Gram staining.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1272540" y="685800"/>
            <a:ext cx="6446520" cy="582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2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Golden Age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232775" cy="5256212"/>
          </a:xfrm>
        </p:spPr>
        <p:txBody>
          <a:bodyPr/>
          <a:lstStyle/>
          <a:p>
            <a:r>
              <a:rPr lang="en-US" b="1" dirty="0"/>
              <a:t>How Can We Prevent Infection and Disease?</a:t>
            </a:r>
          </a:p>
          <a:p>
            <a:pPr lvl="1"/>
            <a:r>
              <a:rPr lang="en-US" dirty="0" err="1"/>
              <a:t>Semmelweis</a:t>
            </a:r>
            <a:r>
              <a:rPr lang="en-US" dirty="0"/>
              <a:t> and </a:t>
            </a:r>
            <a:r>
              <a:rPr lang="en-US" dirty="0" err="1"/>
              <a:t>handwashing</a:t>
            </a:r>
            <a:endParaRPr lang="en-US" dirty="0"/>
          </a:p>
          <a:p>
            <a:pPr lvl="1"/>
            <a:r>
              <a:rPr lang="en-US" dirty="0" smtClean="0"/>
              <a:t>Lister</a:t>
            </a:r>
            <a:r>
              <a:rPr lang="fr-FR" dirty="0" smtClean="0"/>
              <a:t>’</a:t>
            </a:r>
            <a:r>
              <a:rPr lang="en-US" dirty="0" smtClean="0"/>
              <a:t>s </a:t>
            </a:r>
            <a:r>
              <a:rPr lang="en-US" dirty="0"/>
              <a:t>antiseptic technique</a:t>
            </a:r>
          </a:p>
          <a:p>
            <a:pPr lvl="1"/>
            <a:r>
              <a:rPr lang="en-US" dirty="0"/>
              <a:t>Nightingale and nursing</a:t>
            </a:r>
          </a:p>
          <a:p>
            <a:pPr lvl="1"/>
            <a:r>
              <a:rPr lang="en-US" dirty="0"/>
              <a:t>Snow—infection control and epidemiology</a:t>
            </a:r>
          </a:p>
          <a:p>
            <a:pPr lvl="1"/>
            <a:r>
              <a:rPr lang="en-US" dirty="0" smtClean="0"/>
              <a:t>Jenner</a:t>
            </a:r>
            <a:r>
              <a:rPr lang="fr-FR" dirty="0" smtClean="0"/>
              <a:t>’</a:t>
            </a:r>
            <a:r>
              <a:rPr lang="en-US" dirty="0" smtClean="0"/>
              <a:t>s </a:t>
            </a:r>
            <a:r>
              <a:rPr lang="en-US" dirty="0"/>
              <a:t>vaccine—field of immunology</a:t>
            </a:r>
          </a:p>
          <a:p>
            <a:pPr lvl="1"/>
            <a:r>
              <a:rPr lang="en-US" dirty="0" smtClean="0"/>
              <a:t>Ehrlich</a:t>
            </a:r>
            <a:r>
              <a:rPr lang="fr-FR" dirty="0" smtClean="0"/>
              <a:t>’</a:t>
            </a:r>
            <a:r>
              <a:rPr lang="en-US" dirty="0" smtClean="0"/>
              <a:t>s “magic bullets”—</a:t>
            </a:r>
            <a:r>
              <a:rPr lang="en-US" dirty="0"/>
              <a:t>field of chemotherapy</a:t>
            </a:r>
          </a:p>
        </p:txBody>
      </p:sp>
    </p:spTree>
    <p:extLst>
      <p:ext uri="{BB962C8B-B14F-4D97-AF65-F5344CB8AC3E}">
        <p14:creationId xmlns:p14="http://schemas.microsoft.com/office/powerpoint/2010/main" val="43554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1505456" y="594360"/>
            <a:ext cx="5980687" cy="5958840"/>
          </a:xfrm>
          <a:prstGeom prst="rect">
            <a:avLst/>
          </a:prstGeom>
        </p:spPr>
      </p:pic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1.18  Florence Nightingale.</a:t>
            </a:r>
          </a:p>
        </p:txBody>
      </p:sp>
    </p:spTree>
    <p:extLst>
      <p:ext uri="{BB962C8B-B14F-4D97-AF65-F5344CB8AC3E}">
        <p14:creationId xmlns:p14="http://schemas.microsoft.com/office/powerpoint/2010/main" val="254256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923330"/>
          </a:xfrm>
        </p:spPr>
        <p:txBody>
          <a:bodyPr/>
          <a:lstStyle/>
          <a:p>
            <a:r>
              <a:rPr lang="en-US" sz="1800" b="1" dirty="0"/>
              <a:t>Figure 1.19  Some of the many scientific disciplines and applications that arose from the pioneering work of scientists just before and around the time of the Golden Age of Microbiology.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2908967" y="1203959"/>
            <a:ext cx="3173666" cy="54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Table 1.3  Fields of Microbiology (1 of 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986028" y="685800"/>
            <a:ext cx="7019544" cy="57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7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Table 1.3  Fields of Microbiology (2 of 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1928622" y="609600"/>
            <a:ext cx="5134356" cy="604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4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1.2  Reproduction of </a:t>
            </a:r>
            <a:r>
              <a:rPr lang="en-US" sz="1800" b="1" dirty="0" smtClean="0"/>
              <a:t>Leeuwenhoek</a:t>
            </a:r>
            <a:r>
              <a:rPr lang="fr-FR" sz="1800" b="1" dirty="0" smtClean="0"/>
              <a:t>’</a:t>
            </a:r>
            <a:r>
              <a:rPr lang="en-US" sz="1800" b="1" dirty="0" smtClean="0"/>
              <a:t>s </a:t>
            </a:r>
            <a:r>
              <a:rPr lang="en-US" sz="1800" b="1" dirty="0"/>
              <a:t>microscope.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1086612" y="685800"/>
            <a:ext cx="6818376" cy="581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5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Modern Age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232775" cy="5256212"/>
          </a:xfrm>
        </p:spPr>
        <p:txBody>
          <a:bodyPr/>
          <a:lstStyle/>
          <a:p>
            <a:r>
              <a:rPr lang="en-US" b="1" dirty="0"/>
              <a:t>What Are the Basic Chemical Reactions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of </a:t>
            </a:r>
            <a:r>
              <a:rPr lang="en-US" b="1" dirty="0"/>
              <a:t>Life? </a:t>
            </a:r>
          </a:p>
          <a:p>
            <a:pPr lvl="1"/>
            <a:r>
              <a:rPr lang="en-US" dirty="0"/>
              <a:t>Biochemistry</a:t>
            </a:r>
          </a:p>
          <a:p>
            <a:pPr lvl="2"/>
            <a:r>
              <a:rPr lang="en-US" dirty="0" smtClean="0"/>
              <a:t>Practical </a:t>
            </a:r>
            <a:r>
              <a:rPr lang="en-US" dirty="0"/>
              <a:t>applications:</a:t>
            </a:r>
          </a:p>
          <a:p>
            <a:pPr lvl="3"/>
            <a:r>
              <a:rPr lang="en-US" dirty="0"/>
              <a:t>Design of herbicides and pesticides</a:t>
            </a:r>
          </a:p>
          <a:p>
            <a:pPr lvl="3"/>
            <a:r>
              <a:rPr lang="en-US" dirty="0"/>
              <a:t>Diagnosis of illnesses and monitoring of </a:t>
            </a:r>
            <a:r>
              <a:rPr lang="en-US" dirty="0" smtClean="0"/>
              <a:t>patients’ </a:t>
            </a:r>
            <a:r>
              <a:rPr lang="en-US" dirty="0"/>
              <a:t>responses to treatment</a:t>
            </a:r>
          </a:p>
          <a:p>
            <a:pPr lvl="3"/>
            <a:r>
              <a:rPr lang="en-US" dirty="0"/>
              <a:t>Treatment of metabolic diseases</a:t>
            </a:r>
          </a:p>
          <a:p>
            <a:pPr lvl="3"/>
            <a:r>
              <a:rPr lang="en-US" dirty="0"/>
              <a:t>Drug design</a:t>
            </a:r>
          </a:p>
        </p:txBody>
      </p:sp>
    </p:spTree>
    <p:extLst>
      <p:ext uri="{BB962C8B-B14F-4D97-AF65-F5344CB8AC3E}">
        <p14:creationId xmlns:p14="http://schemas.microsoft.com/office/powerpoint/2010/main" val="302451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Modern Age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232775" cy="5256212"/>
          </a:xfrm>
        </p:spPr>
        <p:txBody>
          <a:bodyPr/>
          <a:lstStyle/>
          <a:p>
            <a:r>
              <a:rPr lang="en-US" b="1" dirty="0"/>
              <a:t>How Do Genes Work?</a:t>
            </a:r>
          </a:p>
          <a:p>
            <a:pPr lvl="1"/>
            <a:r>
              <a:rPr lang="en-US" dirty="0"/>
              <a:t>Microbial genetics</a:t>
            </a:r>
          </a:p>
          <a:p>
            <a:pPr lvl="1"/>
            <a:r>
              <a:rPr lang="en-US" dirty="0"/>
              <a:t>Molecular biology</a:t>
            </a:r>
          </a:p>
          <a:p>
            <a:pPr lvl="1"/>
            <a:r>
              <a:rPr lang="en-US" dirty="0"/>
              <a:t>Recombinant DNA technology</a:t>
            </a:r>
          </a:p>
          <a:p>
            <a:pPr lvl="1"/>
            <a:r>
              <a:rPr lang="en-US" dirty="0"/>
              <a:t>Gene therapy</a:t>
            </a:r>
          </a:p>
        </p:txBody>
      </p:sp>
    </p:spTree>
    <p:extLst>
      <p:ext uri="{BB962C8B-B14F-4D97-AF65-F5344CB8AC3E}">
        <p14:creationId xmlns:p14="http://schemas.microsoft.com/office/powerpoint/2010/main" val="22297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Modern Age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308975" cy="5256212"/>
          </a:xfrm>
        </p:spPr>
        <p:txBody>
          <a:bodyPr/>
          <a:lstStyle/>
          <a:p>
            <a:r>
              <a:rPr lang="en-US" b="1" dirty="0"/>
              <a:t>How Do Genes Work?</a:t>
            </a:r>
          </a:p>
          <a:p>
            <a:pPr lvl="1"/>
            <a:r>
              <a:rPr lang="en-US" dirty="0"/>
              <a:t>Microbial genetics</a:t>
            </a:r>
          </a:p>
          <a:p>
            <a:pPr lvl="2"/>
            <a:r>
              <a:rPr lang="en-US" dirty="0"/>
              <a:t>Avery, MacLeod, and McCarty determined genes are contained in molecules of </a:t>
            </a:r>
            <a:r>
              <a:rPr lang="en-US" dirty="0" smtClean="0"/>
              <a:t>DNA.</a:t>
            </a:r>
            <a:endParaRPr lang="en-US" dirty="0"/>
          </a:p>
          <a:p>
            <a:pPr lvl="2"/>
            <a:r>
              <a:rPr lang="en-US" dirty="0"/>
              <a:t>Beadle and Tatum established that a </a:t>
            </a:r>
            <a:r>
              <a:rPr lang="en-US" dirty="0" smtClean="0"/>
              <a:t>gene’s </a:t>
            </a:r>
            <a:r>
              <a:rPr lang="en-US" dirty="0"/>
              <a:t>activity is related to protein </a:t>
            </a:r>
            <a:r>
              <a:rPr lang="en-US" dirty="0" smtClean="0"/>
              <a:t>function.</a:t>
            </a:r>
            <a:endParaRPr lang="en-US" dirty="0"/>
          </a:p>
          <a:p>
            <a:pPr lvl="2"/>
            <a:r>
              <a:rPr lang="en-US" dirty="0"/>
              <a:t>Translation of genetic information into protein explained</a:t>
            </a:r>
          </a:p>
          <a:p>
            <a:pPr lvl="2"/>
            <a:r>
              <a:rPr lang="en-US" dirty="0"/>
              <a:t>Rates and mechanisms of genetic mutation investigated</a:t>
            </a:r>
          </a:p>
          <a:p>
            <a:pPr lvl="2"/>
            <a:r>
              <a:rPr lang="en-US" dirty="0"/>
              <a:t>Identify methods cells use to control </a:t>
            </a:r>
            <a:r>
              <a:rPr lang="en-US"/>
              <a:t>genetic </a:t>
            </a:r>
            <a:r>
              <a:rPr lang="en-US" smtClean="0"/>
              <a:t>expression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Modern Age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232775" cy="5256212"/>
          </a:xfrm>
        </p:spPr>
        <p:txBody>
          <a:bodyPr/>
          <a:lstStyle/>
          <a:p>
            <a:r>
              <a:rPr lang="en-US" b="1" dirty="0"/>
              <a:t>How Do Genes Work?</a:t>
            </a:r>
          </a:p>
          <a:p>
            <a:pPr lvl="1"/>
            <a:r>
              <a:rPr lang="en-US" dirty="0"/>
              <a:t>Recombinant DNA technology</a:t>
            </a:r>
          </a:p>
          <a:p>
            <a:pPr lvl="2"/>
            <a:r>
              <a:rPr lang="en-US" dirty="0"/>
              <a:t>Genes in microbes, plants, and animals manipulated for practical applications</a:t>
            </a:r>
          </a:p>
          <a:p>
            <a:pPr lvl="2"/>
            <a:r>
              <a:rPr lang="en-US" dirty="0"/>
              <a:t>Production of human blood-clotting factor by </a:t>
            </a:r>
            <a:r>
              <a:rPr lang="en-US" i="1" dirty="0"/>
              <a:t>E. coli</a:t>
            </a:r>
            <a:r>
              <a:rPr lang="en-US" dirty="0"/>
              <a:t> to aid hemophiliacs</a:t>
            </a:r>
          </a:p>
          <a:p>
            <a:pPr lvl="1"/>
            <a:r>
              <a:rPr lang="en-US" dirty="0"/>
              <a:t>Gene therapy</a:t>
            </a:r>
          </a:p>
          <a:p>
            <a:pPr lvl="2"/>
            <a:r>
              <a:rPr lang="en-US" dirty="0"/>
              <a:t>Inserting a missing gene or repairing a defective one in humans by inserting desired gene into host cells</a:t>
            </a:r>
          </a:p>
        </p:txBody>
      </p:sp>
    </p:spTree>
    <p:extLst>
      <p:ext uri="{BB962C8B-B14F-4D97-AF65-F5344CB8AC3E}">
        <p14:creationId xmlns:p14="http://schemas.microsoft.com/office/powerpoint/2010/main" val="83588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Modern Age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232775" cy="5256212"/>
          </a:xfrm>
        </p:spPr>
        <p:txBody>
          <a:bodyPr/>
          <a:lstStyle/>
          <a:p>
            <a:r>
              <a:rPr lang="en-US" b="1" dirty="0"/>
              <a:t>What Role Do Microorganisms Play in the Environment?</a:t>
            </a:r>
          </a:p>
          <a:p>
            <a:pPr lvl="1"/>
            <a:r>
              <a:rPr lang="en-US" dirty="0"/>
              <a:t>Bioremediation uses living bacteria, fungi, and algae to detoxify polluted </a:t>
            </a:r>
            <a:r>
              <a:rPr lang="en-US" dirty="0" smtClean="0"/>
              <a:t>environments.</a:t>
            </a:r>
            <a:endParaRPr lang="en-US" dirty="0"/>
          </a:p>
          <a:p>
            <a:pPr lvl="1"/>
            <a:r>
              <a:rPr lang="en-US" dirty="0"/>
              <a:t>Recycling of chemicals such as carbon, nitrogen,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sulfur</a:t>
            </a:r>
          </a:p>
          <a:p>
            <a:pPr lvl="1"/>
            <a:r>
              <a:rPr lang="en-US" dirty="0"/>
              <a:t>Causation of disease</a:t>
            </a:r>
          </a:p>
        </p:txBody>
      </p:sp>
    </p:spTree>
    <p:extLst>
      <p:ext uri="{BB962C8B-B14F-4D97-AF65-F5344CB8AC3E}">
        <p14:creationId xmlns:p14="http://schemas.microsoft.com/office/powerpoint/2010/main" val="321689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Modern Age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232775" cy="5256212"/>
          </a:xfrm>
        </p:spPr>
        <p:txBody>
          <a:bodyPr/>
          <a:lstStyle/>
          <a:p>
            <a:r>
              <a:rPr lang="en-US" b="1" dirty="0"/>
              <a:t>How Do We Defend Against Disease?</a:t>
            </a:r>
          </a:p>
          <a:p>
            <a:pPr lvl="1"/>
            <a:r>
              <a:rPr lang="en-US" dirty="0"/>
              <a:t>Serology</a:t>
            </a:r>
          </a:p>
          <a:p>
            <a:pPr lvl="2"/>
            <a:r>
              <a:rPr lang="en-US" dirty="0"/>
              <a:t>The study of blood serum</a:t>
            </a:r>
          </a:p>
          <a:p>
            <a:pPr lvl="2"/>
            <a:r>
              <a:rPr lang="en-US" dirty="0"/>
              <a:t>Von Behring and </a:t>
            </a:r>
            <a:r>
              <a:rPr lang="en-US" dirty="0" err="1"/>
              <a:t>Kitasato</a:t>
            </a:r>
            <a:r>
              <a:rPr lang="en-US" dirty="0"/>
              <a:t>—existence in the blood of chemicals and cells that fight infection</a:t>
            </a:r>
          </a:p>
          <a:p>
            <a:pPr lvl="1"/>
            <a:r>
              <a:rPr lang="en-US" dirty="0"/>
              <a:t>Immunology</a:t>
            </a:r>
          </a:p>
          <a:p>
            <a:pPr lvl="2"/>
            <a:r>
              <a:rPr lang="en-US" dirty="0"/>
              <a:t>The study of the </a:t>
            </a:r>
            <a:r>
              <a:rPr lang="en-US" dirty="0" smtClean="0"/>
              <a:t>body</a:t>
            </a:r>
            <a:r>
              <a:rPr lang="fr-FR" dirty="0" smtClean="0"/>
              <a:t>’</a:t>
            </a:r>
            <a:r>
              <a:rPr lang="en-US" dirty="0" smtClean="0"/>
              <a:t>s </a:t>
            </a:r>
            <a:r>
              <a:rPr lang="en-US" dirty="0"/>
              <a:t>defenses against specific pathogens</a:t>
            </a:r>
          </a:p>
          <a:p>
            <a:pPr lvl="1"/>
            <a:r>
              <a:rPr lang="en-US" dirty="0"/>
              <a:t>Chemotherapy</a:t>
            </a:r>
          </a:p>
          <a:p>
            <a:pPr lvl="2"/>
            <a:r>
              <a:rPr lang="en-US" dirty="0"/>
              <a:t>Fleming discovered </a:t>
            </a:r>
            <a:r>
              <a:rPr lang="en-US" dirty="0" smtClean="0"/>
              <a:t>penicillin.</a:t>
            </a:r>
            <a:endParaRPr lang="en-US" dirty="0"/>
          </a:p>
          <a:p>
            <a:pPr lvl="2"/>
            <a:r>
              <a:rPr lang="en-US" dirty="0"/>
              <a:t>Domagk discovered sulfa </a:t>
            </a:r>
            <a:r>
              <a:rPr lang="en-US" dirty="0" smtClean="0"/>
              <a:t>drugs.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51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1.20  The effects of penicillin on a bacterial </a:t>
            </a:r>
            <a:r>
              <a:rPr lang="en-US" sz="1800" b="1" dirty="0" smtClean="0"/>
              <a:t>“lawn” </a:t>
            </a:r>
            <a:r>
              <a:rPr lang="en-US" sz="1800" b="1" dirty="0"/>
              <a:t>in a Petri dish.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2"/>
          <a:stretch/>
        </p:blipFill>
        <p:spPr>
          <a:xfrm>
            <a:off x="228600" y="1102093"/>
            <a:ext cx="8534400" cy="49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1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1.3  The microbial world.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871807" y="609600"/>
            <a:ext cx="7247986" cy="59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1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Early Years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232775" cy="5256212"/>
          </a:xfrm>
        </p:spPr>
        <p:txBody>
          <a:bodyPr/>
          <a:lstStyle/>
          <a:p>
            <a:r>
              <a:rPr lang="en-US" b="1" dirty="0"/>
              <a:t>How Can Microbes Be Classified?</a:t>
            </a:r>
          </a:p>
          <a:p>
            <a:pPr lvl="1"/>
            <a:r>
              <a:rPr lang="en-US" dirty="0" err="1"/>
              <a:t>Carolus</a:t>
            </a:r>
            <a:r>
              <a:rPr lang="en-US" dirty="0"/>
              <a:t> Linnaeus developed a taxonomic system for naming plants and animals and grouping similar organisms </a:t>
            </a:r>
            <a:r>
              <a:rPr lang="en-US" dirty="0" smtClean="0"/>
              <a:t>together.</a:t>
            </a:r>
            <a:endParaRPr lang="en-US" dirty="0"/>
          </a:p>
          <a:p>
            <a:pPr lvl="1"/>
            <a:r>
              <a:rPr lang="en-US" dirty="0" smtClean="0"/>
              <a:t>Leeuwenhoek</a:t>
            </a:r>
            <a:r>
              <a:rPr lang="fr-FR" dirty="0" smtClean="0"/>
              <a:t>’</a:t>
            </a:r>
            <a:r>
              <a:rPr lang="en-US" dirty="0" smtClean="0"/>
              <a:t>s </a:t>
            </a:r>
            <a:r>
              <a:rPr lang="en-US" dirty="0"/>
              <a:t>microorganisms can be grouped into six categories</a:t>
            </a:r>
            <a:r>
              <a:rPr lang="en-US" dirty="0" smtClean="0"/>
              <a:t>:</a:t>
            </a:r>
            <a:endParaRPr lang="en-US" dirty="0"/>
          </a:p>
          <a:p>
            <a:pPr lvl="2"/>
            <a:r>
              <a:rPr lang="en-US" dirty="0"/>
              <a:t>Bacteria</a:t>
            </a:r>
          </a:p>
          <a:p>
            <a:pPr lvl="2"/>
            <a:r>
              <a:rPr lang="en-US" dirty="0" err="1"/>
              <a:t>Archaea</a:t>
            </a:r>
            <a:endParaRPr lang="en-US" dirty="0"/>
          </a:p>
          <a:p>
            <a:pPr lvl="2"/>
            <a:r>
              <a:rPr lang="en-US" dirty="0"/>
              <a:t>Fungi</a:t>
            </a:r>
          </a:p>
          <a:p>
            <a:pPr lvl="2"/>
            <a:r>
              <a:rPr lang="en-US" dirty="0"/>
              <a:t>Protozoa</a:t>
            </a:r>
          </a:p>
          <a:p>
            <a:pPr lvl="2"/>
            <a:r>
              <a:rPr lang="en-US" dirty="0" smtClean="0"/>
              <a:t>Algae</a:t>
            </a:r>
            <a:endParaRPr lang="en-US" dirty="0"/>
          </a:p>
          <a:p>
            <a:pPr lvl="2"/>
            <a:r>
              <a:rPr lang="en-US" dirty="0"/>
              <a:t>Small multicellular animals</a:t>
            </a:r>
          </a:p>
        </p:txBody>
      </p:sp>
    </p:spTree>
    <p:extLst>
      <p:ext uri="{BB962C8B-B14F-4D97-AF65-F5344CB8AC3E}">
        <p14:creationId xmlns:p14="http://schemas.microsoft.com/office/powerpoint/2010/main" val="19818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Early Years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232775" cy="5256212"/>
          </a:xfrm>
        </p:spPr>
        <p:txBody>
          <a:bodyPr/>
          <a:lstStyle/>
          <a:p>
            <a:r>
              <a:rPr lang="en-US" b="1" dirty="0"/>
              <a:t>How Can Microbes Be Classified?</a:t>
            </a:r>
          </a:p>
          <a:p>
            <a:pPr lvl="1"/>
            <a:r>
              <a:rPr lang="en-US" dirty="0"/>
              <a:t>Bacteria and </a:t>
            </a:r>
            <a:r>
              <a:rPr lang="en-US" dirty="0" err="1"/>
              <a:t>Archaea</a:t>
            </a:r>
            <a:endParaRPr lang="en-US" dirty="0"/>
          </a:p>
          <a:p>
            <a:pPr lvl="2"/>
            <a:r>
              <a:rPr lang="en-US" dirty="0"/>
              <a:t>Unicellular and lack nuclei</a:t>
            </a:r>
          </a:p>
          <a:p>
            <a:pPr lvl="2"/>
            <a:r>
              <a:rPr lang="en-US" dirty="0"/>
              <a:t>Much smaller than eukaryotes</a:t>
            </a:r>
          </a:p>
          <a:p>
            <a:pPr lvl="2"/>
            <a:r>
              <a:rPr lang="en-US" dirty="0"/>
              <a:t>Found everywhere there is sufficient moisture; some isolated in extreme environments</a:t>
            </a:r>
          </a:p>
          <a:p>
            <a:pPr lvl="2"/>
            <a:r>
              <a:rPr lang="en-US" dirty="0"/>
              <a:t>Reproduce asexually</a:t>
            </a:r>
          </a:p>
          <a:p>
            <a:pPr lvl="2"/>
            <a:r>
              <a:rPr lang="en-US" dirty="0"/>
              <a:t>Bacterial cell walls contain peptidoglycan, though some lack cell </a:t>
            </a:r>
            <a:r>
              <a:rPr lang="en-US" dirty="0" smtClean="0"/>
              <a:t>walls.</a:t>
            </a:r>
            <a:endParaRPr lang="en-US" dirty="0"/>
          </a:p>
          <a:p>
            <a:pPr lvl="2"/>
            <a:r>
              <a:rPr lang="en-US" dirty="0" err="1"/>
              <a:t>Archaeal</a:t>
            </a:r>
            <a:r>
              <a:rPr lang="en-US" dirty="0"/>
              <a:t> cell walls are composed of polymers rather than </a:t>
            </a:r>
            <a:r>
              <a:rPr lang="en-US" dirty="0" smtClean="0"/>
              <a:t>peptidoglycan.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22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Figure 1.4  Cells of the bacterium </a:t>
            </a:r>
            <a:r>
              <a:rPr lang="en-US" sz="1800" b="1" i="1" dirty="0"/>
              <a:t>Streptococcus</a:t>
            </a:r>
            <a:r>
              <a:rPr lang="en-US" sz="1800" b="1" dirty="0"/>
              <a:t> (dark blue) and two human cheek cells.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1197791" y="914399"/>
            <a:ext cx="6596017" cy="559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7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Early Years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232775" cy="5256212"/>
          </a:xfrm>
        </p:spPr>
        <p:txBody>
          <a:bodyPr/>
          <a:lstStyle/>
          <a:p>
            <a:r>
              <a:rPr lang="en-US" b="1" dirty="0"/>
              <a:t>How Can Microbes Be Classified?</a:t>
            </a:r>
          </a:p>
          <a:p>
            <a:pPr lvl="1"/>
            <a:r>
              <a:rPr lang="en-US" dirty="0"/>
              <a:t>Fungi</a:t>
            </a:r>
          </a:p>
          <a:p>
            <a:pPr lvl="2"/>
            <a:r>
              <a:rPr lang="en-US" dirty="0"/>
              <a:t>Eukaryotic (have membrane-bound nucleus)</a:t>
            </a:r>
          </a:p>
          <a:p>
            <a:pPr lvl="2"/>
            <a:r>
              <a:rPr lang="en-US" dirty="0"/>
              <a:t>Obtain food from other organisms</a:t>
            </a:r>
          </a:p>
          <a:p>
            <a:pPr lvl="2"/>
            <a:r>
              <a:rPr lang="en-US" dirty="0"/>
              <a:t>Possess cell walls</a:t>
            </a:r>
          </a:p>
          <a:p>
            <a:pPr lvl="2"/>
            <a:r>
              <a:rPr lang="en-US" dirty="0"/>
              <a:t>Include:</a:t>
            </a:r>
          </a:p>
          <a:p>
            <a:pPr lvl="3"/>
            <a:r>
              <a:rPr lang="en-US" dirty="0"/>
              <a:t>Molds—multicellular; grow as long filaments; reproduce by sexual and asexual spores</a:t>
            </a:r>
          </a:p>
          <a:p>
            <a:pPr lvl="3"/>
            <a:r>
              <a:rPr lang="en-US" dirty="0"/>
              <a:t>Yeasts—unicellular; reproduce asexually by budding; some produce sexual spores</a:t>
            </a:r>
          </a:p>
        </p:txBody>
      </p:sp>
    </p:spTree>
    <p:extLst>
      <p:ext uri="{BB962C8B-B14F-4D97-AF65-F5344CB8AC3E}">
        <p14:creationId xmlns:p14="http://schemas.microsoft.com/office/powerpoint/2010/main" val="113938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1281</Words>
  <Application>Microsoft Office PowerPoint</Application>
  <PresentationFormat>On-screen Show (4:3)</PresentationFormat>
  <Paragraphs>243</Paragraphs>
  <Slides>46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ＭＳ Ｐゴシック</vt:lpstr>
      <vt:lpstr>Arial</vt:lpstr>
      <vt:lpstr>Calibri</vt:lpstr>
      <vt:lpstr>Times</vt:lpstr>
      <vt:lpstr>Wingdings</vt:lpstr>
      <vt:lpstr>ヒラギノ角ゴ Pro W3</vt:lpstr>
      <vt:lpstr>Blank Presentation</vt:lpstr>
      <vt:lpstr>Microbiology </vt:lpstr>
      <vt:lpstr>The Early Years of Microbiology</vt:lpstr>
      <vt:lpstr>Figure 1.1  Antoni van Leeuwenhoek.</vt:lpstr>
      <vt:lpstr>Figure 1.2  Reproduction of Leeuwenhoek’s microscope.</vt:lpstr>
      <vt:lpstr>Figure 1.3  The microbial world.</vt:lpstr>
      <vt:lpstr>The Early Years of Microbiology</vt:lpstr>
      <vt:lpstr>The Early Years of Microbiology</vt:lpstr>
      <vt:lpstr>Figure 1.4  Cells of the bacterium Streptococcus (dark blue) and two human cheek cells.</vt:lpstr>
      <vt:lpstr>The Early Years of Microbiology</vt:lpstr>
      <vt:lpstr>Figure 1.5  Fungi.</vt:lpstr>
      <vt:lpstr>The Early Years of Microbiology</vt:lpstr>
      <vt:lpstr>Figure 1.6  Locomotive structures of protozoa.</vt:lpstr>
      <vt:lpstr>The Early Years of Microbiology</vt:lpstr>
      <vt:lpstr>Figure 1.7  Algae.</vt:lpstr>
      <vt:lpstr>The Early Years of Microbiology</vt:lpstr>
      <vt:lpstr>Figure 1.8  An immature stage of a parasitic worm in blood.</vt:lpstr>
      <vt:lpstr>Figure 1.9  A colorized electron microscope image of viruses infecting a bacterium.</vt:lpstr>
      <vt:lpstr>The Golden Age of Microbiology</vt:lpstr>
      <vt:lpstr>The Golden Age of Microbiology</vt:lpstr>
      <vt:lpstr>The Golden Age of Microbiology</vt:lpstr>
      <vt:lpstr>Figure 1.10  Redi’s experiments.</vt:lpstr>
      <vt:lpstr>Figure 1.11  Louis Pasteur.</vt:lpstr>
      <vt:lpstr>The Golden Age of Microbiology</vt:lpstr>
      <vt:lpstr>Figure 1.12  Pasteur’s experiments with “swan-necked flasks.”</vt:lpstr>
      <vt:lpstr>Table 1.1  Some Industrial Uses of Microbes</vt:lpstr>
      <vt:lpstr>The Golden Age of Microbiology</vt:lpstr>
      <vt:lpstr>Figure 1.15  Robert Koch.</vt:lpstr>
      <vt:lpstr>The Golden Age of Microbiology</vt:lpstr>
      <vt:lpstr>The Golden Age of Microbiology</vt:lpstr>
      <vt:lpstr>Figure 1.16  Bacterial colonies on a solid surface (agar).</vt:lpstr>
      <vt:lpstr>The Golden Age of Microbiology</vt:lpstr>
      <vt:lpstr>Table 1.2  Other Notable Scientists of the “Golden Age of Microbiology” and the Agents of Disease They Discovered</vt:lpstr>
      <vt:lpstr>The Golden Age of Microbiology</vt:lpstr>
      <vt:lpstr>Figure 1.17  Results of Gram staining.</vt:lpstr>
      <vt:lpstr>The Golden Age of Microbiology</vt:lpstr>
      <vt:lpstr>Figure 1.18  Florence Nightingale.</vt:lpstr>
      <vt:lpstr>Figure 1.19  Some of the many scientific disciplines and applications that arose from the pioneering work of scientists just before and around the time of the Golden Age of Microbiology.</vt:lpstr>
      <vt:lpstr>Table 1.3  Fields of Microbiology (1 of 2)</vt:lpstr>
      <vt:lpstr>Table 1.3  Fields of Microbiology (2 of 2)</vt:lpstr>
      <vt:lpstr>The Modern Age of Microbiology</vt:lpstr>
      <vt:lpstr>The Modern Age of Microbiology</vt:lpstr>
      <vt:lpstr>The Modern Age of Microbiology</vt:lpstr>
      <vt:lpstr>The Modern Age of Microbiology</vt:lpstr>
      <vt:lpstr>The Modern Age of Microbiology</vt:lpstr>
      <vt:lpstr>The Modern Age of Microbiology</vt:lpstr>
      <vt:lpstr>Figure 1.20  The effects of penicillin on a bacterial “lawn” in a Petri dish.</vt:lpstr>
    </vt:vector>
  </TitlesOfParts>
  <Company>PMG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Title</dc:title>
  <dc:creator>PMG</dc:creator>
  <cp:lastModifiedBy>Sherry Bowen</cp:lastModifiedBy>
  <cp:revision>197</cp:revision>
  <cp:lastPrinted>2017-03-01T19:35:16Z</cp:lastPrinted>
  <dcterms:created xsi:type="dcterms:W3CDTF">2017-03-03T21:53:27Z</dcterms:created>
  <dcterms:modified xsi:type="dcterms:W3CDTF">2017-07-17T13:11:47Z</dcterms:modified>
</cp:coreProperties>
</file>