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91" r:id="rId4"/>
    <p:sldId id="292" r:id="rId5"/>
    <p:sldId id="293" r:id="rId6"/>
    <p:sldId id="294" r:id="rId7"/>
    <p:sldId id="295" r:id="rId8"/>
    <p:sldId id="296" r:id="rId9"/>
    <p:sldId id="297" r:id="rId10"/>
    <p:sldId id="298" r:id="rId11"/>
    <p:sldId id="299" r:id="rId12"/>
    <p:sldId id="300" r:id="rId13"/>
    <p:sldId id="301" r:id="rId14"/>
    <p:sldId id="258" r:id="rId15"/>
    <p:sldId id="302" r:id="rId16"/>
    <p:sldId id="303" r:id="rId17"/>
    <p:sldId id="259" r:id="rId18"/>
    <p:sldId id="304" r:id="rId19"/>
    <p:sldId id="261" r:id="rId20"/>
    <p:sldId id="305" r:id="rId21"/>
    <p:sldId id="306" r:id="rId22"/>
    <p:sldId id="262" r:id="rId23"/>
    <p:sldId id="263" r:id="rId24"/>
    <p:sldId id="264" r:id="rId25"/>
    <p:sldId id="265" r:id="rId26"/>
    <p:sldId id="307" r:id="rId27"/>
    <p:sldId id="266" r:id="rId28"/>
    <p:sldId id="267" r:id="rId29"/>
    <p:sldId id="308" r:id="rId30"/>
    <p:sldId id="309" r:id="rId31"/>
    <p:sldId id="310" r:id="rId32"/>
    <p:sldId id="311" r:id="rId33"/>
    <p:sldId id="312" r:id="rId34"/>
    <p:sldId id="313" r:id="rId35"/>
    <p:sldId id="314" r:id="rId36"/>
    <p:sldId id="315" r:id="rId37"/>
    <p:sldId id="316" r:id="rId38"/>
    <p:sldId id="317" r:id="rId39"/>
    <p:sldId id="318" r:id="rId40"/>
    <p:sldId id="270" r:id="rId41"/>
    <p:sldId id="271" r:id="rId42"/>
    <p:sldId id="272" r:id="rId43"/>
    <p:sldId id="273" r:id="rId44"/>
    <p:sldId id="274" r:id="rId45"/>
    <p:sldId id="275" r:id="rId46"/>
    <p:sldId id="319" r:id="rId47"/>
    <p:sldId id="320" r:id="rId48"/>
    <p:sldId id="321" r:id="rId49"/>
    <p:sldId id="322" r:id="rId50"/>
    <p:sldId id="335" r:id="rId51"/>
    <p:sldId id="323" r:id="rId52"/>
    <p:sldId id="324" r:id="rId53"/>
    <p:sldId id="325" r:id="rId54"/>
    <p:sldId id="326" r:id="rId55"/>
    <p:sldId id="327" r:id="rId56"/>
    <p:sldId id="276" r:id="rId57"/>
    <p:sldId id="328" r:id="rId58"/>
    <p:sldId id="329" r:id="rId59"/>
    <p:sldId id="330" r:id="rId60"/>
    <p:sldId id="331" r:id="rId61"/>
    <p:sldId id="332" r:id="rId62"/>
    <p:sldId id="333" r:id="rId63"/>
    <p:sldId id="334" r:id="rId64"/>
    <p:sldId id="336" r:id="rId65"/>
    <p:sldId id="278" r:id="rId66"/>
    <p:sldId id="285" r:id="rId67"/>
    <p:sldId id="286" r:id="rId68"/>
    <p:sldId id="287" r:id="rId69"/>
    <p:sldId id="288" r:id="rId70"/>
    <p:sldId id="289" r:id="rId71"/>
    <p:sldId id="290"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4" d="100"/>
          <a:sy n="84" d="100"/>
        </p:scale>
        <p:origin x="1426" y="8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185EC3-8C44-AB46-86EC-7E6D807E31A9}" type="datetimeFigureOut">
              <a:rPr lang="en-US" smtClean="0"/>
              <a:t>8/4/2013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266BD-16FF-6B47-8775-96B6D6DEBCEC}" type="slidenum">
              <a:rPr lang="en-US" smtClean="0"/>
              <a:t>‹#›</a:t>
            </a:fld>
            <a:endParaRPr lang="en-US"/>
          </a:p>
        </p:txBody>
      </p:sp>
    </p:spTree>
    <p:extLst>
      <p:ext uri="{BB962C8B-B14F-4D97-AF65-F5344CB8AC3E}">
        <p14:creationId xmlns:p14="http://schemas.microsoft.com/office/powerpoint/2010/main" val="2621125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185EC3-8C44-AB46-86EC-7E6D807E31A9}" type="datetimeFigureOut">
              <a:rPr lang="en-US" smtClean="0"/>
              <a:t>8/4/2013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266BD-16FF-6B47-8775-96B6D6DEBCEC}" type="slidenum">
              <a:rPr lang="en-US" smtClean="0"/>
              <a:t>‹#›</a:t>
            </a:fld>
            <a:endParaRPr lang="en-US"/>
          </a:p>
        </p:txBody>
      </p:sp>
    </p:spTree>
    <p:extLst>
      <p:ext uri="{BB962C8B-B14F-4D97-AF65-F5344CB8AC3E}">
        <p14:creationId xmlns:p14="http://schemas.microsoft.com/office/powerpoint/2010/main" val="1388526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185EC3-8C44-AB46-86EC-7E6D807E31A9}" type="datetimeFigureOut">
              <a:rPr lang="en-US" smtClean="0"/>
              <a:t>8/4/2013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266BD-16FF-6B47-8775-96B6D6DEBCEC}" type="slidenum">
              <a:rPr lang="en-US" smtClean="0"/>
              <a:t>‹#›</a:t>
            </a:fld>
            <a:endParaRPr lang="en-US"/>
          </a:p>
        </p:txBody>
      </p:sp>
    </p:spTree>
    <p:extLst>
      <p:ext uri="{BB962C8B-B14F-4D97-AF65-F5344CB8AC3E}">
        <p14:creationId xmlns:p14="http://schemas.microsoft.com/office/powerpoint/2010/main" val="411713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185EC3-8C44-AB46-86EC-7E6D807E31A9}" type="datetimeFigureOut">
              <a:rPr lang="en-US" smtClean="0"/>
              <a:t>8/4/2013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266BD-16FF-6B47-8775-96B6D6DEBCEC}" type="slidenum">
              <a:rPr lang="en-US" smtClean="0"/>
              <a:t>‹#›</a:t>
            </a:fld>
            <a:endParaRPr lang="en-US"/>
          </a:p>
        </p:txBody>
      </p:sp>
    </p:spTree>
    <p:extLst>
      <p:ext uri="{BB962C8B-B14F-4D97-AF65-F5344CB8AC3E}">
        <p14:creationId xmlns:p14="http://schemas.microsoft.com/office/powerpoint/2010/main" val="927816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185EC3-8C44-AB46-86EC-7E6D807E31A9}" type="datetimeFigureOut">
              <a:rPr lang="en-US" smtClean="0"/>
              <a:t>8/4/2013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266BD-16FF-6B47-8775-96B6D6DEBCEC}" type="slidenum">
              <a:rPr lang="en-US" smtClean="0"/>
              <a:t>‹#›</a:t>
            </a:fld>
            <a:endParaRPr lang="en-US"/>
          </a:p>
        </p:txBody>
      </p:sp>
    </p:spTree>
    <p:extLst>
      <p:ext uri="{BB962C8B-B14F-4D97-AF65-F5344CB8AC3E}">
        <p14:creationId xmlns:p14="http://schemas.microsoft.com/office/powerpoint/2010/main" val="4289248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185EC3-8C44-AB46-86EC-7E6D807E31A9}" type="datetimeFigureOut">
              <a:rPr lang="en-US" smtClean="0"/>
              <a:t>8/4/2013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3266BD-16FF-6B47-8775-96B6D6DEBCEC}" type="slidenum">
              <a:rPr lang="en-US" smtClean="0"/>
              <a:t>‹#›</a:t>
            </a:fld>
            <a:endParaRPr lang="en-US"/>
          </a:p>
        </p:txBody>
      </p:sp>
    </p:spTree>
    <p:extLst>
      <p:ext uri="{BB962C8B-B14F-4D97-AF65-F5344CB8AC3E}">
        <p14:creationId xmlns:p14="http://schemas.microsoft.com/office/powerpoint/2010/main" val="3343202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185EC3-8C44-AB46-86EC-7E6D807E31A9}" type="datetimeFigureOut">
              <a:rPr lang="en-US" smtClean="0"/>
              <a:t>8/4/2013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3266BD-16FF-6B47-8775-96B6D6DEBCEC}" type="slidenum">
              <a:rPr lang="en-US" smtClean="0"/>
              <a:t>‹#›</a:t>
            </a:fld>
            <a:endParaRPr lang="en-US"/>
          </a:p>
        </p:txBody>
      </p:sp>
    </p:spTree>
    <p:extLst>
      <p:ext uri="{BB962C8B-B14F-4D97-AF65-F5344CB8AC3E}">
        <p14:creationId xmlns:p14="http://schemas.microsoft.com/office/powerpoint/2010/main" val="2482507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185EC3-8C44-AB46-86EC-7E6D807E31A9}" type="datetimeFigureOut">
              <a:rPr lang="en-US" smtClean="0"/>
              <a:t>8/4/2013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3266BD-16FF-6B47-8775-96B6D6DEBCEC}" type="slidenum">
              <a:rPr lang="en-US" smtClean="0"/>
              <a:t>‹#›</a:t>
            </a:fld>
            <a:endParaRPr lang="en-US"/>
          </a:p>
        </p:txBody>
      </p:sp>
    </p:spTree>
    <p:extLst>
      <p:ext uri="{BB962C8B-B14F-4D97-AF65-F5344CB8AC3E}">
        <p14:creationId xmlns:p14="http://schemas.microsoft.com/office/powerpoint/2010/main" val="3894962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185EC3-8C44-AB46-86EC-7E6D807E31A9}" type="datetimeFigureOut">
              <a:rPr lang="en-US" smtClean="0"/>
              <a:t>8/4/2013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3266BD-16FF-6B47-8775-96B6D6DEBCEC}" type="slidenum">
              <a:rPr lang="en-US" smtClean="0"/>
              <a:t>‹#›</a:t>
            </a:fld>
            <a:endParaRPr lang="en-US"/>
          </a:p>
        </p:txBody>
      </p:sp>
    </p:spTree>
    <p:extLst>
      <p:ext uri="{BB962C8B-B14F-4D97-AF65-F5344CB8AC3E}">
        <p14:creationId xmlns:p14="http://schemas.microsoft.com/office/powerpoint/2010/main" val="1594191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185EC3-8C44-AB46-86EC-7E6D807E31A9}" type="datetimeFigureOut">
              <a:rPr lang="en-US" smtClean="0"/>
              <a:t>8/4/2013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3266BD-16FF-6B47-8775-96B6D6DEBCEC}" type="slidenum">
              <a:rPr lang="en-US" smtClean="0"/>
              <a:t>‹#›</a:t>
            </a:fld>
            <a:endParaRPr lang="en-US"/>
          </a:p>
        </p:txBody>
      </p:sp>
    </p:spTree>
    <p:extLst>
      <p:ext uri="{BB962C8B-B14F-4D97-AF65-F5344CB8AC3E}">
        <p14:creationId xmlns:p14="http://schemas.microsoft.com/office/powerpoint/2010/main" val="4259759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185EC3-8C44-AB46-86EC-7E6D807E31A9}" type="datetimeFigureOut">
              <a:rPr lang="en-US" smtClean="0"/>
              <a:t>8/4/2013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3266BD-16FF-6B47-8775-96B6D6DEBCEC}" type="slidenum">
              <a:rPr lang="en-US" smtClean="0"/>
              <a:t>‹#›</a:t>
            </a:fld>
            <a:endParaRPr lang="en-US"/>
          </a:p>
        </p:txBody>
      </p:sp>
    </p:spTree>
    <p:extLst>
      <p:ext uri="{BB962C8B-B14F-4D97-AF65-F5344CB8AC3E}">
        <p14:creationId xmlns:p14="http://schemas.microsoft.com/office/powerpoint/2010/main" val="848124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9E185EC3-8C44-AB46-86EC-7E6D807E31A9}" type="datetimeFigureOut">
              <a:rPr lang="en-US" smtClean="0"/>
              <a:pPr/>
              <a:t>8/4/2013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FF3266BD-16FF-6B47-8775-96B6D6DEBCEC}" type="slidenum">
              <a:rPr lang="en-US" smtClean="0"/>
              <a:pPr/>
              <a:t>‹#›</a:t>
            </a:fld>
            <a:endParaRPr lang="en-US" dirty="0"/>
          </a:p>
        </p:txBody>
      </p:sp>
    </p:spTree>
    <p:extLst>
      <p:ext uri="{BB962C8B-B14F-4D97-AF65-F5344CB8AC3E}">
        <p14:creationId xmlns:p14="http://schemas.microsoft.com/office/powerpoint/2010/main" val="1540028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9741"/>
            <a:ext cx="7772400" cy="1470025"/>
          </a:xfrm>
        </p:spPr>
        <p:txBody>
          <a:bodyPr/>
          <a:lstStyle/>
          <a:p>
            <a:r>
              <a:rPr lang="en-US" dirty="0" smtClean="0"/>
              <a:t>Chapter 13</a:t>
            </a:r>
            <a:br>
              <a:rPr lang="en-US" dirty="0" smtClean="0"/>
            </a:br>
            <a:r>
              <a:rPr lang="en-US" dirty="0" smtClean="0"/>
              <a:t>The origin of species</a:t>
            </a:r>
            <a:endParaRPr lang="en-US" dirty="0"/>
          </a:p>
        </p:txBody>
      </p:sp>
      <p:pic>
        <p:nvPicPr>
          <p:cNvPr id="4" name="Picture 3" descr="13.COB_fm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8589" y="2018662"/>
            <a:ext cx="3672239" cy="4555020"/>
          </a:xfrm>
          <a:prstGeom prst="rect">
            <a:avLst/>
          </a:prstGeom>
        </p:spPr>
      </p:pic>
    </p:spTree>
    <p:extLst>
      <p:ext uri="{BB962C8B-B14F-4D97-AF65-F5344CB8AC3E}">
        <p14:creationId xmlns:p14="http://schemas.microsoft.com/office/powerpoint/2010/main" val="4155141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smtClean="0"/>
              <a:t>Ideal??</a:t>
            </a:r>
          </a:p>
        </p:txBody>
      </p:sp>
      <p:pic>
        <p:nvPicPr>
          <p:cNvPr id="17411" name="Content Placeholder 3" descr="100_0009.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extLst>
      <p:ext uri="{BB962C8B-B14F-4D97-AF65-F5344CB8AC3E}">
        <p14:creationId xmlns:p14="http://schemas.microsoft.com/office/powerpoint/2010/main" val="1956802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305800" cy="2057400"/>
          </a:xfrm>
        </p:spPr>
        <p:txBody>
          <a:bodyPr rtlCol="0">
            <a:normAutofit fontScale="90000"/>
          </a:bodyPr>
          <a:lstStyle/>
          <a:p>
            <a:pPr fontAlgn="auto">
              <a:spcAft>
                <a:spcPts val="0"/>
              </a:spcAft>
              <a:defRPr/>
            </a:pPr>
            <a:r>
              <a:rPr lang="en-US" sz="3600" b="1" dirty="0" smtClean="0"/>
              <a:t>Some </a:t>
            </a:r>
            <a:r>
              <a:rPr lang="en-US" sz="3600" b="1" dirty="0" smtClean="0"/>
              <a:t>species concepts define species at a point in time; others define species through evolutionary </a:t>
            </a:r>
            <a:r>
              <a:rPr lang="en-US" sz="3600" b="1" dirty="0" smtClean="0"/>
              <a:t>time</a:t>
            </a:r>
            <a:r>
              <a:rPr lang="en-US" sz="3600" dirty="0" smtClean="0"/>
              <a:t> </a:t>
            </a:r>
            <a:r>
              <a:rPr lang="en-US" dirty="0" smtClean="0"/>
              <a:t/>
            </a:r>
            <a:br>
              <a:rPr lang="en-US" dirty="0" smtClean="0"/>
            </a:br>
            <a:endParaRPr lang="en-US" dirty="0"/>
          </a:p>
        </p:txBody>
      </p:sp>
      <p:sp>
        <p:nvSpPr>
          <p:cNvPr id="3" name="Content Placeholder 2"/>
          <p:cNvSpPr>
            <a:spLocks noGrp="1"/>
          </p:cNvSpPr>
          <p:nvPr>
            <p:ph idx="1"/>
          </p:nvPr>
        </p:nvSpPr>
        <p:spPr>
          <a:xfrm>
            <a:off x="457200" y="1676400"/>
            <a:ext cx="8077200" cy="4449763"/>
          </a:xfrm>
        </p:spPr>
        <p:txBody>
          <a:bodyPr rtlCol="0">
            <a:normAutofit/>
          </a:bodyPr>
          <a:lstStyle/>
          <a:p>
            <a:pPr lvl="1" fontAlgn="auto">
              <a:spcAft>
                <a:spcPts val="0"/>
              </a:spcAft>
              <a:defRPr/>
            </a:pPr>
            <a:r>
              <a:rPr lang="en-US" dirty="0" smtClean="0"/>
              <a:t>Non-temporal species concepts </a:t>
            </a:r>
          </a:p>
          <a:p>
            <a:pPr lvl="2" fontAlgn="auto">
              <a:spcAft>
                <a:spcPts val="0"/>
              </a:spcAft>
              <a:defRPr/>
            </a:pPr>
            <a:r>
              <a:rPr lang="en-US" b="1" dirty="0" err="1" smtClean="0"/>
              <a:t>Phenetic</a:t>
            </a:r>
            <a:r>
              <a:rPr lang="en-US" b="1" dirty="0" smtClean="0"/>
              <a:t> species</a:t>
            </a:r>
            <a:r>
              <a:rPr lang="en-US" dirty="0" smtClean="0"/>
              <a:t> (definition based on clustering of </a:t>
            </a:r>
            <a:r>
              <a:rPr lang="en-US" b="1" dirty="0" smtClean="0"/>
              <a:t>physical characters</a:t>
            </a:r>
            <a:r>
              <a:rPr lang="en-US" dirty="0" smtClean="0"/>
              <a:t>) </a:t>
            </a:r>
          </a:p>
          <a:p>
            <a:pPr lvl="2" fontAlgn="auto">
              <a:spcAft>
                <a:spcPts val="0"/>
              </a:spcAft>
              <a:defRPr/>
            </a:pPr>
            <a:r>
              <a:rPr lang="en-US" b="1" dirty="0" smtClean="0"/>
              <a:t>Typological species</a:t>
            </a:r>
            <a:r>
              <a:rPr lang="en-US" dirty="0" smtClean="0"/>
              <a:t> (definition based on similarity to a </a:t>
            </a:r>
            <a:r>
              <a:rPr lang="en-US" b="1" dirty="0" smtClean="0"/>
              <a:t>type specimen</a:t>
            </a:r>
            <a:r>
              <a:rPr lang="en-US" dirty="0" smtClean="0"/>
              <a:t> or ideal type) </a:t>
            </a:r>
          </a:p>
          <a:p>
            <a:pPr lvl="2" fontAlgn="auto">
              <a:spcAft>
                <a:spcPts val="0"/>
              </a:spcAft>
              <a:defRPr/>
            </a:pPr>
            <a:r>
              <a:rPr lang="en-US" b="1" dirty="0" smtClean="0"/>
              <a:t>Reproductive species</a:t>
            </a:r>
            <a:r>
              <a:rPr lang="en-US" dirty="0" smtClean="0"/>
              <a:t> (definition based on </a:t>
            </a:r>
            <a:r>
              <a:rPr lang="en-US" b="1" dirty="0" smtClean="0"/>
              <a:t>reproductive isolation</a:t>
            </a:r>
            <a:r>
              <a:rPr lang="en-US" dirty="0" smtClean="0"/>
              <a:t>) </a:t>
            </a:r>
          </a:p>
          <a:p>
            <a:pPr lvl="2" fontAlgn="auto">
              <a:spcAft>
                <a:spcPts val="0"/>
              </a:spcAft>
              <a:defRPr/>
            </a:pPr>
            <a:r>
              <a:rPr lang="en-US" b="1" dirty="0" smtClean="0"/>
              <a:t>Ecological species</a:t>
            </a:r>
            <a:r>
              <a:rPr lang="en-US" dirty="0" smtClean="0"/>
              <a:t> (definition based on </a:t>
            </a:r>
            <a:r>
              <a:rPr lang="en-US" b="1" dirty="0" smtClean="0"/>
              <a:t>niche</a:t>
            </a:r>
            <a:r>
              <a:rPr lang="en-US" dirty="0" smtClean="0"/>
              <a:t>) </a:t>
            </a:r>
          </a:p>
          <a:p>
            <a:pPr fontAlgn="auto">
              <a:spcAft>
                <a:spcPts val="0"/>
              </a:spcAft>
              <a:defRPr/>
            </a:pPr>
            <a:endParaRPr lang="en-US" dirty="0" smtClean="0"/>
          </a:p>
          <a:p>
            <a:pPr fontAlgn="auto">
              <a:spcAft>
                <a:spcPts val="0"/>
              </a:spcAft>
              <a:defRPr/>
            </a:pPr>
            <a:endParaRPr lang="en-US" dirty="0"/>
          </a:p>
        </p:txBody>
      </p:sp>
    </p:spTree>
    <p:extLst>
      <p:ext uri="{BB962C8B-B14F-4D97-AF65-F5344CB8AC3E}">
        <p14:creationId xmlns:p14="http://schemas.microsoft.com/office/powerpoint/2010/main" val="4134034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smtClean="0"/>
          </a:p>
        </p:txBody>
      </p:sp>
      <p:sp>
        <p:nvSpPr>
          <p:cNvPr id="21507" name="Content Placeholder 2"/>
          <p:cNvSpPr>
            <a:spLocks noGrp="1"/>
          </p:cNvSpPr>
          <p:nvPr>
            <p:ph idx="1"/>
          </p:nvPr>
        </p:nvSpPr>
        <p:spPr/>
        <p:txBody>
          <a:bodyPr/>
          <a:lstStyle/>
          <a:p>
            <a:pPr lvl="1"/>
            <a:r>
              <a:rPr lang="en-US" dirty="0" smtClean="0"/>
              <a:t>Temporal species concept </a:t>
            </a:r>
          </a:p>
          <a:p>
            <a:pPr lvl="2"/>
            <a:r>
              <a:rPr lang="en-US" b="1" dirty="0" err="1" smtClean="0"/>
              <a:t>Cladistic</a:t>
            </a:r>
            <a:r>
              <a:rPr lang="en-US" b="1" dirty="0" smtClean="0"/>
              <a:t> species</a:t>
            </a:r>
            <a:r>
              <a:rPr lang="en-US" dirty="0" smtClean="0"/>
              <a:t> (definition based on segment of </a:t>
            </a:r>
            <a:r>
              <a:rPr lang="en-US" b="1" dirty="0" smtClean="0"/>
              <a:t>phylogenetic tree)</a:t>
            </a:r>
            <a:r>
              <a:rPr lang="en-US" dirty="0" smtClean="0"/>
              <a:t> </a:t>
            </a:r>
          </a:p>
          <a:p>
            <a:pPr lvl="2"/>
            <a:r>
              <a:rPr lang="en-US" b="1" dirty="0"/>
              <a:t>E</a:t>
            </a:r>
            <a:r>
              <a:rPr lang="en-US" b="1" dirty="0" smtClean="0"/>
              <a:t>volutionary </a:t>
            </a:r>
            <a:r>
              <a:rPr lang="en-US" b="1" dirty="0" smtClean="0"/>
              <a:t>species concept</a:t>
            </a:r>
            <a:r>
              <a:rPr lang="en-US" dirty="0" smtClean="0"/>
              <a:t> (definition based on vague "tendencies") </a:t>
            </a:r>
          </a:p>
          <a:p>
            <a:endParaRPr lang="en-US" dirty="0" smtClean="0"/>
          </a:p>
        </p:txBody>
      </p:sp>
    </p:spTree>
    <p:extLst>
      <p:ext uri="{BB962C8B-B14F-4D97-AF65-F5344CB8AC3E}">
        <p14:creationId xmlns:p14="http://schemas.microsoft.com/office/powerpoint/2010/main" val="708487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t>The </a:t>
            </a:r>
            <a:r>
              <a:rPr lang="en-US" b="1" dirty="0" err="1" smtClean="0"/>
              <a:t>phenetic</a:t>
            </a:r>
            <a:r>
              <a:rPr lang="en-US" b="1" dirty="0" smtClean="0"/>
              <a:t> species </a:t>
            </a:r>
            <a:r>
              <a:rPr lang="en-US" b="1" dirty="0" smtClean="0"/>
              <a:t>concept</a:t>
            </a:r>
            <a:r>
              <a:rPr lang="en-US" dirty="0" smtClean="0"/>
              <a:t> </a:t>
            </a:r>
            <a:r>
              <a:rPr lang="en-US" dirty="0" smtClean="0"/>
              <a:t/>
            </a:r>
            <a:br>
              <a:rPr lang="en-US" dirty="0" smtClean="0"/>
            </a:br>
            <a:endParaRPr lang="en-US" dirty="0"/>
          </a:p>
        </p:txBody>
      </p:sp>
      <p:sp>
        <p:nvSpPr>
          <p:cNvPr id="22531" name="Content Placeholder 2"/>
          <p:cNvSpPr>
            <a:spLocks noGrp="1"/>
          </p:cNvSpPr>
          <p:nvPr>
            <p:ph idx="1"/>
          </p:nvPr>
        </p:nvSpPr>
        <p:spPr/>
        <p:txBody>
          <a:bodyPr/>
          <a:lstStyle/>
          <a:p>
            <a:pPr lvl="1"/>
            <a:r>
              <a:rPr lang="en-US" smtClean="0"/>
              <a:t>Phenetic species are defined as as populations distinguished by discrete clusters of phenotypic characters. </a:t>
            </a:r>
          </a:p>
          <a:p>
            <a:pPr lvl="1"/>
            <a:r>
              <a:rPr lang="en-US" smtClean="0"/>
              <a:t>The phenetic species concept resembles the practical criteria commonly used to describe species.  A population can be defined as a species by a group of phenetic characters sufficient to distinguish it from other populations. </a:t>
            </a:r>
          </a:p>
          <a:p>
            <a:endParaRPr lang="en-US" smtClean="0"/>
          </a:p>
        </p:txBody>
      </p:sp>
    </p:spTree>
    <p:extLst>
      <p:ext uri="{BB962C8B-B14F-4D97-AF65-F5344CB8AC3E}">
        <p14:creationId xmlns:p14="http://schemas.microsoft.com/office/powerpoint/2010/main" val="2780614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t>
            </a:r>
            <a:r>
              <a:rPr lang="en-US" dirty="0"/>
              <a:t>w</a:t>
            </a:r>
            <a:r>
              <a:rPr lang="en-US" dirty="0" smtClean="0"/>
              <a:t>ays </a:t>
            </a:r>
            <a:r>
              <a:rPr lang="en-US" dirty="0" smtClean="0"/>
              <a:t>to identify species</a:t>
            </a:r>
            <a:endParaRPr lang="en-US" dirty="0"/>
          </a:p>
        </p:txBody>
      </p:sp>
      <p:sp>
        <p:nvSpPr>
          <p:cNvPr id="3" name="Content Placeholder 2"/>
          <p:cNvSpPr>
            <a:spLocks noGrp="1"/>
          </p:cNvSpPr>
          <p:nvPr>
            <p:ph idx="1"/>
          </p:nvPr>
        </p:nvSpPr>
        <p:spPr/>
        <p:txBody>
          <a:bodyPr/>
          <a:lstStyle/>
          <a:p>
            <a:r>
              <a:rPr lang="en-US" b="1" dirty="0" smtClean="0"/>
              <a:t>Biological species concept: </a:t>
            </a:r>
            <a:r>
              <a:rPr lang="en-US" dirty="0" smtClean="0"/>
              <a:t>species are groups of interbreeding populations that are reproductively isolated from other such groups</a:t>
            </a:r>
          </a:p>
          <a:p>
            <a:r>
              <a:rPr lang="en-US" b="1" dirty="0" smtClean="0"/>
              <a:t>Phylogenetic species concept: </a:t>
            </a:r>
            <a:r>
              <a:rPr lang="en-US" dirty="0" smtClean="0"/>
              <a:t>smallest possible group descending from a common ancestor and recognizable by unique, derived traits</a:t>
            </a:r>
            <a:endParaRPr lang="en-US" b="1" dirty="0"/>
          </a:p>
        </p:txBody>
      </p:sp>
    </p:spTree>
    <p:extLst>
      <p:ext uri="{BB962C8B-B14F-4D97-AF65-F5344CB8AC3E}">
        <p14:creationId xmlns:p14="http://schemas.microsoft.com/office/powerpoint/2010/main" val="1135204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t>"The biological species concept"</a:t>
            </a:r>
            <a:r>
              <a:rPr lang="en-US" dirty="0" smtClean="0"/>
              <a:t> </a:t>
            </a:r>
            <a:br>
              <a:rPr lang="en-US" dirty="0" smtClean="0"/>
            </a:br>
            <a:endParaRPr lang="en-US" dirty="0"/>
          </a:p>
        </p:txBody>
      </p:sp>
      <p:sp>
        <p:nvSpPr>
          <p:cNvPr id="3" name="Content Placeholder 2"/>
          <p:cNvSpPr>
            <a:spLocks noGrp="1"/>
          </p:cNvSpPr>
          <p:nvPr>
            <p:ph idx="1"/>
          </p:nvPr>
        </p:nvSpPr>
        <p:spPr/>
        <p:txBody>
          <a:bodyPr rtlCol="0">
            <a:normAutofit fontScale="92500" lnSpcReduction="20000"/>
          </a:bodyPr>
          <a:lstStyle/>
          <a:p>
            <a:pPr lvl="1" fontAlgn="auto">
              <a:spcAft>
                <a:spcPts val="0"/>
              </a:spcAft>
              <a:defRPr/>
            </a:pPr>
            <a:r>
              <a:rPr lang="en-US" b="1" dirty="0" smtClean="0"/>
              <a:t>Ernst </a:t>
            </a:r>
            <a:r>
              <a:rPr lang="en-US" b="1" dirty="0" err="1" smtClean="0"/>
              <a:t>Mayr</a:t>
            </a:r>
            <a:r>
              <a:rPr lang="en-US" dirty="0" err="1" smtClean="0"/>
              <a:t>'s</a:t>
            </a:r>
            <a:r>
              <a:rPr lang="en-US" dirty="0" smtClean="0"/>
              <a:t> Biological Species Concept (</a:t>
            </a:r>
            <a:r>
              <a:rPr lang="en-US" b="1" dirty="0" smtClean="0"/>
              <a:t>BSC</a:t>
            </a:r>
            <a:r>
              <a:rPr lang="en-US" dirty="0" smtClean="0"/>
              <a:t>) defines species as </a:t>
            </a:r>
            <a:r>
              <a:rPr lang="en-US" b="1" dirty="0" smtClean="0"/>
              <a:t>"groups of interbreeding natural populations that are reproductively isolated from other such groups"</a:t>
            </a:r>
            <a:r>
              <a:rPr lang="en-US" dirty="0" smtClean="0"/>
              <a:t> is the most widely accepted definition for species. </a:t>
            </a:r>
          </a:p>
          <a:p>
            <a:pPr lvl="1" fontAlgn="auto">
              <a:spcAft>
                <a:spcPts val="0"/>
              </a:spcAft>
              <a:defRPr/>
            </a:pPr>
            <a:r>
              <a:rPr lang="en-US" dirty="0" smtClean="0"/>
              <a:t>Most discussion of speciation has been based on this species concept. </a:t>
            </a:r>
          </a:p>
          <a:p>
            <a:pPr lvl="1" fontAlgn="auto">
              <a:spcAft>
                <a:spcPts val="0"/>
              </a:spcAft>
              <a:defRPr/>
            </a:pPr>
            <a:r>
              <a:rPr lang="en-US" dirty="0" smtClean="0"/>
              <a:t>That is, most hypotheses concern mechanisms which establish reproductive isolation. </a:t>
            </a:r>
          </a:p>
          <a:p>
            <a:pPr lvl="1" fontAlgn="auto">
              <a:spcAft>
                <a:spcPts val="0"/>
              </a:spcAft>
              <a:defRPr/>
            </a:pPr>
            <a:r>
              <a:rPr lang="en-US" dirty="0" smtClean="0"/>
              <a:t>In the BSC, species are unified by </a:t>
            </a:r>
            <a:r>
              <a:rPr lang="en-US" b="1" dirty="0" smtClean="0"/>
              <a:t>gene flow</a:t>
            </a:r>
            <a:r>
              <a:rPr lang="en-US" dirty="0" smtClean="0"/>
              <a:t> within a common </a:t>
            </a:r>
            <a:r>
              <a:rPr lang="en-US" b="1" dirty="0" smtClean="0"/>
              <a:t>gene pool</a:t>
            </a:r>
            <a:r>
              <a:rPr lang="en-US" dirty="0" smtClean="0"/>
              <a:t>; gene flow involves migration and interbreeding. </a:t>
            </a:r>
          </a:p>
          <a:p>
            <a:pPr fontAlgn="auto">
              <a:spcAft>
                <a:spcPts val="0"/>
              </a:spcAft>
              <a:defRPr/>
            </a:pPr>
            <a:endParaRPr lang="en-US" dirty="0"/>
          </a:p>
        </p:txBody>
      </p:sp>
    </p:spTree>
    <p:extLst>
      <p:ext uri="{BB962C8B-B14F-4D97-AF65-F5344CB8AC3E}">
        <p14:creationId xmlns:p14="http://schemas.microsoft.com/office/powerpoint/2010/main" val="1806001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477962"/>
          </a:xfrm>
        </p:spPr>
        <p:txBody>
          <a:bodyPr rtlCol="0">
            <a:normAutofit fontScale="90000"/>
          </a:bodyPr>
          <a:lstStyle/>
          <a:p>
            <a:pPr fontAlgn="auto">
              <a:spcAft>
                <a:spcPts val="0"/>
              </a:spcAft>
              <a:defRPr/>
            </a:pPr>
            <a:r>
              <a:rPr lang="en-US" sz="3600" b="1" dirty="0" smtClean="0"/>
              <a:t>Interbreeding between species is prevented by isolating mechanisms</a:t>
            </a:r>
            <a:r>
              <a:rPr lang="en-US" sz="3600" dirty="0" smtClean="0"/>
              <a:t/>
            </a:r>
            <a:br>
              <a:rPr lang="en-US" sz="3600" dirty="0" smtClean="0"/>
            </a:br>
            <a:endParaRPr lang="en-US" sz="3600" dirty="0"/>
          </a:p>
        </p:txBody>
      </p:sp>
      <p:sp>
        <p:nvSpPr>
          <p:cNvPr id="26627" name="Content Placeholder 2"/>
          <p:cNvSpPr>
            <a:spLocks noGrp="1"/>
          </p:cNvSpPr>
          <p:nvPr>
            <p:ph idx="1"/>
          </p:nvPr>
        </p:nvSpPr>
        <p:spPr/>
        <p:txBody>
          <a:bodyPr/>
          <a:lstStyle/>
          <a:p>
            <a:pPr lvl="1"/>
            <a:r>
              <a:rPr lang="en-US" b="1" smtClean="0"/>
              <a:t>isolating mechanisms</a:t>
            </a:r>
            <a:r>
              <a:rPr lang="en-US" smtClean="0"/>
              <a:t> serve to prevent interbreeding and thereby establish reproductive isolation of populations. </a:t>
            </a:r>
          </a:p>
          <a:p>
            <a:pPr lvl="1"/>
            <a:r>
              <a:rPr lang="en-US" smtClean="0"/>
              <a:t>Isolating mechanisms can be categorized as either </a:t>
            </a:r>
            <a:r>
              <a:rPr lang="en-US" b="1" smtClean="0"/>
              <a:t>premating (prezygotic)</a:t>
            </a:r>
            <a:r>
              <a:rPr lang="en-US" smtClean="0"/>
              <a:t> or </a:t>
            </a:r>
            <a:r>
              <a:rPr lang="en-US" b="1" smtClean="0"/>
              <a:t>postmating (postzygotic)</a:t>
            </a:r>
            <a:r>
              <a:rPr lang="en-US" smtClean="0"/>
              <a:t>. </a:t>
            </a:r>
          </a:p>
          <a:p>
            <a:endParaRPr lang="en-US" smtClean="0"/>
          </a:p>
        </p:txBody>
      </p:sp>
    </p:spTree>
    <p:extLst>
      <p:ext uri="{BB962C8B-B14F-4D97-AF65-F5344CB8AC3E}">
        <p14:creationId xmlns:p14="http://schemas.microsoft.com/office/powerpoint/2010/main" val="1296935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Speciation involves barriers to reproduction</a:t>
            </a:r>
            <a:endParaRPr lang="en-US" dirty="0"/>
          </a:p>
        </p:txBody>
      </p:sp>
      <p:pic>
        <p:nvPicPr>
          <p:cNvPr id="4" name="Picture 3" descr="13.02_fm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2687"/>
            <a:ext cx="9144000" cy="4963006"/>
          </a:xfrm>
          <a:prstGeom prst="rect">
            <a:avLst/>
          </a:prstGeom>
        </p:spPr>
      </p:pic>
    </p:spTree>
    <p:extLst>
      <p:ext uri="{BB962C8B-B14F-4D97-AF65-F5344CB8AC3E}">
        <p14:creationId xmlns:p14="http://schemas.microsoft.com/office/powerpoint/2010/main" val="1557589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a:t>Isolating barriers</a:t>
            </a:r>
            <a:endParaRPr lang="en-US" dirty="0" smtClean="0"/>
          </a:p>
        </p:txBody>
      </p:sp>
      <p:sp>
        <p:nvSpPr>
          <p:cNvPr id="27651" name="Content Placeholder 2"/>
          <p:cNvSpPr>
            <a:spLocks noGrp="1"/>
          </p:cNvSpPr>
          <p:nvPr>
            <p:ph idx="1"/>
          </p:nvPr>
        </p:nvSpPr>
        <p:spPr>
          <a:xfrm>
            <a:off x="457200" y="1600200"/>
            <a:ext cx="8229600" cy="5257800"/>
          </a:xfrm>
        </p:spPr>
        <p:txBody>
          <a:bodyPr>
            <a:normAutofit lnSpcReduction="10000"/>
          </a:bodyPr>
          <a:lstStyle/>
          <a:p>
            <a:pPr lvl="2"/>
            <a:r>
              <a:rPr lang="en-US" sz="2800" dirty="0" smtClean="0"/>
              <a:t>Premating isolating mechanisms prevent potential mates from two separate populations from getting together. </a:t>
            </a:r>
          </a:p>
          <a:p>
            <a:pPr lvl="3"/>
            <a:r>
              <a:rPr lang="en-US" sz="2800" dirty="0" smtClean="0"/>
              <a:t>The most basic of </a:t>
            </a:r>
            <a:r>
              <a:rPr lang="en-US" sz="2800" dirty="0" err="1" smtClean="0"/>
              <a:t>premechanisms</a:t>
            </a:r>
            <a:r>
              <a:rPr lang="en-US" sz="2800" dirty="0" smtClean="0"/>
              <a:t> involve one or another variation on </a:t>
            </a:r>
            <a:r>
              <a:rPr lang="en-US" sz="2800" dirty="0" err="1" smtClean="0"/>
              <a:t>allopatry</a:t>
            </a:r>
            <a:r>
              <a:rPr lang="en-US" sz="2800" dirty="0" smtClean="0"/>
              <a:t> (geographic separation, habitat separation, seasonal or temporal separation). </a:t>
            </a:r>
          </a:p>
          <a:p>
            <a:pPr lvl="3"/>
            <a:r>
              <a:rPr lang="en-US" sz="2800" dirty="0" smtClean="0"/>
              <a:t>More complicated premating mechanisms involve behavior, biomechanics, or gamete interaction to prevent gametes from coming together. </a:t>
            </a:r>
          </a:p>
          <a:p>
            <a:endParaRPr lang="en-US" dirty="0" smtClean="0"/>
          </a:p>
        </p:txBody>
      </p:sp>
    </p:spTree>
    <p:extLst>
      <p:ext uri="{BB962C8B-B14F-4D97-AF65-F5344CB8AC3E}">
        <p14:creationId xmlns:p14="http://schemas.microsoft.com/office/powerpoint/2010/main" val="3347019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Elk and red deer: two species?</a:t>
            </a:r>
            <a:endParaRPr lang="en-US" dirty="0"/>
          </a:p>
        </p:txBody>
      </p:sp>
      <p:pic>
        <p:nvPicPr>
          <p:cNvPr id="4" name="Picture 3" descr="13.03A_fm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898" y="1546046"/>
            <a:ext cx="3468120" cy="5007779"/>
          </a:xfrm>
          <a:prstGeom prst="rect">
            <a:avLst/>
          </a:prstGeom>
        </p:spPr>
      </p:pic>
      <p:pic>
        <p:nvPicPr>
          <p:cNvPr id="5" name="Picture 4" descr="13.03B_fmt.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4492" y="1546045"/>
            <a:ext cx="3468119" cy="5007779"/>
          </a:xfrm>
          <a:prstGeom prst="rect">
            <a:avLst/>
          </a:prstGeom>
        </p:spPr>
      </p:pic>
    </p:spTree>
    <p:extLst>
      <p:ext uri="{BB962C8B-B14F-4D97-AF65-F5344CB8AC3E}">
        <p14:creationId xmlns:p14="http://schemas.microsoft.com/office/powerpoint/2010/main" val="4124244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Species are independently evolving lineages</a:t>
            </a:r>
            <a:endParaRPr lang="en-US" dirty="0"/>
          </a:p>
        </p:txBody>
      </p:sp>
      <p:sp>
        <p:nvSpPr>
          <p:cNvPr id="3" name="Content Placeholder 2"/>
          <p:cNvSpPr>
            <a:spLocks noGrp="1"/>
          </p:cNvSpPr>
          <p:nvPr>
            <p:ph idx="1"/>
          </p:nvPr>
        </p:nvSpPr>
        <p:spPr/>
        <p:txBody>
          <a:bodyPr/>
          <a:lstStyle/>
          <a:p>
            <a:r>
              <a:rPr lang="en-US" b="1" dirty="0" smtClean="0"/>
              <a:t>General lineage species concept: </a:t>
            </a:r>
            <a:r>
              <a:rPr lang="en-US" dirty="0" smtClean="0"/>
              <a:t>species are </a:t>
            </a:r>
            <a:r>
              <a:rPr lang="en-US" dirty="0" err="1" smtClean="0"/>
              <a:t>metapopulations</a:t>
            </a:r>
            <a:r>
              <a:rPr lang="en-US" dirty="0" smtClean="0"/>
              <a:t> that exchange alleles frequently enough to comprise the same gene pool</a:t>
            </a:r>
            <a:endParaRPr lang="en-US" b="1" dirty="0"/>
          </a:p>
        </p:txBody>
      </p:sp>
    </p:spTree>
    <p:extLst>
      <p:ext uri="{BB962C8B-B14F-4D97-AF65-F5344CB8AC3E}">
        <p14:creationId xmlns:p14="http://schemas.microsoft.com/office/powerpoint/2010/main" val="3916701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Premating mechanisms</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defRPr/>
            </a:pPr>
            <a:r>
              <a:rPr lang="en-US" dirty="0" smtClean="0"/>
              <a:t>geographic separation</a:t>
            </a:r>
          </a:p>
          <a:p>
            <a:pPr lvl="1" fontAlgn="auto">
              <a:spcAft>
                <a:spcPts val="0"/>
              </a:spcAft>
              <a:defRPr/>
            </a:pPr>
            <a:r>
              <a:rPr lang="en-US" dirty="0" smtClean="0"/>
              <a:t>populations are geographically separated</a:t>
            </a:r>
          </a:p>
          <a:p>
            <a:pPr lvl="1" fontAlgn="auto">
              <a:spcAft>
                <a:spcPts val="0"/>
              </a:spcAft>
              <a:defRPr/>
            </a:pPr>
            <a:r>
              <a:rPr lang="en-US" dirty="0" smtClean="0"/>
              <a:t>(e.g. islands)</a:t>
            </a:r>
          </a:p>
          <a:p>
            <a:pPr fontAlgn="auto">
              <a:spcAft>
                <a:spcPts val="0"/>
              </a:spcAft>
              <a:defRPr/>
            </a:pPr>
            <a:r>
              <a:rPr lang="en-US" dirty="0" smtClean="0"/>
              <a:t>habitat separation</a:t>
            </a:r>
          </a:p>
          <a:p>
            <a:pPr lvl="1" fontAlgn="auto">
              <a:spcAft>
                <a:spcPts val="0"/>
              </a:spcAft>
              <a:defRPr/>
            </a:pPr>
            <a:r>
              <a:rPr lang="en-US" dirty="0" smtClean="0"/>
              <a:t>Populations occur in different habitats in the same general region</a:t>
            </a:r>
          </a:p>
          <a:p>
            <a:pPr lvl="1" fontAlgn="auto">
              <a:spcAft>
                <a:spcPts val="0"/>
              </a:spcAft>
              <a:defRPr/>
            </a:pPr>
            <a:r>
              <a:rPr lang="en-US" dirty="0" smtClean="0"/>
              <a:t>(e.g. mangroves)</a:t>
            </a:r>
          </a:p>
          <a:p>
            <a:pPr fontAlgn="auto">
              <a:spcAft>
                <a:spcPts val="0"/>
              </a:spcAft>
              <a:defRPr/>
            </a:pPr>
            <a:r>
              <a:rPr lang="en-US" dirty="0" smtClean="0"/>
              <a:t>seasonal or temporal separation</a:t>
            </a:r>
          </a:p>
          <a:p>
            <a:pPr lvl="1" fontAlgn="auto">
              <a:spcAft>
                <a:spcPts val="0"/>
              </a:spcAft>
              <a:defRPr/>
            </a:pPr>
            <a:r>
              <a:rPr lang="en-US" dirty="0" smtClean="0"/>
              <a:t>Mating or flowering occur in different seasons</a:t>
            </a:r>
          </a:p>
          <a:p>
            <a:pPr lvl="1" fontAlgn="auto">
              <a:spcAft>
                <a:spcPts val="0"/>
              </a:spcAft>
              <a:defRPr/>
            </a:pPr>
            <a:r>
              <a:rPr lang="en-US" dirty="0" smtClean="0"/>
              <a:t>Separation of  photosynthesis and nitrogen fixing</a:t>
            </a:r>
            <a:endParaRPr lang="en-US" dirty="0"/>
          </a:p>
        </p:txBody>
      </p:sp>
    </p:spTree>
    <p:extLst>
      <p:ext uri="{BB962C8B-B14F-4D97-AF65-F5344CB8AC3E}">
        <p14:creationId xmlns:p14="http://schemas.microsoft.com/office/powerpoint/2010/main" val="2576114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t>Geographical variation</a:t>
            </a:r>
          </a:p>
        </p:txBody>
      </p:sp>
      <p:sp>
        <p:nvSpPr>
          <p:cNvPr id="29699" name="Content Placeholder 2"/>
          <p:cNvSpPr>
            <a:spLocks noGrp="1"/>
          </p:cNvSpPr>
          <p:nvPr>
            <p:ph idx="1"/>
          </p:nvPr>
        </p:nvSpPr>
        <p:spPr/>
        <p:txBody>
          <a:bodyPr/>
          <a:lstStyle/>
          <a:p>
            <a:pPr>
              <a:buFont typeface="Arial" panose="020B0604020202020204" pitchFamily="34" charset="0"/>
              <a:buNone/>
            </a:pPr>
            <a:r>
              <a:rPr lang="en-US" smtClean="0"/>
              <a:t>A cline is a type of geographical variation</a:t>
            </a:r>
          </a:p>
          <a:p>
            <a:pPr>
              <a:buFont typeface="Arial" panose="020B0604020202020204" pitchFamily="34" charset="0"/>
              <a:buNone/>
            </a:pPr>
            <a:endParaRPr lang="en-US" smtClean="0"/>
          </a:p>
          <a:p>
            <a:r>
              <a:rPr lang="en-US" smtClean="0"/>
              <a:t>Cline is the gradual change in the species’ phenotype and genotype frequencies through a series of geographically separate populations (ex: ring species)</a:t>
            </a:r>
          </a:p>
        </p:txBody>
      </p:sp>
    </p:spTree>
    <p:extLst>
      <p:ext uri="{BB962C8B-B14F-4D97-AF65-F5344CB8AC3E}">
        <p14:creationId xmlns:p14="http://schemas.microsoft.com/office/powerpoint/2010/main" val="3388291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Premating barriers: timing of reproduction</a:t>
            </a:r>
            <a:endParaRPr lang="en-US" sz="4000" dirty="0"/>
          </a:p>
        </p:txBody>
      </p:sp>
      <p:pic>
        <p:nvPicPr>
          <p:cNvPr id="4" name="Picture 3" descr="13.04_fm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5923"/>
            <a:ext cx="9144000" cy="4502464"/>
          </a:xfrm>
          <a:prstGeom prst="rect">
            <a:avLst/>
          </a:prstGeom>
        </p:spPr>
      </p:pic>
    </p:spTree>
    <p:extLst>
      <p:ext uri="{BB962C8B-B14F-4D97-AF65-F5344CB8AC3E}">
        <p14:creationId xmlns:p14="http://schemas.microsoft.com/office/powerpoint/2010/main" val="2292931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Premating barriers: pollinator isolation</a:t>
            </a:r>
            <a:endParaRPr lang="en-US" dirty="0"/>
          </a:p>
        </p:txBody>
      </p:sp>
      <p:pic>
        <p:nvPicPr>
          <p:cNvPr id="4" name="Picture 3" descr="13.05_fmt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55" y="1525132"/>
            <a:ext cx="8565836" cy="5133788"/>
          </a:xfrm>
          <a:prstGeom prst="rect">
            <a:avLst/>
          </a:prstGeom>
        </p:spPr>
      </p:pic>
    </p:spTree>
    <p:extLst>
      <p:ext uri="{BB962C8B-B14F-4D97-AF65-F5344CB8AC3E}">
        <p14:creationId xmlns:p14="http://schemas.microsoft.com/office/powerpoint/2010/main" val="1299563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Premating barriers: mismatched morphology</a:t>
            </a:r>
            <a:endParaRPr lang="en-US" dirty="0"/>
          </a:p>
        </p:txBody>
      </p:sp>
      <p:pic>
        <p:nvPicPr>
          <p:cNvPr id="4" name="Picture 3" descr="13.06_fm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497" y="1662360"/>
            <a:ext cx="5879376" cy="5100866"/>
          </a:xfrm>
          <a:prstGeom prst="rect">
            <a:avLst/>
          </a:prstGeom>
        </p:spPr>
      </p:pic>
    </p:spTree>
    <p:extLst>
      <p:ext uri="{BB962C8B-B14F-4D97-AF65-F5344CB8AC3E}">
        <p14:creationId xmlns:p14="http://schemas.microsoft.com/office/powerpoint/2010/main" val="1236983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Postmating-prezygotic</a:t>
            </a:r>
            <a:r>
              <a:rPr lang="en-US" dirty="0" smtClean="0"/>
              <a:t> </a:t>
            </a:r>
            <a:r>
              <a:rPr lang="en-US" dirty="0" smtClean="0"/>
              <a:t>barriers </a:t>
            </a:r>
            <a:endParaRPr lang="en-US" dirty="0"/>
          </a:p>
        </p:txBody>
      </p:sp>
      <p:sp>
        <p:nvSpPr>
          <p:cNvPr id="3" name="Content Placeholder 2"/>
          <p:cNvSpPr>
            <a:spLocks noGrp="1"/>
          </p:cNvSpPr>
          <p:nvPr>
            <p:ph idx="1"/>
          </p:nvPr>
        </p:nvSpPr>
        <p:spPr/>
        <p:txBody>
          <a:bodyPr/>
          <a:lstStyle/>
          <a:p>
            <a:r>
              <a:rPr lang="en-US" b="1" dirty="0" err="1" smtClean="0"/>
              <a:t>Gametic</a:t>
            </a:r>
            <a:r>
              <a:rPr lang="en-US" b="1" dirty="0" smtClean="0"/>
              <a:t> incompatibility: </a:t>
            </a:r>
            <a:r>
              <a:rPr lang="en-US" dirty="0" smtClean="0"/>
              <a:t>sperm or pollen from one species fails to penetrate and fertilize the egg of another species</a:t>
            </a:r>
            <a:endParaRPr lang="en-US" b="1" dirty="0"/>
          </a:p>
        </p:txBody>
      </p:sp>
    </p:spTree>
    <p:extLst>
      <p:ext uri="{BB962C8B-B14F-4D97-AF65-F5344CB8AC3E}">
        <p14:creationId xmlns:p14="http://schemas.microsoft.com/office/powerpoint/2010/main" val="2780397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US" smtClean="0"/>
          </a:p>
        </p:txBody>
      </p:sp>
      <p:sp>
        <p:nvSpPr>
          <p:cNvPr id="34819" name="Content Placeholder 2"/>
          <p:cNvSpPr>
            <a:spLocks noGrp="1"/>
          </p:cNvSpPr>
          <p:nvPr>
            <p:ph idx="1"/>
          </p:nvPr>
        </p:nvSpPr>
        <p:spPr/>
        <p:txBody>
          <a:bodyPr/>
          <a:lstStyle/>
          <a:p>
            <a:pPr lvl="2"/>
            <a:r>
              <a:rPr lang="en-US" dirty="0" err="1" smtClean="0"/>
              <a:t>Postmating</a:t>
            </a:r>
            <a:r>
              <a:rPr lang="en-US" dirty="0" smtClean="0"/>
              <a:t> isolating mechanisms involve some form of genetic incompatibility, such as reduced viability or reduced fertility of hybrid individuals. </a:t>
            </a:r>
          </a:p>
          <a:p>
            <a:pPr lvl="3"/>
            <a:r>
              <a:rPr lang="en-US" b="1" dirty="0" smtClean="0"/>
              <a:t>Haldane's rule</a:t>
            </a:r>
            <a:r>
              <a:rPr lang="en-US" dirty="0" smtClean="0"/>
              <a:t> notes that in species with genetic sex determination, reduced viability or fertility is much more common in the </a:t>
            </a:r>
            <a:r>
              <a:rPr lang="en-US" i="1" dirty="0" smtClean="0"/>
              <a:t>heterogametic</a:t>
            </a:r>
            <a:r>
              <a:rPr lang="en-US" dirty="0" smtClean="0"/>
              <a:t> sex (e.g., the sex that produces different gametes, the XY sex; in mammals the heterogametic sex is male, in birds it is females). </a:t>
            </a:r>
          </a:p>
          <a:p>
            <a:pPr lvl="3"/>
            <a:r>
              <a:rPr lang="en-US" dirty="0" err="1" smtClean="0"/>
              <a:t>Postmating</a:t>
            </a:r>
            <a:r>
              <a:rPr lang="en-US" dirty="0" smtClean="0"/>
              <a:t> isolating mechanisms comprise a selection pressure that favors premating mechanisms, to minimize the production of less-fit offspring. </a:t>
            </a:r>
          </a:p>
        </p:txBody>
      </p:sp>
    </p:spTree>
    <p:extLst>
      <p:ext uri="{BB962C8B-B14F-4D97-AF65-F5344CB8AC3E}">
        <p14:creationId xmlns:p14="http://schemas.microsoft.com/office/powerpoint/2010/main" val="1043364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Postzygotic</a:t>
            </a:r>
            <a:r>
              <a:rPr lang="en-US" dirty="0" smtClean="0"/>
              <a:t> barriers</a:t>
            </a:r>
            <a:endParaRPr lang="en-US" dirty="0"/>
          </a:p>
        </p:txBody>
      </p:sp>
      <p:sp>
        <p:nvSpPr>
          <p:cNvPr id="3" name="Content Placeholder 2"/>
          <p:cNvSpPr>
            <a:spLocks noGrp="1"/>
          </p:cNvSpPr>
          <p:nvPr>
            <p:ph idx="1"/>
          </p:nvPr>
        </p:nvSpPr>
        <p:spPr/>
        <p:txBody>
          <a:bodyPr/>
          <a:lstStyle/>
          <a:p>
            <a:r>
              <a:rPr lang="en-US" dirty="0" smtClean="0"/>
              <a:t>Hybrids are produced but have low fitness</a:t>
            </a:r>
          </a:p>
          <a:p>
            <a:pPr lvl="1"/>
            <a:r>
              <a:rPr lang="en-US" dirty="0" smtClean="0"/>
              <a:t>Hybrid </a:t>
            </a:r>
            <a:r>
              <a:rPr lang="en-US" dirty="0" err="1" smtClean="0"/>
              <a:t>inviability</a:t>
            </a:r>
            <a:endParaRPr lang="en-US" dirty="0" smtClean="0"/>
          </a:p>
          <a:p>
            <a:pPr lvl="1"/>
            <a:r>
              <a:rPr lang="en-US" dirty="0" smtClean="0"/>
              <a:t>Hybrid sterility</a:t>
            </a:r>
          </a:p>
          <a:p>
            <a:pPr lvl="1"/>
            <a:r>
              <a:rPr lang="en-US" dirty="0" smtClean="0"/>
              <a:t>Ecological </a:t>
            </a:r>
            <a:r>
              <a:rPr lang="en-US" dirty="0" err="1" smtClean="0"/>
              <a:t>inviability</a:t>
            </a:r>
            <a:endParaRPr lang="en-US" dirty="0" smtClean="0"/>
          </a:p>
          <a:p>
            <a:pPr lvl="1"/>
            <a:r>
              <a:rPr lang="en-US" dirty="0" smtClean="0"/>
              <a:t>Behavioral sterility</a:t>
            </a:r>
            <a:endParaRPr lang="en-US" dirty="0"/>
          </a:p>
        </p:txBody>
      </p:sp>
    </p:spTree>
    <p:extLst>
      <p:ext uri="{BB962C8B-B14F-4D97-AF65-F5344CB8AC3E}">
        <p14:creationId xmlns:p14="http://schemas.microsoft.com/office/powerpoint/2010/main" val="1808198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3.07_fm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300" y="0"/>
            <a:ext cx="6120612" cy="6858000"/>
          </a:xfrm>
          <a:prstGeom prst="rect">
            <a:avLst/>
          </a:prstGeom>
        </p:spPr>
      </p:pic>
    </p:spTree>
    <p:extLst>
      <p:ext uri="{BB962C8B-B14F-4D97-AF65-F5344CB8AC3E}">
        <p14:creationId xmlns:p14="http://schemas.microsoft.com/office/powerpoint/2010/main" val="1007682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a:t>R</a:t>
            </a:r>
            <a:r>
              <a:rPr lang="en-US" b="1" dirty="0" smtClean="0"/>
              <a:t>ecognition </a:t>
            </a:r>
            <a:r>
              <a:rPr lang="en-US" b="1" dirty="0" smtClean="0"/>
              <a:t>species </a:t>
            </a:r>
            <a:r>
              <a:rPr lang="en-US" b="1" dirty="0" smtClean="0"/>
              <a:t>concept</a:t>
            </a:r>
            <a:r>
              <a:rPr lang="en-US" dirty="0" smtClean="0"/>
              <a:t/>
            </a:r>
            <a:br>
              <a:rPr lang="en-US" dirty="0" smtClean="0"/>
            </a:br>
            <a:endParaRPr lang="en-US" dirty="0"/>
          </a:p>
        </p:txBody>
      </p:sp>
      <p:sp>
        <p:nvSpPr>
          <p:cNvPr id="3" name="Content Placeholder 2"/>
          <p:cNvSpPr>
            <a:spLocks noGrp="1"/>
          </p:cNvSpPr>
          <p:nvPr>
            <p:ph idx="1"/>
          </p:nvPr>
        </p:nvSpPr>
        <p:spPr/>
        <p:txBody>
          <a:bodyPr rtlCol="0">
            <a:normAutofit fontScale="77500" lnSpcReduction="20000"/>
          </a:bodyPr>
          <a:lstStyle/>
          <a:p>
            <a:pPr lvl="1" fontAlgn="auto">
              <a:spcAft>
                <a:spcPts val="0"/>
              </a:spcAft>
              <a:defRPr/>
            </a:pPr>
            <a:r>
              <a:rPr lang="en-US" dirty="0" smtClean="0"/>
              <a:t>The recognition species concept places emphasis not on reproductive isolation per se but on mechanisms for recognizing suitable mates. </a:t>
            </a:r>
          </a:p>
          <a:p>
            <a:pPr lvl="1" fontAlgn="auto">
              <a:spcAft>
                <a:spcPts val="0"/>
              </a:spcAft>
              <a:defRPr/>
            </a:pPr>
            <a:r>
              <a:rPr lang="en-US" dirty="0" smtClean="0"/>
              <a:t>In this concept, a species is defined by mutual recognition of suitable mates among the members of a population. </a:t>
            </a:r>
          </a:p>
          <a:p>
            <a:pPr lvl="1" fontAlgn="auto">
              <a:spcAft>
                <a:spcPts val="0"/>
              </a:spcAft>
              <a:defRPr/>
            </a:pPr>
            <a:r>
              <a:rPr lang="en-US" b="1" dirty="0" smtClean="0"/>
              <a:t>Specific mate recognition system</a:t>
            </a:r>
            <a:r>
              <a:rPr lang="en-US" dirty="0" smtClean="0"/>
              <a:t> is the term given to a method of recognizing mates that is shared by all the members of a population. </a:t>
            </a:r>
          </a:p>
          <a:p>
            <a:pPr lvl="1" fontAlgn="auto">
              <a:spcAft>
                <a:spcPts val="0"/>
              </a:spcAft>
              <a:defRPr/>
            </a:pPr>
            <a:r>
              <a:rPr lang="en-US" dirty="0" smtClean="0"/>
              <a:t>In this concept, mate recognition is causal for the origin of species, while reproductive isolation is a secondary consequence of mate recognition. </a:t>
            </a:r>
          </a:p>
          <a:p>
            <a:pPr lvl="1" fontAlgn="auto">
              <a:spcAft>
                <a:spcPts val="0"/>
              </a:spcAft>
              <a:defRPr/>
            </a:pPr>
            <a:r>
              <a:rPr lang="en-US" dirty="0" smtClean="0"/>
              <a:t>The recognition species concept is thus associated with a more specific hypothesis concerning speciation than is the more general biological species concept.</a:t>
            </a:r>
          </a:p>
          <a:p>
            <a:pPr fontAlgn="auto">
              <a:spcAft>
                <a:spcPts val="0"/>
              </a:spcAft>
              <a:defRPr/>
            </a:pPr>
            <a:endParaRPr lang="en-US" dirty="0"/>
          </a:p>
        </p:txBody>
      </p:sp>
    </p:spTree>
    <p:extLst>
      <p:ext uri="{BB962C8B-B14F-4D97-AF65-F5344CB8AC3E}">
        <p14:creationId xmlns:p14="http://schemas.microsoft.com/office/powerpoint/2010/main" val="709531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rtlCol="0">
            <a:normAutofit/>
          </a:bodyPr>
          <a:lstStyle/>
          <a:p>
            <a:pPr fontAlgn="auto">
              <a:spcAft>
                <a:spcPts val="0"/>
              </a:spcAft>
              <a:defRPr/>
            </a:pPr>
            <a:r>
              <a:rPr lang="en-US" b="1" dirty="0" err="1"/>
              <a:t>P</a:t>
            </a:r>
            <a:r>
              <a:rPr lang="en-US" b="1" dirty="0" err="1" smtClean="0"/>
              <a:t>henetic</a:t>
            </a:r>
            <a:r>
              <a:rPr lang="en-US" b="1" dirty="0" smtClean="0"/>
              <a:t> characters</a:t>
            </a:r>
            <a:r>
              <a:rPr lang="en-US" dirty="0" smtClean="0"/>
              <a:t> </a:t>
            </a:r>
            <a:br>
              <a:rPr lang="en-US" dirty="0" smtClean="0"/>
            </a:br>
            <a:endParaRPr lang="en-US" dirty="0"/>
          </a:p>
        </p:txBody>
      </p:sp>
      <p:sp>
        <p:nvSpPr>
          <p:cNvPr id="3075" name="Content Placeholder 2"/>
          <p:cNvSpPr>
            <a:spLocks noGrp="1"/>
          </p:cNvSpPr>
          <p:nvPr>
            <p:ph idx="1"/>
          </p:nvPr>
        </p:nvSpPr>
        <p:spPr/>
        <p:txBody>
          <a:bodyPr/>
          <a:lstStyle/>
          <a:p>
            <a:r>
              <a:rPr lang="en-US" smtClean="0"/>
              <a:t>Make sure you can distinguish between </a:t>
            </a:r>
            <a:r>
              <a:rPr lang="en-US" b="1" smtClean="0"/>
              <a:t>defining</a:t>
            </a:r>
            <a:r>
              <a:rPr lang="en-US" smtClean="0"/>
              <a:t> a species by phenetic characters and </a:t>
            </a:r>
            <a:r>
              <a:rPr lang="en-US" b="1" smtClean="0"/>
              <a:t>recognizing</a:t>
            </a:r>
            <a:r>
              <a:rPr lang="en-US" smtClean="0"/>
              <a:t> species according to phenetic characters. </a:t>
            </a:r>
          </a:p>
          <a:p>
            <a:r>
              <a:rPr lang="en-US" smtClean="0"/>
              <a:t>The distinction between "definition" and "recognition" is similar to the distinction between the </a:t>
            </a:r>
            <a:r>
              <a:rPr lang="en-US" b="1" smtClean="0"/>
              <a:t>formal description</a:t>
            </a:r>
            <a:r>
              <a:rPr lang="en-US" smtClean="0"/>
              <a:t> of a species and the </a:t>
            </a:r>
            <a:r>
              <a:rPr lang="en-US" b="1" smtClean="0"/>
              <a:t>diagnosis</a:t>
            </a:r>
            <a:r>
              <a:rPr lang="en-US" smtClean="0"/>
              <a:t> of a species. </a:t>
            </a:r>
          </a:p>
          <a:p>
            <a:endParaRPr lang="en-US" smtClean="0"/>
          </a:p>
        </p:txBody>
      </p:sp>
    </p:spTree>
    <p:extLst>
      <p:ext uri="{BB962C8B-B14F-4D97-AF65-F5344CB8AC3E}">
        <p14:creationId xmlns:p14="http://schemas.microsoft.com/office/powerpoint/2010/main" val="2971101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a:t>E</a:t>
            </a:r>
            <a:r>
              <a:rPr lang="en-US" b="1" dirty="0" smtClean="0"/>
              <a:t>cological </a:t>
            </a:r>
            <a:r>
              <a:rPr lang="en-US" b="1" dirty="0" smtClean="0"/>
              <a:t>species </a:t>
            </a:r>
            <a:r>
              <a:rPr lang="en-US" b="1" dirty="0" smtClean="0"/>
              <a:t>concept</a:t>
            </a:r>
            <a:r>
              <a:rPr lang="en-US" dirty="0" smtClean="0"/>
              <a:t> </a:t>
            </a:r>
            <a:r>
              <a:rPr lang="en-US" dirty="0" smtClean="0"/>
              <a:t/>
            </a:r>
            <a:br>
              <a:rPr lang="en-US" dirty="0" smtClean="0"/>
            </a:br>
            <a:endParaRPr lang="en-US" dirty="0"/>
          </a:p>
        </p:txBody>
      </p:sp>
      <p:sp>
        <p:nvSpPr>
          <p:cNvPr id="3" name="Content Placeholder 2"/>
          <p:cNvSpPr>
            <a:spLocks noGrp="1"/>
          </p:cNvSpPr>
          <p:nvPr>
            <p:ph idx="1"/>
          </p:nvPr>
        </p:nvSpPr>
        <p:spPr/>
        <p:txBody>
          <a:bodyPr rtlCol="0">
            <a:normAutofit fontScale="85000" lnSpcReduction="10000"/>
          </a:bodyPr>
          <a:lstStyle/>
          <a:p>
            <a:pPr lvl="1" fontAlgn="auto">
              <a:spcAft>
                <a:spcPts val="0"/>
              </a:spcAft>
              <a:defRPr/>
            </a:pPr>
            <a:r>
              <a:rPr lang="en-US" dirty="0" smtClean="0"/>
              <a:t>The ecological species concept places on emphasis on </a:t>
            </a:r>
            <a:r>
              <a:rPr lang="en-US" b="1" dirty="0" smtClean="0"/>
              <a:t>niche</a:t>
            </a:r>
            <a:r>
              <a:rPr lang="en-US" dirty="0" smtClean="0"/>
              <a:t> or </a:t>
            </a:r>
            <a:r>
              <a:rPr lang="en-US" b="1" dirty="0" smtClean="0"/>
              <a:t>adaptive zone</a:t>
            </a:r>
            <a:r>
              <a:rPr lang="en-US" dirty="0" smtClean="0"/>
              <a:t> rather than reproductive isolation. </a:t>
            </a:r>
          </a:p>
          <a:p>
            <a:pPr lvl="1" fontAlgn="auto">
              <a:spcAft>
                <a:spcPts val="0"/>
              </a:spcAft>
              <a:defRPr/>
            </a:pPr>
            <a:r>
              <a:rPr lang="en-US" dirty="0" smtClean="0"/>
              <a:t>This concept draws support from two phenomena. </a:t>
            </a:r>
          </a:p>
          <a:p>
            <a:pPr lvl="2" fontAlgn="auto">
              <a:spcAft>
                <a:spcPts val="0"/>
              </a:spcAft>
              <a:defRPr/>
            </a:pPr>
            <a:r>
              <a:rPr lang="en-US" dirty="0" smtClean="0"/>
              <a:t>In the phenomenon called </a:t>
            </a:r>
            <a:r>
              <a:rPr lang="en-US" b="1" dirty="0" smtClean="0"/>
              <a:t>competitive exclusion</a:t>
            </a:r>
            <a:r>
              <a:rPr lang="en-US" dirty="0" smtClean="0"/>
              <a:t>, two or more species cannot occupy the same niche.  Either one will be better and beat out the other one in competition, or (in the unlikely event that they are exactly equal) chance drift in relative population size will eventually eliminate one or the other. </a:t>
            </a:r>
          </a:p>
          <a:p>
            <a:pPr lvl="2" fontAlgn="auto">
              <a:spcAft>
                <a:spcPts val="0"/>
              </a:spcAft>
              <a:defRPr/>
            </a:pPr>
            <a:r>
              <a:rPr lang="en-US" dirty="0" smtClean="0"/>
              <a:t>In the phenomenon called </a:t>
            </a:r>
            <a:r>
              <a:rPr lang="en-US" b="1" dirty="0" smtClean="0"/>
              <a:t>character displacement</a:t>
            </a:r>
            <a:r>
              <a:rPr lang="en-US" dirty="0" smtClean="0"/>
              <a:t>, similar species which share a common resource will diverge from one another.  This effectively divides the shared niche and reduces competition. </a:t>
            </a:r>
          </a:p>
        </p:txBody>
      </p:sp>
    </p:spTree>
    <p:extLst>
      <p:ext uri="{BB962C8B-B14F-4D97-AF65-F5344CB8AC3E}">
        <p14:creationId xmlns:p14="http://schemas.microsoft.com/office/powerpoint/2010/main" val="2114884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b="1" smtClean="0"/>
              <a:t>A pluralistic species concept"</a:t>
            </a:r>
            <a:r>
              <a:rPr lang="en-US" smtClean="0"/>
              <a:t> </a:t>
            </a:r>
          </a:p>
        </p:txBody>
      </p:sp>
      <p:sp>
        <p:nvSpPr>
          <p:cNvPr id="3" name="Content Placeholder 2"/>
          <p:cNvSpPr>
            <a:spLocks noGrp="1"/>
          </p:cNvSpPr>
          <p:nvPr>
            <p:ph idx="1"/>
          </p:nvPr>
        </p:nvSpPr>
        <p:spPr/>
        <p:txBody>
          <a:bodyPr rtlCol="0">
            <a:normAutofit fontScale="77500" lnSpcReduction="20000"/>
          </a:bodyPr>
          <a:lstStyle/>
          <a:p>
            <a:pPr marL="0" indent="0" fontAlgn="auto">
              <a:spcAft>
                <a:spcPts val="0"/>
              </a:spcAft>
              <a:buNone/>
              <a:defRPr/>
            </a:pPr>
            <a:endParaRPr lang="en-US" dirty="0" smtClean="0"/>
          </a:p>
          <a:p>
            <a:pPr lvl="1" fontAlgn="auto">
              <a:spcAft>
                <a:spcPts val="0"/>
              </a:spcAft>
              <a:defRPr/>
            </a:pPr>
            <a:r>
              <a:rPr lang="en-US" dirty="0" smtClean="0"/>
              <a:t>Whether or not a pluralistic species concept is the best choice is related to the question of how many different ways there are for speciation to occur. </a:t>
            </a:r>
          </a:p>
          <a:p>
            <a:pPr lvl="1" fontAlgn="auto">
              <a:spcAft>
                <a:spcPts val="0"/>
              </a:spcAft>
              <a:defRPr/>
            </a:pPr>
            <a:r>
              <a:rPr lang="en-US" dirty="0" smtClean="0"/>
              <a:t>If species can form by adaptive splitting within a population, </a:t>
            </a:r>
            <a:r>
              <a:rPr lang="en-US" i="1" dirty="0" smtClean="0"/>
              <a:t>and</a:t>
            </a:r>
            <a:r>
              <a:rPr lang="en-US" dirty="0" smtClean="0"/>
              <a:t> by specific mate recognition systems, </a:t>
            </a:r>
            <a:r>
              <a:rPr lang="en-US" i="1" dirty="0" smtClean="0"/>
              <a:t>and</a:t>
            </a:r>
            <a:r>
              <a:rPr lang="en-US" dirty="0" smtClean="0"/>
              <a:t> by incidental reproductive isolation (i.e., </a:t>
            </a:r>
            <a:r>
              <a:rPr lang="en-US" dirty="0" err="1" smtClean="0"/>
              <a:t>allopatry</a:t>
            </a:r>
            <a:r>
              <a:rPr lang="en-US" dirty="0" smtClean="0"/>
              <a:t>), </a:t>
            </a:r>
            <a:r>
              <a:rPr lang="en-US" i="1" dirty="0" smtClean="0"/>
              <a:t>and</a:t>
            </a:r>
            <a:r>
              <a:rPr lang="en-US" dirty="0" smtClean="0"/>
              <a:t> by reorganization of genomic architecture, then a pluralistic concept might be appropriate. </a:t>
            </a:r>
          </a:p>
          <a:p>
            <a:pPr lvl="1" fontAlgn="auto">
              <a:spcAft>
                <a:spcPts val="0"/>
              </a:spcAft>
              <a:defRPr/>
            </a:pPr>
            <a:r>
              <a:rPr lang="en-US" dirty="0" smtClean="0"/>
              <a:t>But a pluralistic concept raises the question, is there anything </a:t>
            </a:r>
            <a:r>
              <a:rPr lang="en-US" i="1" dirty="0" smtClean="0"/>
              <a:t>essentially</a:t>
            </a:r>
            <a:r>
              <a:rPr lang="en-US" dirty="0" smtClean="0"/>
              <a:t> the same in the various accounts?  If so, shouldn't that "essence" define species?  And, if not, is the concept of species meaningful? </a:t>
            </a:r>
          </a:p>
          <a:p>
            <a:pPr fontAlgn="auto">
              <a:spcAft>
                <a:spcPts val="0"/>
              </a:spcAft>
              <a:defRPr/>
            </a:pPr>
            <a:endParaRPr lang="en-US" dirty="0"/>
          </a:p>
        </p:txBody>
      </p:sp>
    </p:spTree>
    <p:extLst>
      <p:ext uri="{BB962C8B-B14F-4D97-AF65-F5344CB8AC3E}">
        <p14:creationId xmlns:p14="http://schemas.microsoft.com/office/powerpoint/2010/main" val="3317223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t>Causes of Speciation</a:t>
            </a:r>
            <a:br>
              <a:rPr lang="en-US" b="1" dirty="0" smtClean="0"/>
            </a:br>
            <a:endParaRPr lang="en-US" dirty="0"/>
          </a:p>
        </p:txBody>
      </p:sp>
      <p:sp>
        <p:nvSpPr>
          <p:cNvPr id="3" name="Content Placeholder 2"/>
          <p:cNvSpPr>
            <a:spLocks noGrp="1"/>
          </p:cNvSpPr>
          <p:nvPr>
            <p:ph idx="1"/>
          </p:nvPr>
        </p:nvSpPr>
        <p:spPr/>
        <p:txBody>
          <a:bodyPr rtlCol="0">
            <a:normAutofit/>
          </a:bodyPr>
          <a:lstStyle/>
          <a:p>
            <a:pPr marL="0" indent="0" fontAlgn="auto">
              <a:spcAft>
                <a:spcPts val="0"/>
              </a:spcAft>
              <a:buNone/>
              <a:defRPr/>
            </a:pPr>
            <a:r>
              <a:rPr lang="en-US" b="1" dirty="0" smtClean="0"/>
              <a:t>1.	Geographic Isolation</a:t>
            </a:r>
            <a:r>
              <a:rPr lang="en-US" dirty="0" smtClean="0"/>
              <a:t/>
            </a:r>
            <a:br>
              <a:rPr lang="en-US" dirty="0" smtClean="0"/>
            </a:br>
            <a:endParaRPr lang="en-US" dirty="0" smtClean="0"/>
          </a:p>
          <a:p>
            <a:pPr marL="0" indent="0" fontAlgn="auto">
              <a:spcAft>
                <a:spcPts val="0"/>
              </a:spcAft>
              <a:buNone/>
              <a:defRPr/>
            </a:pPr>
            <a:r>
              <a:rPr lang="en-US" dirty="0" smtClean="0"/>
              <a:t>Scientists think that geographic isolation is a common way for the process of speciation to begin: rivers change course, mountains rise, continents drift, organisms migrate, and what was once a continuous population is divided into two or more smaller populations.</a:t>
            </a:r>
            <a:endParaRPr lang="en-US" dirty="0"/>
          </a:p>
        </p:txBody>
      </p:sp>
    </p:spTree>
    <p:extLst>
      <p:ext uri="{BB962C8B-B14F-4D97-AF65-F5344CB8AC3E}">
        <p14:creationId xmlns:p14="http://schemas.microsoft.com/office/powerpoint/2010/main" val="4238059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smtClean="0"/>
          </a:p>
        </p:txBody>
      </p:sp>
      <p:pic>
        <p:nvPicPr>
          <p:cNvPr id="20483" name="Content Placeholder 3" descr="beetlespeciation.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524000"/>
            <a:ext cx="4257675" cy="1762125"/>
          </a:xfrm>
        </p:spPr>
      </p:pic>
      <p:sp>
        <p:nvSpPr>
          <p:cNvPr id="20484" name="TextBox 4"/>
          <p:cNvSpPr txBox="1">
            <a:spLocks noChangeArrowheads="1"/>
          </p:cNvSpPr>
          <p:nvPr/>
        </p:nvSpPr>
        <p:spPr bwMode="auto">
          <a:xfrm>
            <a:off x="990600" y="3505200"/>
            <a:ext cx="7315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3200" dirty="0"/>
              <a:t>It doesn’t even need to be a physical barrier like a river that separates two or more groups of organisms—it might just be unfavorable habitat between the two populations that keeps them from mating with one another.</a:t>
            </a:r>
          </a:p>
        </p:txBody>
      </p:sp>
    </p:spTree>
    <p:extLst>
      <p:ext uri="{BB962C8B-B14F-4D97-AF65-F5344CB8AC3E}">
        <p14:creationId xmlns:p14="http://schemas.microsoft.com/office/powerpoint/2010/main" val="1387857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b="1" dirty="0" smtClean="0"/>
              <a:t>2. Reduction of Gene Flow</a:t>
            </a:r>
            <a:endParaRPr lang="en-US" dirty="0" smtClean="0"/>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anose="020B0604020202020204" pitchFamily="34" charset="0"/>
              <a:buNone/>
              <a:defRPr/>
            </a:pPr>
            <a:r>
              <a:rPr lang="en-US" dirty="0" smtClean="0"/>
              <a:t/>
            </a:r>
            <a:br>
              <a:rPr lang="en-US" dirty="0" smtClean="0"/>
            </a:br>
            <a:r>
              <a:rPr lang="en-US" dirty="0" smtClean="0"/>
              <a:t>However, speciation might also happen in a population with no specific extrinsic barrier to gene flow. Imagine a situation in which a population extends over a broad geographic range, and mating throughout the population is not random. Individuals in the far west would have zero chance of mating with individuals in the far eastern end of the range. So we have reduced gene flow, but not total isolation. </a:t>
            </a:r>
            <a:endParaRPr lang="en-US" dirty="0"/>
          </a:p>
        </p:txBody>
      </p:sp>
    </p:spTree>
    <p:extLst>
      <p:ext uri="{BB962C8B-B14F-4D97-AF65-F5344CB8AC3E}">
        <p14:creationId xmlns:p14="http://schemas.microsoft.com/office/powerpoint/2010/main" val="1833683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en-US" smtClean="0"/>
          </a:p>
        </p:txBody>
      </p:sp>
      <p:pic>
        <p:nvPicPr>
          <p:cNvPr id="23555" name="Content Placeholder 3" descr="beetlespeciation2.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2833688"/>
            <a:ext cx="4114800" cy="2057400"/>
          </a:xfrm>
        </p:spPr>
      </p:pic>
    </p:spTree>
    <p:extLst>
      <p:ext uri="{BB962C8B-B14F-4D97-AF65-F5344CB8AC3E}">
        <p14:creationId xmlns:p14="http://schemas.microsoft.com/office/powerpoint/2010/main" val="2418524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rtlCol="0">
            <a:normAutofit fontScale="90000"/>
          </a:bodyPr>
          <a:lstStyle/>
          <a:p>
            <a:pPr fontAlgn="auto">
              <a:spcAft>
                <a:spcPts val="0"/>
              </a:spcAft>
              <a:defRPr/>
            </a:pPr>
            <a:r>
              <a:rPr lang="en-US" b="1" dirty="0" smtClean="0"/>
              <a:t>Modes of Speciation</a:t>
            </a:r>
            <a:br>
              <a:rPr lang="en-US" b="1" dirty="0" smtClean="0"/>
            </a:br>
            <a:endParaRPr lang="en-US" dirty="0"/>
          </a:p>
        </p:txBody>
      </p:sp>
      <p:sp>
        <p:nvSpPr>
          <p:cNvPr id="3" name="Content Placeholder 2"/>
          <p:cNvSpPr>
            <a:spLocks noGrp="1"/>
          </p:cNvSpPr>
          <p:nvPr>
            <p:ph idx="1"/>
          </p:nvPr>
        </p:nvSpPr>
        <p:spPr/>
        <p:txBody>
          <a:bodyPr rtlCol="0">
            <a:normAutofit fontScale="85000" lnSpcReduction="20000"/>
          </a:bodyPr>
          <a:lstStyle/>
          <a:p>
            <a:pPr fontAlgn="auto">
              <a:spcAft>
                <a:spcPts val="0"/>
              </a:spcAft>
              <a:defRPr/>
            </a:pPr>
            <a:r>
              <a:rPr lang="en-US" dirty="0" smtClean="0"/>
              <a:t>The key to speciation is the evolution of genetic differences between the incipient species. </a:t>
            </a:r>
          </a:p>
          <a:p>
            <a:pPr fontAlgn="auto">
              <a:spcAft>
                <a:spcPts val="0"/>
              </a:spcAft>
              <a:defRPr/>
            </a:pPr>
            <a:r>
              <a:rPr lang="en-US" dirty="0" smtClean="0"/>
              <a:t>For a lineage to split once and for all, the two incipient species must have genetic differences that are expressed in some way that causes </a:t>
            </a:r>
            <a:r>
              <a:rPr lang="en-US" dirty="0" err="1" smtClean="0"/>
              <a:t>matings</a:t>
            </a:r>
            <a:r>
              <a:rPr lang="en-US" dirty="0" smtClean="0"/>
              <a:t> between them to either not happen or to be unsuccessful. </a:t>
            </a:r>
          </a:p>
          <a:p>
            <a:pPr fontAlgn="auto">
              <a:spcAft>
                <a:spcPts val="0"/>
              </a:spcAft>
              <a:defRPr/>
            </a:pPr>
            <a:r>
              <a:rPr lang="en-US" dirty="0" smtClean="0"/>
              <a:t>These need not be huge genetic differences. A small change in the timing, location, or rituals of mating could be enough. But still, some difference is necessary. This change might evolve by natural selection or genetic drift.</a:t>
            </a:r>
          </a:p>
          <a:p>
            <a:pPr fontAlgn="auto">
              <a:spcAft>
                <a:spcPts val="0"/>
              </a:spcAft>
              <a:defRPr/>
            </a:pPr>
            <a:endParaRPr lang="en-US" dirty="0"/>
          </a:p>
        </p:txBody>
      </p:sp>
    </p:spTree>
    <p:extLst>
      <p:ext uri="{BB962C8B-B14F-4D97-AF65-F5344CB8AC3E}">
        <p14:creationId xmlns:p14="http://schemas.microsoft.com/office/powerpoint/2010/main" val="3401323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rtlCol="0">
            <a:normAutofit fontScale="90000"/>
          </a:bodyPr>
          <a:lstStyle/>
          <a:p>
            <a:pPr fontAlgn="auto">
              <a:spcAft>
                <a:spcPts val="0"/>
              </a:spcAft>
              <a:defRPr/>
            </a:pPr>
            <a:r>
              <a:rPr lang="en-US" b="1" dirty="0" err="1" smtClean="0"/>
              <a:t>Allopatric</a:t>
            </a:r>
            <a:r>
              <a:rPr lang="en-US" b="1" dirty="0" smtClean="0"/>
              <a:t> Speciation: The Great Divide</a:t>
            </a:r>
            <a:br>
              <a:rPr lang="en-US" b="1" dirty="0" smtClean="0"/>
            </a:br>
            <a:endParaRPr lang="en-US" dirty="0"/>
          </a:p>
        </p:txBody>
      </p:sp>
      <p:sp>
        <p:nvSpPr>
          <p:cNvPr id="30723" name="Content Placeholder 2"/>
          <p:cNvSpPr>
            <a:spLocks noGrp="1"/>
          </p:cNvSpPr>
          <p:nvPr>
            <p:ph idx="1"/>
          </p:nvPr>
        </p:nvSpPr>
        <p:spPr>
          <a:xfrm>
            <a:off x="457200" y="2362200"/>
            <a:ext cx="8229600" cy="3763963"/>
          </a:xfrm>
        </p:spPr>
        <p:txBody>
          <a:bodyPr/>
          <a:lstStyle/>
          <a:p>
            <a:r>
              <a:rPr lang="en-US" dirty="0" smtClean="0"/>
              <a:t>(</a:t>
            </a:r>
            <a:r>
              <a:rPr lang="en-US" dirty="0" err="1" smtClean="0"/>
              <a:t>allo</a:t>
            </a:r>
            <a:r>
              <a:rPr lang="en-US" dirty="0" smtClean="0"/>
              <a:t> = other, </a:t>
            </a:r>
            <a:r>
              <a:rPr lang="en-US" dirty="0" err="1" smtClean="0"/>
              <a:t>patric</a:t>
            </a:r>
            <a:r>
              <a:rPr lang="en-US" dirty="0" smtClean="0"/>
              <a:t> = place)</a:t>
            </a:r>
          </a:p>
          <a:p>
            <a:r>
              <a:rPr lang="en-US" dirty="0" smtClean="0"/>
              <a:t>Allopatric speciation is just a fancy name for speciation by geographic </a:t>
            </a:r>
            <a:r>
              <a:rPr lang="en-US" dirty="0" smtClean="0"/>
              <a:t>isolation</a:t>
            </a:r>
            <a:r>
              <a:rPr lang="en-US" dirty="0"/>
              <a:t>.</a:t>
            </a:r>
            <a:endParaRPr lang="en-US" dirty="0" smtClean="0"/>
          </a:p>
        </p:txBody>
      </p:sp>
    </p:spTree>
    <p:extLst>
      <p:ext uri="{BB962C8B-B14F-4D97-AF65-F5344CB8AC3E}">
        <p14:creationId xmlns:p14="http://schemas.microsoft.com/office/powerpoint/2010/main" val="2973256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b="1" smtClean="0"/>
              <a:t>Allopatric Speciation</a:t>
            </a:r>
            <a:endParaRPr lang="en-US" smtClean="0"/>
          </a:p>
        </p:txBody>
      </p:sp>
      <p:sp>
        <p:nvSpPr>
          <p:cNvPr id="31747" name="Content Placeholder 2"/>
          <p:cNvSpPr>
            <a:spLocks noGrp="1"/>
          </p:cNvSpPr>
          <p:nvPr>
            <p:ph idx="1"/>
          </p:nvPr>
        </p:nvSpPr>
        <p:spPr/>
        <p:txBody>
          <a:bodyPr/>
          <a:lstStyle/>
          <a:p>
            <a:r>
              <a:rPr lang="en-US" smtClean="0"/>
              <a:t>In this mode of speciation, something extrinsic to the organisms prevents two or more groups from mating with each other regularly, eventually causing that lineage to speciate. Isolation might occur because of great distance or a physical barrier, such as a desert or river.</a:t>
            </a:r>
          </a:p>
        </p:txBody>
      </p:sp>
    </p:spTree>
    <p:extLst>
      <p:ext uri="{BB962C8B-B14F-4D97-AF65-F5344CB8AC3E}">
        <p14:creationId xmlns:p14="http://schemas.microsoft.com/office/powerpoint/2010/main" val="1480148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US" dirty="0" err="1" smtClean="0"/>
              <a:t>Allopatric</a:t>
            </a:r>
            <a:r>
              <a:rPr lang="en-US" dirty="0" smtClean="0"/>
              <a:t> speciation can occur even if the barrier is a little “porous,” that is, even if a few individuals can cross the barrier to mate with members of the other group. </a:t>
            </a:r>
          </a:p>
          <a:p>
            <a:pPr fontAlgn="auto">
              <a:spcAft>
                <a:spcPts val="0"/>
              </a:spcAft>
              <a:defRPr/>
            </a:pPr>
            <a:r>
              <a:rPr lang="en-US" dirty="0" smtClean="0"/>
              <a:t>In order for a speciation even to be considered “</a:t>
            </a:r>
            <a:r>
              <a:rPr lang="en-US" dirty="0" err="1" smtClean="0"/>
              <a:t>allopatric</a:t>
            </a:r>
            <a:r>
              <a:rPr lang="en-US" dirty="0" smtClean="0"/>
              <a:t>,” gene flow between the soon-to-be species must be greatly reduced—but it doesn’t have to be reduced completely to zero.</a:t>
            </a:r>
          </a:p>
          <a:p>
            <a:pPr fontAlgn="auto">
              <a:spcAft>
                <a:spcPts val="0"/>
              </a:spcAft>
              <a:defRPr/>
            </a:pPr>
            <a:endParaRPr lang="en-US" dirty="0"/>
          </a:p>
        </p:txBody>
      </p:sp>
    </p:spTree>
    <p:extLst>
      <p:ext uri="{BB962C8B-B14F-4D97-AF65-F5344CB8AC3E}">
        <p14:creationId xmlns:p14="http://schemas.microsoft.com/office/powerpoint/2010/main" val="252461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endParaRPr lang="en-US" smtClean="0"/>
          </a:p>
        </p:txBody>
      </p:sp>
      <p:sp>
        <p:nvSpPr>
          <p:cNvPr id="5123" name="Content Placeholder 2"/>
          <p:cNvSpPr>
            <a:spLocks noGrp="1"/>
          </p:cNvSpPr>
          <p:nvPr>
            <p:ph idx="1"/>
          </p:nvPr>
        </p:nvSpPr>
        <p:spPr/>
        <p:txBody>
          <a:bodyPr/>
          <a:lstStyle/>
          <a:p>
            <a:r>
              <a:rPr lang="en-US" smtClean="0"/>
              <a:t>Phenetic characters are all the observable or measureable characters of an organism, including microscopic and physiological. Pretty much interchangeable with “morphological”.</a:t>
            </a:r>
          </a:p>
          <a:p>
            <a:endParaRPr lang="en-US" smtClean="0"/>
          </a:p>
        </p:txBody>
      </p:sp>
      <p:pic>
        <p:nvPicPr>
          <p:cNvPr id="5124" name="Picture 3" descr="tiger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191000"/>
            <a:ext cx="317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455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74"/>
            <a:ext cx="8229600" cy="1143000"/>
          </a:xfrm>
        </p:spPr>
        <p:txBody>
          <a:bodyPr/>
          <a:lstStyle/>
          <a:p>
            <a:r>
              <a:rPr lang="en-US" dirty="0" smtClean="0"/>
              <a:t>Allopatric speciation</a:t>
            </a:r>
            <a:endParaRPr lang="en-US" dirty="0"/>
          </a:p>
        </p:txBody>
      </p:sp>
      <p:pic>
        <p:nvPicPr>
          <p:cNvPr id="4" name="Picture 3" descr="13.08left_fm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329" y="1009804"/>
            <a:ext cx="7324204" cy="2609458"/>
          </a:xfrm>
          <a:prstGeom prst="rect">
            <a:avLst/>
          </a:prstGeom>
        </p:spPr>
      </p:pic>
      <p:pic>
        <p:nvPicPr>
          <p:cNvPr id="5" name="Picture 4" descr="13.08right_fmt.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91030"/>
            <a:ext cx="7627503" cy="2701606"/>
          </a:xfrm>
          <a:prstGeom prst="rect">
            <a:avLst/>
          </a:prstGeom>
        </p:spPr>
      </p:pic>
    </p:spTree>
    <p:extLst>
      <p:ext uri="{BB962C8B-B14F-4D97-AF65-F5344CB8AC3E}">
        <p14:creationId xmlns:p14="http://schemas.microsoft.com/office/powerpoint/2010/main" val="22994775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Phylogenetic signature of allopatric speciation</a:t>
            </a:r>
            <a:endParaRPr lang="en-US" sz="3600" dirty="0"/>
          </a:p>
        </p:txBody>
      </p:sp>
      <p:pic>
        <p:nvPicPr>
          <p:cNvPr id="4" name="Picture 3" descr="13.09_fm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672" y="1495929"/>
            <a:ext cx="6233466" cy="5144094"/>
          </a:xfrm>
          <a:prstGeom prst="rect">
            <a:avLst/>
          </a:prstGeom>
        </p:spPr>
      </p:pic>
    </p:spTree>
    <p:extLst>
      <p:ext uri="{BB962C8B-B14F-4D97-AF65-F5344CB8AC3E}">
        <p14:creationId xmlns:p14="http://schemas.microsoft.com/office/powerpoint/2010/main" val="4031281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Islands provide opportunity for allopatric speciation</a:t>
            </a:r>
            <a:endParaRPr lang="en-US" dirty="0"/>
          </a:p>
        </p:txBody>
      </p:sp>
      <p:pic>
        <p:nvPicPr>
          <p:cNvPr id="4" name="Picture 3" descr="13.10_fm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068" y="1818000"/>
            <a:ext cx="8319405" cy="4899843"/>
          </a:xfrm>
          <a:prstGeom prst="rect">
            <a:avLst/>
          </a:prstGeom>
        </p:spPr>
      </p:pic>
    </p:spTree>
    <p:extLst>
      <p:ext uri="{BB962C8B-B14F-4D97-AF65-F5344CB8AC3E}">
        <p14:creationId xmlns:p14="http://schemas.microsoft.com/office/powerpoint/2010/main" val="3003031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168"/>
            <a:ext cx="8229600" cy="1143000"/>
          </a:xfrm>
        </p:spPr>
        <p:txBody>
          <a:bodyPr/>
          <a:lstStyle/>
          <a:p>
            <a:r>
              <a:rPr lang="en-US" dirty="0" smtClean="0"/>
              <a:t>Colonization leads to speciation</a:t>
            </a:r>
            <a:endParaRPr lang="en-US" dirty="0"/>
          </a:p>
        </p:txBody>
      </p:sp>
      <p:pic>
        <p:nvPicPr>
          <p:cNvPr id="4" name="Picture 3" descr="13.11_fmt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707" y="1235168"/>
            <a:ext cx="5250869" cy="5483408"/>
          </a:xfrm>
          <a:prstGeom prst="rect">
            <a:avLst/>
          </a:prstGeom>
        </p:spPr>
      </p:pic>
    </p:spTree>
    <p:extLst>
      <p:ext uri="{BB962C8B-B14F-4D97-AF65-F5344CB8AC3E}">
        <p14:creationId xmlns:p14="http://schemas.microsoft.com/office/powerpoint/2010/main" val="3008522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Ring species</a:t>
            </a:r>
            <a:endParaRPr lang="en-US" dirty="0"/>
          </a:p>
        </p:txBody>
      </p:sp>
      <p:pic>
        <p:nvPicPr>
          <p:cNvPr id="4" name="Picture 3" descr="13.12_fm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9633"/>
            <a:ext cx="9144000" cy="4162097"/>
          </a:xfrm>
          <a:prstGeom prst="rect">
            <a:avLst/>
          </a:prstGeom>
        </p:spPr>
      </p:pic>
      <p:sp>
        <p:nvSpPr>
          <p:cNvPr id="5" name="TextBox 4"/>
          <p:cNvSpPr txBox="1"/>
          <p:nvPr/>
        </p:nvSpPr>
        <p:spPr>
          <a:xfrm>
            <a:off x="457200" y="6074940"/>
            <a:ext cx="8362836" cy="461665"/>
          </a:xfrm>
          <a:prstGeom prst="rect">
            <a:avLst/>
          </a:prstGeom>
          <a:noFill/>
        </p:spPr>
        <p:txBody>
          <a:bodyPr wrap="none" rtlCol="0">
            <a:spAutoFit/>
          </a:bodyPr>
          <a:lstStyle/>
          <a:p>
            <a:r>
              <a:rPr lang="en-US" sz="2400" b="1" dirty="0" smtClean="0">
                <a:latin typeface="Arial"/>
                <a:cs typeface="Arial"/>
              </a:rPr>
              <a:t>Ring species: </a:t>
            </a:r>
            <a:r>
              <a:rPr lang="en-US" sz="2400" dirty="0" smtClean="0">
                <a:latin typeface="Arial"/>
                <a:cs typeface="Arial"/>
              </a:rPr>
              <a:t>populations at ends can no longer interbreed</a:t>
            </a:r>
            <a:r>
              <a:rPr lang="en-US" sz="2400" b="1" dirty="0" smtClean="0">
                <a:latin typeface="Arial"/>
                <a:cs typeface="Arial"/>
              </a:rPr>
              <a:t> </a:t>
            </a:r>
            <a:endParaRPr lang="en-US" sz="2400" b="1" dirty="0">
              <a:latin typeface="Arial"/>
              <a:cs typeface="Arial"/>
            </a:endParaRPr>
          </a:p>
        </p:txBody>
      </p:sp>
    </p:spTree>
    <p:extLst>
      <p:ext uri="{BB962C8B-B14F-4D97-AF65-F5344CB8AC3E}">
        <p14:creationId xmlns:p14="http://schemas.microsoft.com/office/powerpoint/2010/main" val="3400394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910"/>
            <a:ext cx="8229600" cy="1143000"/>
          </a:xfrm>
        </p:spPr>
        <p:txBody>
          <a:bodyPr/>
          <a:lstStyle/>
          <a:p>
            <a:r>
              <a:rPr lang="en-US" dirty="0" smtClean="0"/>
              <a:t>Ring species example</a:t>
            </a:r>
            <a:endParaRPr lang="en-US" dirty="0"/>
          </a:p>
        </p:txBody>
      </p:sp>
      <p:pic>
        <p:nvPicPr>
          <p:cNvPr id="4" name="Picture 3" descr="13.13_fm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979" y="1210681"/>
            <a:ext cx="5781584" cy="5476727"/>
          </a:xfrm>
          <a:prstGeom prst="rect">
            <a:avLst/>
          </a:prstGeom>
        </p:spPr>
      </p:pic>
    </p:spTree>
    <p:extLst>
      <p:ext uri="{BB962C8B-B14F-4D97-AF65-F5344CB8AC3E}">
        <p14:creationId xmlns:p14="http://schemas.microsoft.com/office/powerpoint/2010/main" val="3068880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rtlCol="0">
            <a:normAutofit fontScale="90000"/>
          </a:bodyPr>
          <a:lstStyle/>
          <a:p>
            <a:pPr fontAlgn="auto">
              <a:spcAft>
                <a:spcPts val="0"/>
              </a:spcAft>
              <a:defRPr/>
            </a:pPr>
            <a:r>
              <a:rPr lang="en-US" b="1" dirty="0" err="1" smtClean="0"/>
              <a:t>Peripatric</a:t>
            </a:r>
            <a:r>
              <a:rPr lang="en-US" b="1" dirty="0" smtClean="0"/>
              <a:t> Speciation</a:t>
            </a:r>
            <a:br>
              <a:rPr lang="en-US" b="1" dirty="0" smtClean="0"/>
            </a:br>
            <a:endParaRPr lang="en-US" dirty="0"/>
          </a:p>
        </p:txBody>
      </p:sp>
      <p:sp>
        <p:nvSpPr>
          <p:cNvPr id="34819" name="Content Placeholder 2"/>
          <p:cNvSpPr>
            <a:spLocks noGrp="1"/>
          </p:cNvSpPr>
          <p:nvPr>
            <p:ph idx="1"/>
          </p:nvPr>
        </p:nvSpPr>
        <p:spPr/>
        <p:txBody>
          <a:bodyPr/>
          <a:lstStyle/>
          <a:p>
            <a:r>
              <a:rPr lang="en-US" smtClean="0"/>
              <a:t>Peripatric speciation is a special version of the allopatric speciation mode and happens when one of the isolated populations has very few individuals. </a:t>
            </a:r>
          </a:p>
          <a:p>
            <a:r>
              <a:rPr lang="en-US" smtClean="0"/>
              <a:t>(peri = near, patric = place)</a:t>
            </a:r>
            <a:br>
              <a:rPr lang="en-US" smtClean="0"/>
            </a:br>
            <a:r>
              <a:rPr lang="en-US" smtClean="0"/>
              <a:t>a small population isolated at the edge of a larger population</a:t>
            </a:r>
          </a:p>
        </p:txBody>
      </p:sp>
      <p:pic>
        <p:nvPicPr>
          <p:cNvPr id="34820" name="Picture 4" descr="peripatric_beetles.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953000"/>
            <a:ext cx="31956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559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smtClean="0"/>
          </a:p>
        </p:txBody>
      </p:sp>
      <p:sp>
        <p:nvSpPr>
          <p:cNvPr id="35843" name="Content Placeholder 2"/>
          <p:cNvSpPr>
            <a:spLocks noGrp="1"/>
          </p:cNvSpPr>
          <p:nvPr>
            <p:ph idx="1"/>
          </p:nvPr>
        </p:nvSpPr>
        <p:spPr/>
        <p:txBody>
          <a:bodyPr/>
          <a:lstStyle/>
          <a:p>
            <a:r>
              <a:rPr lang="en-US" b="1" dirty="0" smtClean="0"/>
              <a:t>Double disaster:</a:t>
            </a:r>
            <a:r>
              <a:rPr lang="en-US" dirty="0" smtClean="0"/>
              <a:t> Not only are the island fruit flies </a:t>
            </a:r>
            <a:r>
              <a:rPr lang="en-US" dirty="0" smtClean="0"/>
              <a:t>geographically </a:t>
            </a:r>
            <a:r>
              <a:rPr lang="en-US" dirty="0" smtClean="0"/>
              <a:t>isolated from their mainland relatives, but only a few larvae have survived the harrowing journey to end up colonizing the island.</a:t>
            </a:r>
          </a:p>
        </p:txBody>
      </p:sp>
      <p:pic>
        <p:nvPicPr>
          <p:cNvPr id="35844" name="Picture 3" descr="peripatric_drosophila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267200"/>
            <a:ext cx="25606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563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smtClean="0"/>
          </a:p>
        </p:txBody>
      </p:sp>
      <p:sp>
        <p:nvSpPr>
          <p:cNvPr id="36867" name="Content Placeholder 2"/>
          <p:cNvSpPr>
            <a:spLocks noGrp="1"/>
          </p:cNvSpPr>
          <p:nvPr>
            <p:ph idx="1"/>
          </p:nvPr>
        </p:nvSpPr>
        <p:spPr/>
        <p:txBody>
          <a:bodyPr/>
          <a:lstStyle/>
          <a:p>
            <a:r>
              <a:rPr lang="en-US" sz="2800" b="1" smtClean="0"/>
              <a:t>Rare genes survive:</a:t>
            </a:r>
            <a:r>
              <a:rPr lang="en-US" sz="2800" smtClean="0"/>
              <a:t> These few survivors just by chance carry some genes that are rare in the mainland population. One of these rare genes happens to cause a slight variation in the mating dance. Another causes a slight difference in the shape of male genitalia. This is an example of the founder effect.</a:t>
            </a:r>
          </a:p>
        </p:txBody>
      </p:sp>
      <p:pic>
        <p:nvPicPr>
          <p:cNvPr id="36868" name="Picture 3" descr="peripatric_drosophila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6048" y="4313237"/>
            <a:ext cx="304800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56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endParaRPr lang="en-US" smtClean="0"/>
          </a:p>
        </p:txBody>
      </p:sp>
      <p:sp>
        <p:nvSpPr>
          <p:cNvPr id="40963" name="Content Placeholder 2"/>
          <p:cNvSpPr>
            <a:spLocks noGrp="1"/>
          </p:cNvSpPr>
          <p:nvPr>
            <p:ph idx="1"/>
          </p:nvPr>
        </p:nvSpPr>
        <p:spPr/>
        <p:txBody>
          <a:bodyPr/>
          <a:lstStyle/>
          <a:p>
            <a:r>
              <a:rPr lang="en-US" smtClean="0"/>
              <a:t>In peripatric speciation, small population size would make full-blown speciation a more likely result of the geographic isolation because genetic drift acts more quickly in small populations. Genetic drift, and perhaps strong selective pressures, would cause rapid genetic change in the small population. This genetic change could lead to speciation.</a:t>
            </a:r>
          </a:p>
          <a:p>
            <a:endParaRPr lang="en-US" smtClean="0"/>
          </a:p>
        </p:txBody>
      </p:sp>
    </p:spTree>
    <p:extLst>
      <p:ext uri="{BB962C8B-B14F-4D97-AF65-F5344CB8AC3E}">
        <p14:creationId xmlns:p14="http://schemas.microsoft.com/office/powerpoint/2010/main" val="2719906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en-US" smtClean="0"/>
          </a:p>
        </p:txBody>
      </p:sp>
      <p:sp>
        <p:nvSpPr>
          <p:cNvPr id="6147" name="Content Placeholder 2"/>
          <p:cNvSpPr>
            <a:spLocks noGrp="1"/>
          </p:cNvSpPr>
          <p:nvPr>
            <p:ph idx="1"/>
          </p:nvPr>
        </p:nvSpPr>
        <p:spPr/>
        <p:txBody>
          <a:bodyPr/>
          <a:lstStyle/>
          <a:p>
            <a:r>
              <a:rPr lang="en-US" smtClean="0"/>
              <a:t>The distinction is between features which are essential, in principle, and those which are useful, in practice.  It is a distinction between an explanation of what a species </a:t>
            </a:r>
            <a:r>
              <a:rPr lang="en-US" i="1" smtClean="0"/>
              <a:t>ought to be</a:t>
            </a:r>
            <a:r>
              <a:rPr lang="en-US" smtClean="0"/>
              <a:t> and a description of what a species </a:t>
            </a:r>
            <a:r>
              <a:rPr lang="en-US" i="1" smtClean="0"/>
              <a:t>happens to be</a:t>
            </a:r>
            <a:r>
              <a:rPr lang="en-US" smtClean="0"/>
              <a:t>.</a:t>
            </a:r>
          </a:p>
          <a:p>
            <a:endParaRPr lang="en-US" smtClean="0"/>
          </a:p>
        </p:txBody>
      </p:sp>
      <p:pic>
        <p:nvPicPr>
          <p:cNvPr id="6148" name="Picture 4" descr="lion pr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1640" y="4327525"/>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41822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lvl="0"/>
            <a:r>
              <a:rPr lang="en-US" dirty="0"/>
              <a:t>The essential characteristic of this mode is that genetic drift plays a role in speciation. There are likely many cases where a population is split into two unequally-sized populations and they become separate species. </a:t>
            </a:r>
            <a:endParaRPr lang="en-US" dirty="0"/>
          </a:p>
          <a:p>
            <a:pPr lvl="0"/>
            <a:r>
              <a:rPr lang="en-US" dirty="0" smtClean="0"/>
              <a:t>However</a:t>
            </a:r>
            <a:r>
              <a:rPr lang="en-US" dirty="0"/>
              <a:t>, it is very difficult for us to tell after the fact what role genetic drift played in the divergence of the two populations—so gathering evidence to support or refute this mode is challenging.</a:t>
            </a:r>
          </a:p>
          <a:p>
            <a:endParaRPr lang="en-US" dirty="0"/>
          </a:p>
        </p:txBody>
      </p:sp>
    </p:spTree>
    <p:extLst>
      <p:ext uri="{BB962C8B-B14F-4D97-AF65-F5344CB8AC3E}">
        <p14:creationId xmlns:p14="http://schemas.microsoft.com/office/powerpoint/2010/main" val="9609961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t>Sympatric Speciation</a:t>
            </a:r>
            <a:br>
              <a:rPr lang="en-US" b="1" dirty="0" smtClean="0"/>
            </a:br>
            <a:endParaRPr lang="en-US" dirty="0"/>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US" dirty="0" smtClean="0"/>
              <a:t>Unlike the previous modes, sympatric speciation does not require large-scale geographic distance to reduce gene flow between parts of a population. How could a randomly mating population reduce gene flow and </a:t>
            </a:r>
            <a:r>
              <a:rPr lang="en-US" dirty="0" err="1" smtClean="0"/>
              <a:t>speciate</a:t>
            </a:r>
            <a:r>
              <a:rPr lang="en-US" dirty="0" smtClean="0"/>
              <a:t>?</a:t>
            </a:r>
          </a:p>
          <a:p>
            <a:pPr fontAlgn="auto">
              <a:spcAft>
                <a:spcPts val="0"/>
              </a:spcAft>
              <a:defRPr/>
            </a:pPr>
            <a:endParaRPr lang="en-US" dirty="0" smtClean="0"/>
          </a:p>
          <a:p>
            <a:pPr fontAlgn="auto">
              <a:spcAft>
                <a:spcPts val="0"/>
              </a:spcAft>
              <a:defRPr/>
            </a:pPr>
            <a:endParaRPr lang="en-US" dirty="0"/>
          </a:p>
          <a:p>
            <a:pPr fontAlgn="auto">
              <a:spcAft>
                <a:spcPts val="0"/>
              </a:spcAft>
              <a:defRPr/>
            </a:pPr>
            <a:r>
              <a:rPr lang="en-US" dirty="0" smtClean="0"/>
              <a:t>(sym = same, </a:t>
            </a:r>
            <a:r>
              <a:rPr lang="en-US" dirty="0" err="1" smtClean="0"/>
              <a:t>patric</a:t>
            </a:r>
            <a:r>
              <a:rPr lang="en-US" dirty="0" smtClean="0"/>
              <a:t> = place) </a:t>
            </a:r>
            <a:endParaRPr lang="en-US" dirty="0"/>
          </a:p>
        </p:txBody>
      </p:sp>
      <p:pic>
        <p:nvPicPr>
          <p:cNvPr id="43012" name="Picture 3" descr="sympatric_beetles.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4114800"/>
            <a:ext cx="28590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2442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US" smtClean="0"/>
          </a:p>
        </p:txBody>
      </p:sp>
      <p:sp>
        <p:nvSpPr>
          <p:cNvPr id="44035" name="Content Placeholder 2"/>
          <p:cNvSpPr>
            <a:spLocks noGrp="1"/>
          </p:cNvSpPr>
          <p:nvPr>
            <p:ph idx="1"/>
          </p:nvPr>
        </p:nvSpPr>
        <p:spPr/>
        <p:txBody>
          <a:bodyPr/>
          <a:lstStyle/>
          <a:p>
            <a:r>
              <a:rPr lang="en-US" smtClean="0"/>
              <a:t>Merely exploiting a new niche may automatically reduce gene flow with individuals exploiting the other niche. This may occasionally happen when, for example, herbivorous insects try out a new host plant.</a:t>
            </a:r>
          </a:p>
        </p:txBody>
      </p:sp>
      <p:pic>
        <p:nvPicPr>
          <p:cNvPr id="44036" name="Picture 3" descr="insec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34340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3007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smtClean="0"/>
          </a:p>
        </p:txBody>
      </p:sp>
      <p:sp>
        <p:nvSpPr>
          <p:cNvPr id="45059" name="Content Placeholder 2"/>
          <p:cNvSpPr>
            <a:spLocks noGrp="1"/>
          </p:cNvSpPr>
          <p:nvPr>
            <p:ph idx="1"/>
          </p:nvPr>
        </p:nvSpPr>
        <p:spPr/>
        <p:txBody>
          <a:bodyPr>
            <a:normAutofit lnSpcReduction="10000"/>
          </a:bodyPr>
          <a:lstStyle/>
          <a:p>
            <a:r>
              <a:rPr lang="en-US" smtClean="0"/>
              <a:t>For example, 200 years ago, the ancestors of apple maggot flies laid their eggs only on hawthorns—but today, these flies lay eggs on hawthorns (which are native to America) and domestic apples (which were introduced to America by immigrants). Females generally choose to lay their eggs on the type of fruit they grew up in, and males tend to look for mates on the type of fruit they grew up in. </a:t>
            </a:r>
          </a:p>
          <a:p>
            <a:endParaRPr lang="en-US" smtClean="0"/>
          </a:p>
        </p:txBody>
      </p:sp>
    </p:spTree>
    <p:extLst>
      <p:ext uri="{BB962C8B-B14F-4D97-AF65-F5344CB8AC3E}">
        <p14:creationId xmlns:p14="http://schemas.microsoft.com/office/powerpoint/2010/main" val="4265476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endParaRPr lang="en-US" smtClean="0"/>
          </a:p>
        </p:txBody>
      </p:sp>
      <p:pic>
        <p:nvPicPr>
          <p:cNvPr id="46083" name="Content Placeholder 3" descr="applemaggotflie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981200"/>
            <a:ext cx="1989138" cy="1371600"/>
          </a:xfrm>
        </p:spPr>
      </p:pic>
      <p:sp>
        <p:nvSpPr>
          <p:cNvPr id="46084" name="TextBox 4"/>
          <p:cNvSpPr txBox="1">
            <a:spLocks noChangeArrowheads="1"/>
          </p:cNvSpPr>
          <p:nvPr/>
        </p:nvSpPr>
        <p:spPr bwMode="auto">
          <a:xfrm>
            <a:off x="990600" y="34290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t>Apple maggot flies</a:t>
            </a:r>
          </a:p>
        </p:txBody>
      </p:sp>
      <p:pic>
        <p:nvPicPr>
          <p:cNvPr id="46085" name="Picture 5" descr="appl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895600"/>
            <a:ext cx="2284413"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6" descr="hawthor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343400"/>
            <a:ext cx="19891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Box 7"/>
          <p:cNvSpPr txBox="1">
            <a:spLocks noChangeArrowheads="1"/>
          </p:cNvSpPr>
          <p:nvPr/>
        </p:nvSpPr>
        <p:spPr bwMode="auto">
          <a:xfrm>
            <a:off x="3886200" y="44196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t>apples</a:t>
            </a:r>
          </a:p>
        </p:txBody>
      </p:sp>
      <p:sp>
        <p:nvSpPr>
          <p:cNvPr id="46088" name="TextBox 8"/>
          <p:cNvSpPr txBox="1">
            <a:spLocks noChangeArrowheads="1"/>
          </p:cNvSpPr>
          <p:nvPr/>
        </p:nvSpPr>
        <p:spPr bwMode="auto">
          <a:xfrm>
            <a:off x="6172200" y="57912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t>hawthorns</a:t>
            </a:r>
          </a:p>
        </p:txBody>
      </p:sp>
    </p:spTree>
    <p:extLst>
      <p:ext uri="{BB962C8B-B14F-4D97-AF65-F5344CB8AC3E}">
        <p14:creationId xmlns:p14="http://schemas.microsoft.com/office/powerpoint/2010/main" val="321623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p:txBody>
          <a:bodyPr rtlCol="0">
            <a:normAutofit fontScale="92500" lnSpcReduction="10000"/>
          </a:bodyPr>
          <a:lstStyle/>
          <a:p>
            <a:pPr fontAlgn="auto">
              <a:spcAft>
                <a:spcPts val="0"/>
              </a:spcAft>
              <a:defRPr/>
            </a:pPr>
            <a:r>
              <a:rPr lang="en-US" dirty="0" smtClean="0"/>
              <a:t>So hawthorn flies generally end up mating with other hawthorn flies and apple flies generally end up mating with other apple flies. This means that gene flow between parts of the population that mate on different types of fruit is reduced. This host shift from hawthorns to apples may be the first step toward sympatric speciation—in fewer than 200 years, some genetic differences between these two groups of flies have evolved.</a:t>
            </a:r>
            <a:endParaRPr lang="en-US" dirty="0"/>
          </a:p>
        </p:txBody>
      </p:sp>
    </p:spTree>
    <p:extLst>
      <p:ext uri="{BB962C8B-B14F-4D97-AF65-F5344CB8AC3E}">
        <p14:creationId xmlns:p14="http://schemas.microsoft.com/office/powerpoint/2010/main" val="995450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Sympatric speciation in </a:t>
            </a:r>
            <a:r>
              <a:rPr lang="en-US" i="1" dirty="0" err="1" smtClean="0"/>
              <a:t>Rhagoletis</a:t>
            </a:r>
            <a:endParaRPr lang="en-US" dirty="0"/>
          </a:p>
        </p:txBody>
      </p:sp>
      <p:pic>
        <p:nvPicPr>
          <p:cNvPr id="4" name="Picture 3" descr="13.14_fm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41" y="1417638"/>
            <a:ext cx="7997150" cy="5049629"/>
          </a:xfrm>
          <a:prstGeom prst="rect">
            <a:avLst/>
          </a:prstGeom>
        </p:spPr>
      </p:pic>
      <p:sp>
        <p:nvSpPr>
          <p:cNvPr id="5" name="TextBox 4"/>
          <p:cNvSpPr txBox="1"/>
          <p:nvPr/>
        </p:nvSpPr>
        <p:spPr>
          <a:xfrm>
            <a:off x="5411996" y="4767074"/>
            <a:ext cx="3639591" cy="1446550"/>
          </a:xfrm>
          <a:prstGeom prst="rect">
            <a:avLst/>
          </a:prstGeom>
          <a:noFill/>
        </p:spPr>
        <p:txBody>
          <a:bodyPr wrap="square" rtlCol="0">
            <a:spAutoFit/>
          </a:bodyPr>
          <a:lstStyle/>
          <a:p>
            <a:r>
              <a:rPr lang="en-US" sz="2200" b="1" dirty="0" smtClean="0">
                <a:latin typeface="Arial"/>
                <a:cs typeface="Arial"/>
              </a:rPr>
              <a:t>Ecological speciation: </a:t>
            </a:r>
            <a:r>
              <a:rPr lang="en-US" sz="2200" dirty="0" smtClean="0">
                <a:latin typeface="Arial"/>
                <a:cs typeface="Arial"/>
              </a:rPr>
              <a:t>evolution of reproductive barriers due to adaptation to divergent environments</a:t>
            </a:r>
            <a:r>
              <a:rPr lang="en-US" sz="2200" b="1" dirty="0" smtClean="0">
                <a:latin typeface="Arial"/>
                <a:cs typeface="Arial"/>
              </a:rPr>
              <a:t> </a:t>
            </a:r>
            <a:endParaRPr lang="en-US" sz="2200" b="1" dirty="0">
              <a:latin typeface="Arial"/>
              <a:cs typeface="Arial"/>
            </a:endParaRPr>
          </a:p>
        </p:txBody>
      </p:sp>
    </p:spTree>
    <p:extLst>
      <p:ext uri="{BB962C8B-B14F-4D97-AF65-F5344CB8AC3E}">
        <p14:creationId xmlns:p14="http://schemas.microsoft.com/office/powerpoint/2010/main" val="167591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err="1" smtClean="0"/>
              <a:t>Parapatric</a:t>
            </a:r>
            <a:r>
              <a:rPr lang="en-US" b="1" dirty="0" smtClean="0"/>
              <a:t> Speciation</a:t>
            </a:r>
            <a:br>
              <a:rPr lang="en-US" b="1" dirty="0" smtClean="0"/>
            </a:br>
            <a:endParaRPr lang="en-US" dirty="0"/>
          </a:p>
        </p:txBody>
      </p:sp>
      <p:sp>
        <p:nvSpPr>
          <p:cNvPr id="3" name="Content Placeholder 2"/>
          <p:cNvSpPr>
            <a:spLocks noGrp="1"/>
          </p:cNvSpPr>
          <p:nvPr>
            <p:ph idx="1"/>
          </p:nvPr>
        </p:nvSpPr>
        <p:spPr/>
        <p:txBody>
          <a:bodyPr rtlCol="0">
            <a:normAutofit fontScale="85000" lnSpcReduction="20000"/>
          </a:bodyPr>
          <a:lstStyle/>
          <a:p>
            <a:pPr fontAlgn="auto">
              <a:spcAft>
                <a:spcPts val="0"/>
              </a:spcAft>
              <a:defRPr/>
            </a:pPr>
            <a:r>
              <a:rPr lang="en-US" dirty="0" smtClean="0"/>
              <a:t>In </a:t>
            </a:r>
            <a:r>
              <a:rPr lang="en-US" dirty="0" err="1" smtClean="0"/>
              <a:t>parapatric</a:t>
            </a:r>
            <a:r>
              <a:rPr lang="en-US" dirty="0" smtClean="0"/>
              <a:t> speciation there is no specific extrinsic barrier to gene flow. The population is continuous, but nonetheless, the population does not mate randomly. Individuals are more likely to mate with their geographic neighbors than with individuals in a different part of the population’s range. In this mode, divergence may happen because of reduced gene flow within the population and varying selection pressures across the population’s range.</a:t>
            </a:r>
          </a:p>
          <a:p>
            <a:pPr fontAlgn="auto">
              <a:spcAft>
                <a:spcPts val="0"/>
              </a:spcAft>
              <a:defRPr/>
            </a:pPr>
            <a:r>
              <a:rPr lang="en-US" dirty="0" smtClean="0"/>
              <a:t>(</a:t>
            </a:r>
            <a:r>
              <a:rPr lang="en-US" dirty="0" err="1" smtClean="0"/>
              <a:t>para</a:t>
            </a:r>
            <a:r>
              <a:rPr lang="en-US" dirty="0" smtClean="0"/>
              <a:t> = beside, </a:t>
            </a:r>
            <a:r>
              <a:rPr lang="en-US" dirty="0" err="1" smtClean="0"/>
              <a:t>patric</a:t>
            </a:r>
            <a:r>
              <a:rPr lang="en-US" dirty="0" smtClean="0"/>
              <a:t> = place)</a:t>
            </a:r>
            <a:br>
              <a:rPr lang="en-US" dirty="0" smtClean="0"/>
            </a:br>
            <a:r>
              <a:rPr lang="en-US" dirty="0" smtClean="0"/>
              <a:t>a continuously distributed population</a:t>
            </a:r>
          </a:p>
        </p:txBody>
      </p:sp>
    </p:spTree>
    <p:extLst>
      <p:ext uri="{BB962C8B-B14F-4D97-AF65-F5344CB8AC3E}">
        <p14:creationId xmlns:p14="http://schemas.microsoft.com/office/powerpoint/2010/main" val="36451128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en-US" smtClean="0"/>
          </a:p>
        </p:txBody>
      </p:sp>
      <p:sp>
        <p:nvSpPr>
          <p:cNvPr id="50179" name="Content Placeholder 2"/>
          <p:cNvSpPr>
            <a:spLocks noGrp="1"/>
          </p:cNvSpPr>
          <p:nvPr>
            <p:ph idx="1"/>
          </p:nvPr>
        </p:nvSpPr>
        <p:spPr/>
        <p:txBody>
          <a:bodyPr/>
          <a:lstStyle/>
          <a:p>
            <a:r>
              <a:rPr lang="en-US" smtClean="0"/>
              <a:t>We may be observing the first steps of parapatric speciation in the grass species </a:t>
            </a:r>
            <a:r>
              <a:rPr lang="en-US" i="1" smtClean="0"/>
              <a:t>Anthoxanthum odoratum </a:t>
            </a:r>
            <a:endParaRPr lang="en-US" smtClean="0"/>
          </a:p>
        </p:txBody>
      </p:sp>
      <p:pic>
        <p:nvPicPr>
          <p:cNvPr id="50180" name="Picture 3" descr="sweetvernalgras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819400"/>
            <a:ext cx="205740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4"/>
          <p:cNvSpPr txBox="1">
            <a:spLocks noChangeArrowheads="1"/>
          </p:cNvSpPr>
          <p:nvPr/>
        </p:nvSpPr>
        <p:spPr bwMode="auto">
          <a:xfrm>
            <a:off x="2590800" y="5334000"/>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t>Sweet vernal grass</a:t>
            </a:r>
          </a:p>
        </p:txBody>
      </p:sp>
    </p:spTree>
    <p:extLst>
      <p:ext uri="{BB962C8B-B14F-4D97-AF65-F5344CB8AC3E}">
        <p14:creationId xmlns:p14="http://schemas.microsoft.com/office/powerpoint/2010/main" val="39955875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endParaRPr lang="en-US" smtClean="0"/>
          </a:p>
        </p:txBody>
      </p:sp>
      <p:sp>
        <p:nvSpPr>
          <p:cNvPr id="51203" name="Content Placeholder 2"/>
          <p:cNvSpPr>
            <a:spLocks noGrp="1"/>
          </p:cNvSpPr>
          <p:nvPr>
            <p:ph idx="1"/>
          </p:nvPr>
        </p:nvSpPr>
        <p:spPr/>
        <p:txBody>
          <a:bodyPr/>
          <a:lstStyle/>
          <a:p>
            <a:r>
              <a:rPr lang="en-US" smtClean="0"/>
              <a:t>Some of these plants live near mines where the soil has become contaminated with heavy metals. The plants around the mines have experienced natural selection for genotypes that are tolerant of heavy metals. Meanwhile, neighboring plants that don’t live in polluted soil have not undergone selection for this trait. </a:t>
            </a:r>
          </a:p>
          <a:p>
            <a:endParaRPr lang="en-US" smtClean="0"/>
          </a:p>
        </p:txBody>
      </p:sp>
    </p:spTree>
    <p:extLst>
      <p:ext uri="{BB962C8B-B14F-4D97-AF65-F5344CB8AC3E}">
        <p14:creationId xmlns:p14="http://schemas.microsoft.com/office/powerpoint/2010/main" val="2634937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en-US" smtClean="0"/>
          </a:p>
        </p:txBody>
      </p:sp>
      <p:sp>
        <p:nvSpPr>
          <p:cNvPr id="7171" name="Content Placeholder 2"/>
          <p:cNvSpPr>
            <a:spLocks noGrp="1"/>
          </p:cNvSpPr>
          <p:nvPr>
            <p:ph idx="1"/>
          </p:nvPr>
        </p:nvSpPr>
        <p:spPr/>
        <p:txBody>
          <a:bodyPr/>
          <a:lstStyle/>
          <a:p>
            <a:r>
              <a:rPr lang="en-US" b="1" dirty="0"/>
              <a:t>F</a:t>
            </a:r>
            <a:r>
              <a:rPr lang="en-US" b="1" dirty="0" smtClean="0"/>
              <a:t>ormal definition is the description</a:t>
            </a:r>
            <a:r>
              <a:rPr lang="en-US" dirty="0" smtClean="0"/>
              <a:t> of a species, using </a:t>
            </a:r>
            <a:r>
              <a:rPr lang="en-US" dirty="0" err="1" smtClean="0"/>
              <a:t>phenetic</a:t>
            </a:r>
            <a:r>
              <a:rPr lang="en-US" dirty="0" smtClean="0"/>
              <a:t> characters</a:t>
            </a:r>
          </a:p>
          <a:p>
            <a:pPr lvl="1"/>
            <a:r>
              <a:rPr lang="en-US" dirty="0" smtClean="0"/>
              <a:t>i.e. describe the difference between a rose, gardenia and a magnolia</a:t>
            </a:r>
          </a:p>
          <a:p>
            <a:pPr lvl="1">
              <a:buFont typeface="Arial" panose="020B0604020202020204" pitchFamily="34" charset="0"/>
              <a:buNone/>
            </a:pPr>
            <a:endParaRPr lang="en-US" dirty="0" smtClean="0"/>
          </a:p>
          <a:p>
            <a:endParaRPr lang="en-US" dirty="0" smtClean="0"/>
          </a:p>
          <a:p>
            <a:endParaRPr lang="en-US" dirty="0" smtClean="0"/>
          </a:p>
        </p:txBody>
      </p:sp>
      <p:pic>
        <p:nvPicPr>
          <p:cNvPr id="7172" name="Picture 3" descr="white ros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962400"/>
            <a:ext cx="21240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descr="gardeni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962400"/>
            <a:ext cx="22018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5" descr="magnoli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038600"/>
            <a:ext cx="205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2603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endParaRPr lang="en-US" smtClean="0"/>
          </a:p>
        </p:txBody>
      </p:sp>
      <p:sp>
        <p:nvSpPr>
          <p:cNvPr id="52227" name="Content Placeholder 2"/>
          <p:cNvSpPr>
            <a:spLocks noGrp="1"/>
          </p:cNvSpPr>
          <p:nvPr>
            <p:ph idx="1"/>
          </p:nvPr>
        </p:nvSpPr>
        <p:spPr/>
        <p:txBody>
          <a:bodyPr>
            <a:normAutofit lnSpcReduction="10000"/>
          </a:bodyPr>
          <a:lstStyle/>
          <a:p>
            <a:r>
              <a:rPr lang="en-US" smtClean="0"/>
              <a:t>The two types of plants are close enough that tolerant and non-tolerant individuals could potentially fertilize each other—so they seem to meet the first requirement of parapatric speciation, that of a continuous population. However, the two types of plants have evolved different flowering times. This change could be the first step in cutting off gene flow entirely between the two groups.</a:t>
            </a:r>
          </a:p>
        </p:txBody>
      </p:sp>
    </p:spTree>
    <p:extLst>
      <p:ext uri="{BB962C8B-B14F-4D97-AF65-F5344CB8AC3E}">
        <p14:creationId xmlns:p14="http://schemas.microsoft.com/office/powerpoint/2010/main" val="3058487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endParaRPr lang="en-US" smtClean="0"/>
          </a:p>
        </p:txBody>
      </p:sp>
      <p:sp>
        <p:nvSpPr>
          <p:cNvPr id="53251" name="Content Placeholder 2"/>
          <p:cNvSpPr>
            <a:spLocks noGrp="1"/>
          </p:cNvSpPr>
          <p:nvPr>
            <p:ph idx="1"/>
          </p:nvPr>
        </p:nvSpPr>
        <p:spPr/>
        <p:txBody>
          <a:bodyPr/>
          <a:lstStyle/>
          <a:p>
            <a:r>
              <a:rPr lang="en-US" smtClean="0"/>
              <a:t>Although continuously distributed, different flowering times have begun to reduce gene flow between metal-tolerant plants and metal-intolerant plants.</a:t>
            </a:r>
          </a:p>
        </p:txBody>
      </p:sp>
      <p:pic>
        <p:nvPicPr>
          <p:cNvPr id="53252" name="Picture 3" descr="grassonmin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114800"/>
            <a:ext cx="37338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4742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err="1" smtClean="0"/>
              <a:t>Parapatric</a:t>
            </a:r>
            <a:r>
              <a:rPr lang="en-US" b="1" dirty="0" smtClean="0"/>
              <a:t> speciation begins with the evolution of a hybrid zone</a:t>
            </a:r>
            <a:endParaRPr lang="en-US" dirty="0"/>
          </a:p>
        </p:txBody>
      </p:sp>
      <p:sp>
        <p:nvSpPr>
          <p:cNvPr id="3" name="Content Placeholder 2"/>
          <p:cNvSpPr>
            <a:spLocks noGrp="1"/>
          </p:cNvSpPr>
          <p:nvPr>
            <p:ph idx="1"/>
          </p:nvPr>
        </p:nvSpPr>
        <p:spPr/>
        <p:txBody>
          <a:bodyPr rtlCol="0">
            <a:normAutofit fontScale="92500" lnSpcReduction="20000"/>
          </a:bodyPr>
          <a:lstStyle/>
          <a:p>
            <a:pPr lvl="1" fontAlgn="auto">
              <a:spcAft>
                <a:spcPts val="0"/>
              </a:spcAft>
              <a:defRPr/>
            </a:pPr>
            <a:r>
              <a:rPr lang="en-US" dirty="0" smtClean="0"/>
              <a:t>The transition across which allele frequencies change may be broad or narrow. </a:t>
            </a:r>
          </a:p>
          <a:p>
            <a:pPr lvl="2" fontAlgn="auto">
              <a:spcAft>
                <a:spcPts val="0"/>
              </a:spcAft>
              <a:defRPr/>
            </a:pPr>
            <a:r>
              <a:rPr lang="en-US" dirty="0" smtClean="0"/>
              <a:t>A broad transition, extending across much of the total range, is called </a:t>
            </a:r>
            <a:r>
              <a:rPr lang="en-US" b="1" dirty="0" smtClean="0"/>
              <a:t>cline</a:t>
            </a:r>
            <a:r>
              <a:rPr lang="en-US" dirty="0" smtClean="0"/>
              <a:t>. </a:t>
            </a:r>
          </a:p>
          <a:p>
            <a:pPr lvl="2" fontAlgn="auto">
              <a:spcAft>
                <a:spcPts val="0"/>
              </a:spcAft>
              <a:defRPr/>
            </a:pPr>
            <a:r>
              <a:rPr lang="en-US" dirty="0" smtClean="0"/>
              <a:t>A narrow transition is called a </a:t>
            </a:r>
            <a:r>
              <a:rPr lang="en-US" b="1" dirty="0" smtClean="0"/>
              <a:t>hybrid zone</a:t>
            </a:r>
            <a:r>
              <a:rPr lang="en-US" dirty="0" smtClean="0"/>
              <a:t> or </a:t>
            </a:r>
            <a:r>
              <a:rPr lang="en-US" b="1" dirty="0" smtClean="0"/>
              <a:t>stepped cline</a:t>
            </a:r>
            <a:r>
              <a:rPr lang="en-US" dirty="0" smtClean="0"/>
              <a:t>. </a:t>
            </a:r>
          </a:p>
          <a:p>
            <a:pPr lvl="1" fontAlgn="auto">
              <a:spcAft>
                <a:spcPts val="0"/>
              </a:spcAft>
              <a:defRPr/>
            </a:pPr>
            <a:r>
              <a:rPr lang="en-US" dirty="0" smtClean="0"/>
              <a:t>The width of a hybrid zone depends on hybrid fitness and on gene flow. </a:t>
            </a:r>
          </a:p>
          <a:p>
            <a:pPr lvl="2" fontAlgn="auto">
              <a:spcAft>
                <a:spcPts val="0"/>
              </a:spcAft>
              <a:defRPr/>
            </a:pPr>
            <a:r>
              <a:rPr lang="en-US" dirty="0" smtClean="0"/>
              <a:t>The zone will be narrower with less migration (or lower rate of gene flow) and/or with lower fitness for </a:t>
            </a:r>
            <a:r>
              <a:rPr lang="en-US" dirty="0" err="1" smtClean="0"/>
              <a:t>heterozygotes</a:t>
            </a:r>
            <a:r>
              <a:rPr lang="en-US" dirty="0" smtClean="0"/>
              <a:t>. </a:t>
            </a:r>
          </a:p>
          <a:p>
            <a:pPr lvl="2" fontAlgn="auto">
              <a:spcAft>
                <a:spcPts val="0"/>
              </a:spcAft>
              <a:defRPr/>
            </a:pPr>
            <a:r>
              <a:rPr lang="en-US" dirty="0" smtClean="0"/>
              <a:t>The zone will be wider with more migration (higher rate of gene flow) or with higher fitness for </a:t>
            </a:r>
            <a:r>
              <a:rPr lang="en-US" dirty="0" err="1" smtClean="0"/>
              <a:t>heterozygotes</a:t>
            </a:r>
            <a:r>
              <a:rPr lang="en-US" dirty="0" smtClean="0"/>
              <a:t>. </a:t>
            </a:r>
          </a:p>
          <a:p>
            <a:pPr fontAlgn="auto">
              <a:spcAft>
                <a:spcPts val="0"/>
              </a:spcAft>
              <a:defRPr/>
            </a:pPr>
            <a:endParaRPr lang="en-US" dirty="0"/>
          </a:p>
        </p:txBody>
      </p:sp>
    </p:spTree>
    <p:extLst>
      <p:ext uri="{BB962C8B-B14F-4D97-AF65-F5344CB8AC3E}">
        <p14:creationId xmlns:p14="http://schemas.microsoft.com/office/powerpoint/2010/main" val="211048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t>Evidence for Speciation</a:t>
            </a:r>
            <a:br>
              <a:rPr lang="en-US" b="1" dirty="0" smtClean="0"/>
            </a:br>
            <a:endParaRPr lang="en-US" dirty="0"/>
          </a:p>
        </p:txBody>
      </p:sp>
      <p:sp>
        <p:nvSpPr>
          <p:cNvPr id="3" name="Content Placeholder 2"/>
          <p:cNvSpPr>
            <a:spLocks noGrp="1"/>
          </p:cNvSpPr>
          <p:nvPr>
            <p:ph idx="1"/>
          </p:nvPr>
        </p:nvSpPr>
        <p:spPr/>
        <p:txBody>
          <a:bodyPr rtlCol="0">
            <a:normAutofit fontScale="92500" lnSpcReduction="10000"/>
          </a:bodyPr>
          <a:lstStyle/>
          <a:p>
            <a:pPr fontAlgn="auto">
              <a:spcAft>
                <a:spcPts val="0"/>
              </a:spcAft>
              <a:defRPr/>
            </a:pPr>
            <a:r>
              <a:rPr lang="en-US" dirty="0" smtClean="0"/>
              <a:t>In the summer of 1995, at least 15 iguanas survived Hurricane Marilyn on a raft of uprooted trees. They rode the high seas for a month before colonizing the Caribbean island, Anguilla. These few individuals were perhaps the first of their species, </a:t>
            </a:r>
            <a:r>
              <a:rPr lang="en-US" i="1" dirty="0" smtClean="0"/>
              <a:t>Iguana </a:t>
            </a:r>
            <a:r>
              <a:rPr lang="en-US" i="1" dirty="0" err="1" smtClean="0"/>
              <a:t>iguana</a:t>
            </a:r>
            <a:r>
              <a:rPr lang="en-US" dirty="0" smtClean="0"/>
              <a:t>, to reach the island. If there were other intrepid </a:t>
            </a:r>
            <a:r>
              <a:rPr lang="en-US" i="1" dirty="0" smtClean="0"/>
              <a:t>Iguana </a:t>
            </a:r>
            <a:r>
              <a:rPr lang="en-US" i="1" dirty="0" err="1" smtClean="0"/>
              <a:t>iguana</a:t>
            </a:r>
            <a:r>
              <a:rPr lang="en-US" dirty="0" smtClean="0"/>
              <a:t> colonizers of Anguilla, they died out before humans could record their presence.</a:t>
            </a:r>
            <a:endParaRPr lang="en-US" dirty="0"/>
          </a:p>
        </p:txBody>
      </p:sp>
    </p:spTree>
    <p:extLst>
      <p:ext uri="{BB962C8B-B14F-4D97-AF65-F5344CB8AC3E}">
        <p14:creationId xmlns:p14="http://schemas.microsoft.com/office/powerpoint/2010/main" val="19054905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0"/>
            <a:r>
              <a:rPr lang="en-US" dirty="0"/>
              <a:t>Evolutionary biologists would love to know what happens next: will the colonizing iguanas die out, will they survive and change only slightly, or will they become reproductively isolated from other </a:t>
            </a:r>
            <a:r>
              <a:rPr lang="en-US" i="1" dirty="0"/>
              <a:t>Iguana </a:t>
            </a:r>
            <a:r>
              <a:rPr lang="en-US" i="1" dirty="0" err="1"/>
              <a:t>iguana</a:t>
            </a:r>
            <a:r>
              <a:rPr lang="en-US" dirty="0"/>
              <a:t> and become a new species? We could be watching the first steps of an allopatric speciation event, but in such a short time we can’t be sure. </a:t>
            </a:r>
          </a:p>
          <a:p>
            <a:endParaRPr lang="en-US" dirty="0"/>
          </a:p>
        </p:txBody>
      </p:sp>
    </p:spTree>
    <p:extLst>
      <p:ext uri="{BB962C8B-B14F-4D97-AF65-F5344CB8AC3E}">
        <p14:creationId xmlns:p14="http://schemas.microsoft.com/office/powerpoint/2010/main" val="34181903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995" y="123001"/>
            <a:ext cx="8582541" cy="1143000"/>
          </a:xfrm>
        </p:spPr>
        <p:txBody>
          <a:bodyPr>
            <a:noAutofit/>
          </a:bodyPr>
          <a:lstStyle/>
          <a:p>
            <a:r>
              <a:rPr lang="en-US" sz="3600" dirty="0" smtClean="0"/>
              <a:t>Ecological speciation in Darwin’s finches</a:t>
            </a:r>
            <a:endParaRPr lang="en-US" sz="3600" dirty="0"/>
          </a:p>
        </p:txBody>
      </p:sp>
      <p:pic>
        <p:nvPicPr>
          <p:cNvPr id="4" name="Picture 3" descr="13.16_fm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207" y="1051065"/>
            <a:ext cx="3204472" cy="5721640"/>
          </a:xfrm>
          <a:prstGeom prst="rect">
            <a:avLst/>
          </a:prstGeom>
        </p:spPr>
      </p:pic>
    </p:spTree>
    <p:extLst>
      <p:ext uri="{BB962C8B-B14F-4D97-AF65-F5344CB8AC3E}">
        <p14:creationId xmlns:p14="http://schemas.microsoft.com/office/powerpoint/2010/main" val="32135746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914"/>
            <a:ext cx="8229600" cy="1143000"/>
          </a:xfrm>
        </p:spPr>
        <p:txBody>
          <a:bodyPr>
            <a:normAutofit/>
          </a:bodyPr>
          <a:lstStyle/>
          <a:p>
            <a:r>
              <a:rPr lang="en-US" sz="3600" dirty="0" smtClean="0"/>
              <a:t>Cryptic diversity in skipper butterflies</a:t>
            </a:r>
            <a:endParaRPr lang="en-US" sz="3600" dirty="0"/>
          </a:p>
        </p:txBody>
      </p:sp>
      <p:pic>
        <p:nvPicPr>
          <p:cNvPr id="4" name="Picture 3" descr="13.21_fm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136" y="1206543"/>
            <a:ext cx="4217755" cy="5477962"/>
          </a:xfrm>
          <a:prstGeom prst="rect">
            <a:avLst/>
          </a:prstGeom>
        </p:spPr>
      </p:pic>
    </p:spTree>
    <p:extLst>
      <p:ext uri="{BB962C8B-B14F-4D97-AF65-F5344CB8AC3E}">
        <p14:creationId xmlns:p14="http://schemas.microsoft.com/office/powerpoint/2010/main" val="40584153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Bacterial species often defined by specific adaptations</a:t>
            </a:r>
            <a:endParaRPr lang="en-US" dirty="0"/>
          </a:p>
        </p:txBody>
      </p:sp>
      <p:pic>
        <p:nvPicPr>
          <p:cNvPr id="4" name="Picture 3" descr="13.22_fmt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2974"/>
            <a:ext cx="9144000" cy="4023360"/>
          </a:xfrm>
          <a:prstGeom prst="rect">
            <a:avLst/>
          </a:prstGeom>
        </p:spPr>
      </p:pic>
      <p:sp>
        <p:nvSpPr>
          <p:cNvPr id="5" name="TextBox 4"/>
          <p:cNvSpPr txBox="1"/>
          <p:nvPr/>
        </p:nvSpPr>
        <p:spPr>
          <a:xfrm>
            <a:off x="1753449" y="6055985"/>
            <a:ext cx="5127876" cy="461665"/>
          </a:xfrm>
          <a:prstGeom prst="rect">
            <a:avLst/>
          </a:prstGeom>
          <a:noFill/>
        </p:spPr>
        <p:txBody>
          <a:bodyPr wrap="none" rtlCol="0">
            <a:spAutoFit/>
          </a:bodyPr>
          <a:lstStyle/>
          <a:p>
            <a:r>
              <a:rPr lang="en-US" sz="2400" dirty="0" smtClean="0">
                <a:latin typeface="Arial"/>
                <a:cs typeface="Arial"/>
              </a:rPr>
              <a:t>Some scientists criticize this method</a:t>
            </a:r>
            <a:endParaRPr lang="en-US" sz="2400" dirty="0">
              <a:latin typeface="Arial"/>
              <a:cs typeface="Arial"/>
            </a:endParaRPr>
          </a:p>
        </p:txBody>
      </p:sp>
    </p:spTree>
    <p:extLst>
      <p:ext uri="{BB962C8B-B14F-4D97-AF65-F5344CB8AC3E}">
        <p14:creationId xmlns:p14="http://schemas.microsoft.com/office/powerpoint/2010/main" val="7807599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Horizontal gene transfer makes classification difficult</a:t>
            </a:r>
            <a:endParaRPr lang="en-US" dirty="0"/>
          </a:p>
        </p:txBody>
      </p:sp>
      <p:pic>
        <p:nvPicPr>
          <p:cNvPr id="4" name="Picture 3" descr="13.24_fm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9405"/>
            <a:ext cx="9144000" cy="4402183"/>
          </a:xfrm>
          <a:prstGeom prst="rect">
            <a:avLst/>
          </a:prstGeom>
        </p:spPr>
      </p:pic>
    </p:spTree>
    <p:extLst>
      <p:ext uri="{BB962C8B-B14F-4D97-AF65-F5344CB8AC3E}">
        <p14:creationId xmlns:p14="http://schemas.microsoft.com/office/powerpoint/2010/main" val="29904102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Horizontal gene transfer in </a:t>
            </a:r>
            <a:r>
              <a:rPr lang="en-US" i="1" dirty="0" smtClean="0"/>
              <a:t>E. coli</a:t>
            </a:r>
            <a:endParaRPr lang="en-US" dirty="0"/>
          </a:p>
        </p:txBody>
      </p:sp>
      <p:pic>
        <p:nvPicPr>
          <p:cNvPr id="4" name="Picture 3" descr="13.23_fm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03" y="1287614"/>
            <a:ext cx="5274986" cy="5570385"/>
          </a:xfrm>
          <a:prstGeom prst="rect">
            <a:avLst/>
          </a:prstGeom>
        </p:spPr>
      </p:pic>
      <p:sp>
        <p:nvSpPr>
          <p:cNvPr id="5" name="TextBox 4"/>
          <p:cNvSpPr txBox="1"/>
          <p:nvPr/>
        </p:nvSpPr>
        <p:spPr>
          <a:xfrm>
            <a:off x="4407315" y="2947436"/>
            <a:ext cx="4739052" cy="1569660"/>
          </a:xfrm>
          <a:prstGeom prst="rect">
            <a:avLst/>
          </a:prstGeom>
          <a:noFill/>
        </p:spPr>
        <p:txBody>
          <a:bodyPr wrap="square" rtlCol="0">
            <a:spAutoFit/>
          </a:bodyPr>
          <a:lstStyle/>
          <a:p>
            <a:r>
              <a:rPr lang="en-US" sz="2400" dirty="0" smtClean="0">
                <a:latin typeface="Arial"/>
                <a:cs typeface="Arial"/>
              </a:rPr>
              <a:t>Core genome includes 993 genes</a:t>
            </a:r>
          </a:p>
          <a:p>
            <a:endParaRPr lang="en-US" sz="2400" dirty="0">
              <a:latin typeface="Arial"/>
              <a:cs typeface="Arial"/>
            </a:endParaRPr>
          </a:p>
          <a:p>
            <a:r>
              <a:rPr lang="en-US" sz="2400" dirty="0" smtClean="0">
                <a:latin typeface="Arial"/>
                <a:cs typeface="Arial"/>
              </a:rPr>
              <a:t>Pan-genome includes 15,741 genes</a:t>
            </a:r>
            <a:endParaRPr lang="en-US" sz="2400" dirty="0">
              <a:latin typeface="Arial"/>
              <a:cs typeface="Arial"/>
            </a:endParaRPr>
          </a:p>
        </p:txBody>
      </p:sp>
    </p:spTree>
    <p:extLst>
      <p:ext uri="{BB962C8B-B14F-4D97-AF65-F5344CB8AC3E}">
        <p14:creationId xmlns:p14="http://schemas.microsoft.com/office/powerpoint/2010/main" val="715637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smtClean="0"/>
              <a:t>Example</a:t>
            </a:r>
            <a:endParaRPr lang="en-US" dirty="0" smtClean="0"/>
          </a:p>
        </p:txBody>
      </p:sp>
      <p:sp>
        <p:nvSpPr>
          <p:cNvPr id="3" name="Content Placeholder 2"/>
          <p:cNvSpPr>
            <a:spLocks noGrp="1"/>
          </p:cNvSpPr>
          <p:nvPr>
            <p:ph idx="1"/>
          </p:nvPr>
        </p:nvSpPr>
        <p:spPr/>
        <p:txBody>
          <a:bodyPr rtlCol="0">
            <a:normAutofit/>
          </a:bodyPr>
          <a:lstStyle/>
          <a:p>
            <a:pPr fontAlgn="auto">
              <a:spcAft>
                <a:spcPts val="0"/>
              </a:spcAft>
              <a:defRPr/>
            </a:pPr>
            <a:r>
              <a:rPr lang="en-US" b="1" dirty="0" smtClean="0"/>
              <a:t>Size, Proportion, Substance</a:t>
            </a:r>
            <a:r>
              <a:rPr lang="en-US" dirty="0" smtClean="0"/>
              <a:t/>
            </a:r>
            <a:br>
              <a:rPr lang="en-US" dirty="0" smtClean="0"/>
            </a:br>
            <a:r>
              <a:rPr lang="en-US" dirty="0" smtClean="0"/>
              <a:t>The desired </a:t>
            </a:r>
            <a:r>
              <a:rPr lang="en-US" i="1" dirty="0" smtClean="0"/>
              <a:t>height</a:t>
            </a:r>
            <a:r>
              <a:rPr lang="en-US" dirty="0" smtClean="0"/>
              <a:t> for males at the top of the highest point of the shoulder blade is 24 to 26 inches; and for bitches, 22 to 24 inches.</a:t>
            </a:r>
          </a:p>
          <a:p>
            <a:pPr fontAlgn="auto">
              <a:spcAft>
                <a:spcPts val="0"/>
              </a:spcAft>
              <a:defRPr/>
            </a:pPr>
            <a:r>
              <a:rPr lang="en-US" dirty="0" smtClean="0"/>
              <a:t>The Dog is longer than tall, with the most desirable </a:t>
            </a:r>
            <a:r>
              <a:rPr lang="en-US" i="1" dirty="0" smtClean="0"/>
              <a:t>proportion </a:t>
            </a:r>
            <a:r>
              <a:rPr lang="en-US" dirty="0" smtClean="0"/>
              <a:t>as 10 to 8½. </a:t>
            </a:r>
          </a:p>
          <a:p>
            <a:pPr fontAlgn="auto">
              <a:spcAft>
                <a:spcPts val="0"/>
              </a:spcAft>
              <a:defRPr/>
            </a:pPr>
            <a:endParaRPr lang="en-US" dirty="0"/>
          </a:p>
        </p:txBody>
      </p:sp>
    </p:spTree>
    <p:extLst>
      <p:ext uri="{BB962C8B-B14F-4D97-AF65-F5344CB8AC3E}">
        <p14:creationId xmlns:p14="http://schemas.microsoft.com/office/powerpoint/2010/main" val="41160940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Horizontal gene transfer is common</a:t>
            </a:r>
            <a:endParaRPr lang="en-US" dirty="0"/>
          </a:p>
        </p:txBody>
      </p:sp>
      <p:pic>
        <p:nvPicPr>
          <p:cNvPr id="4" name="Picture 3" descr="13.25a_fm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6304"/>
            <a:ext cx="4347142" cy="3309112"/>
          </a:xfrm>
          <a:prstGeom prst="rect">
            <a:avLst/>
          </a:prstGeom>
        </p:spPr>
      </p:pic>
      <p:pic>
        <p:nvPicPr>
          <p:cNvPr id="5" name="Picture 4" descr="13.25b_fmt.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067" y="2076304"/>
            <a:ext cx="4281733" cy="3253369"/>
          </a:xfrm>
          <a:prstGeom prst="rect">
            <a:avLst/>
          </a:prstGeom>
        </p:spPr>
      </p:pic>
    </p:spTree>
    <p:extLst>
      <p:ext uri="{BB962C8B-B14F-4D97-AF65-F5344CB8AC3E}">
        <p14:creationId xmlns:p14="http://schemas.microsoft.com/office/powerpoint/2010/main" val="3209151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Concepts</a:t>
            </a:r>
            <a:endParaRPr lang="en-US" dirty="0"/>
          </a:p>
        </p:txBody>
      </p:sp>
      <p:sp>
        <p:nvSpPr>
          <p:cNvPr id="3" name="Content Placeholder 2"/>
          <p:cNvSpPr>
            <a:spLocks noGrp="1"/>
          </p:cNvSpPr>
          <p:nvPr>
            <p:ph idx="1"/>
          </p:nvPr>
        </p:nvSpPr>
        <p:spPr/>
        <p:txBody>
          <a:bodyPr/>
          <a:lstStyle/>
          <a:p>
            <a:r>
              <a:rPr lang="en-US" dirty="0" smtClean="0"/>
              <a:t>Ultimately, species concepts are human artifacts</a:t>
            </a:r>
          </a:p>
          <a:p>
            <a:pPr marL="742950" lvl="2" indent="-342900"/>
            <a:r>
              <a:rPr lang="en-US" dirty="0"/>
              <a:t>Methods for recognizing species continue to improve</a:t>
            </a:r>
          </a:p>
          <a:p>
            <a:endParaRPr lang="en-US" dirty="0" smtClean="0"/>
          </a:p>
          <a:p>
            <a:r>
              <a:rPr lang="en-US" dirty="0" smtClean="0"/>
              <a:t>Remember, the definition is </a:t>
            </a:r>
            <a:r>
              <a:rPr lang="en-US" dirty="0" err="1" smtClean="0"/>
              <a:t>arbitrary..it</a:t>
            </a:r>
            <a:r>
              <a:rPr lang="en-US" dirty="0" smtClean="0"/>
              <a:t> is done for our convenience…the organisms couldn’t care!</a:t>
            </a:r>
            <a:endParaRPr lang="en-US" dirty="0"/>
          </a:p>
          <a:p>
            <a:endParaRPr lang="en-US" dirty="0" smtClean="0"/>
          </a:p>
          <a:p>
            <a:pPr marL="457200" lvl="1" indent="0">
              <a:buNone/>
            </a:pPr>
            <a:endParaRPr lang="en-US" dirty="0"/>
          </a:p>
        </p:txBody>
      </p:sp>
    </p:spTree>
    <p:extLst>
      <p:ext uri="{BB962C8B-B14F-4D97-AF65-F5344CB8AC3E}">
        <p14:creationId xmlns:p14="http://schemas.microsoft.com/office/powerpoint/2010/main" val="926983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p:txBody>
          <a:bodyPr rtlCol="0">
            <a:normAutofit/>
          </a:bodyPr>
          <a:lstStyle/>
          <a:p>
            <a:pPr fontAlgn="auto">
              <a:spcAft>
                <a:spcPts val="0"/>
              </a:spcAft>
              <a:defRPr/>
            </a:pPr>
            <a:r>
              <a:rPr lang="en-US" b="1" dirty="0" smtClean="0"/>
              <a:t>Head</a:t>
            </a:r>
            <a:br>
              <a:rPr lang="en-US" b="1" dirty="0" smtClean="0"/>
            </a:br>
            <a:r>
              <a:rPr lang="en-US" dirty="0" smtClean="0"/>
              <a:t>The </a:t>
            </a:r>
            <a:r>
              <a:rPr lang="en-US" i="1" dirty="0" smtClean="0"/>
              <a:t>head</a:t>
            </a:r>
            <a:r>
              <a:rPr lang="en-US" dirty="0" smtClean="0"/>
              <a:t> is noble, cleanly chiseled, strong without coarseness, but above all not fine, and in proportion to the body. The head of the male is distinctly masculine, and that of the bitch distinctly feminine.</a:t>
            </a:r>
          </a:p>
          <a:p>
            <a:pPr fontAlgn="auto">
              <a:spcAft>
                <a:spcPts val="0"/>
              </a:spcAft>
              <a:defRPr/>
            </a:pPr>
            <a:r>
              <a:rPr lang="en-US" i="1" dirty="0" smtClean="0"/>
              <a:t>The expression</a:t>
            </a:r>
            <a:r>
              <a:rPr lang="en-US" dirty="0" smtClean="0"/>
              <a:t> keen, intelligent and composed. </a:t>
            </a:r>
          </a:p>
          <a:p>
            <a:pPr fontAlgn="auto">
              <a:spcAft>
                <a:spcPts val="0"/>
              </a:spcAft>
              <a:defRPr/>
            </a:pPr>
            <a:endParaRPr lang="en-US" dirty="0" smtClean="0"/>
          </a:p>
          <a:p>
            <a:pPr fontAlgn="auto">
              <a:spcAft>
                <a:spcPts val="0"/>
              </a:spcAft>
              <a:defRPr/>
            </a:pPr>
            <a:endParaRPr lang="en-US" dirty="0"/>
          </a:p>
        </p:txBody>
      </p:sp>
    </p:spTree>
    <p:extLst>
      <p:ext uri="{BB962C8B-B14F-4D97-AF65-F5344CB8AC3E}">
        <p14:creationId xmlns:p14="http://schemas.microsoft.com/office/powerpoint/2010/main" val="1186329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US" b="1" dirty="0" smtClean="0"/>
              <a:t>Neck, </a:t>
            </a:r>
            <a:r>
              <a:rPr lang="en-US" b="1" dirty="0" err="1" smtClean="0"/>
              <a:t>Topline</a:t>
            </a:r>
            <a:r>
              <a:rPr lang="en-US" b="1" dirty="0" smtClean="0"/>
              <a:t>, Body </a:t>
            </a:r>
            <a:r>
              <a:rPr lang="en-US" dirty="0" smtClean="0"/>
              <a:t/>
            </a:r>
            <a:br>
              <a:rPr lang="en-US" dirty="0" smtClean="0"/>
            </a:br>
            <a:r>
              <a:rPr lang="en-US" dirty="0" smtClean="0"/>
              <a:t>The </a:t>
            </a:r>
            <a:r>
              <a:rPr lang="en-US" i="1" dirty="0" smtClean="0"/>
              <a:t>neck</a:t>
            </a:r>
            <a:r>
              <a:rPr lang="en-US" dirty="0" smtClean="0"/>
              <a:t> is strong and muscular, clean-cut and relatively long, proportionate in size to the head and without loose folds of skin. When the dog is at attention or excited, the head is raised and the neck carried high.</a:t>
            </a:r>
            <a:endParaRPr lang="en-US" dirty="0"/>
          </a:p>
          <a:p>
            <a:pPr fontAlgn="auto">
              <a:spcAft>
                <a:spcPts val="0"/>
              </a:spcAft>
              <a:defRPr/>
            </a:pPr>
            <a:r>
              <a:rPr lang="en-US" b="1" i="1" dirty="0" smtClean="0"/>
              <a:t>Tail</a:t>
            </a:r>
            <a:r>
              <a:rPr lang="en-US" dirty="0" smtClean="0"/>
              <a:t> </a:t>
            </a:r>
            <a:r>
              <a:rPr lang="en-US" dirty="0"/>
              <a:t>bushy, with the last vertebra extended at least to the hock joint.</a:t>
            </a:r>
          </a:p>
        </p:txBody>
      </p:sp>
    </p:spTree>
    <p:extLst>
      <p:ext uri="{BB962C8B-B14F-4D97-AF65-F5344CB8AC3E}">
        <p14:creationId xmlns:p14="http://schemas.microsoft.com/office/powerpoint/2010/main" val="5402935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769</TotalTime>
  <Words>2429</Words>
  <Application>Microsoft Office PowerPoint</Application>
  <PresentationFormat>On-screen Show (4:3)</PresentationFormat>
  <Paragraphs>170</Paragraphs>
  <Slides>71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71</vt:i4>
      </vt:variant>
    </vt:vector>
  </HeadingPairs>
  <TitlesOfParts>
    <vt:vector size="74" baseType="lpstr">
      <vt:lpstr>Arial</vt:lpstr>
      <vt:lpstr>Calibri</vt:lpstr>
      <vt:lpstr>Office Theme</vt:lpstr>
      <vt:lpstr>Chapter 13 The origin of species</vt:lpstr>
      <vt:lpstr>Species are independently evolving lineages</vt:lpstr>
      <vt:lpstr>Phenetic characters  </vt:lpstr>
      <vt:lpstr>PowerPoint Presentation</vt:lpstr>
      <vt:lpstr>PowerPoint Presentation</vt:lpstr>
      <vt:lpstr>PowerPoint Presentation</vt:lpstr>
      <vt:lpstr>Example</vt:lpstr>
      <vt:lpstr>PowerPoint Presentation</vt:lpstr>
      <vt:lpstr>PowerPoint Presentation</vt:lpstr>
      <vt:lpstr>Ideal??</vt:lpstr>
      <vt:lpstr>Some species concepts define species at a point in time; others define species through evolutionary time  </vt:lpstr>
      <vt:lpstr>PowerPoint Presentation</vt:lpstr>
      <vt:lpstr>The phenetic species concept  </vt:lpstr>
      <vt:lpstr>Other ways to identify species</vt:lpstr>
      <vt:lpstr>"The biological species concept"  </vt:lpstr>
      <vt:lpstr>Interbreeding between species is prevented by isolating mechanisms </vt:lpstr>
      <vt:lpstr>Speciation involves barriers to reproduction</vt:lpstr>
      <vt:lpstr>Isolating barriers</vt:lpstr>
      <vt:lpstr>Elk and red deer: two species?</vt:lpstr>
      <vt:lpstr>Premating mechanisms</vt:lpstr>
      <vt:lpstr>Geographical variation</vt:lpstr>
      <vt:lpstr>Premating barriers: timing of reproduction</vt:lpstr>
      <vt:lpstr>Premating barriers: pollinator isolation</vt:lpstr>
      <vt:lpstr>Premating barriers: mismatched morphology</vt:lpstr>
      <vt:lpstr>Postmating-prezygotic barriers </vt:lpstr>
      <vt:lpstr>PowerPoint Presentation</vt:lpstr>
      <vt:lpstr>Postzygotic barriers</vt:lpstr>
      <vt:lpstr>PowerPoint Presentation</vt:lpstr>
      <vt:lpstr>Recognition species concept </vt:lpstr>
      <vt:lpstr>Ecological species concept  </vt:lpstr>
      <vt:lpstr>A pluralistic species concept" </vt:lpstr>
      <vt:lpstr>Causes of Speciation </vt:lpstr>
      <vt:lpstr>PowerPoint Presentation</vt:lpstr>
      <vt:lpstr>2. Reduction of Gene Flow</vt:lpstr>
      <vt:lpstr>PowerPoint Presentation</vt:lpstr>
      <vt:lpstr>Modes of Speciation </vt:lpstr>
      <vt:lpstr>Allopatric Speciation: The Great Divide </vt:lpstr>
      <vt:lpstr>Allopatric Speciation</vt:lpstr>
      <vt:lpstr>PowerPoint Presentation</vt:lpstr>
      <vt:lpstr>Allopatric speciation</vt:lpstr>
      <vt:lpstr>Phylogenetic signature of allopatric speciation</vt:lpstr>
      <vt:lpstr>Islands provide opportunity for allopatric speciation</vt:lpstr>
      <vt:lpstr>Colonization leads to speciation</vt:lpstr>
      <vt:lpstr>Ring species</vt:lpstr>
      <vt:lpstr>Ring species example</vt:lpstr>
      <vt:lpstr>Peripatric Speciation </vt:lpstr>
      <vt:lpstr>PowerPoint Presentation</vt:lpstr>
      <vt:lpstr>PowerPoint Presentation</vt:lpstr>
      <vt:lpstr>PowerPoint Presentation</vt:lpstr>
      <vt:lpstr>PowerPoint Presentation</vt:lpstr>
      <vt:lpstr>Sympatric Speciation </vt:lpstr>
      <vt:lpstr>PowerPoint Presentation</vt:lpstr>
      <vt:lpstr>PowerPoint Presentation</vt:lpstr>
      <vt:lpstr>PowerPoint Presentation</vt:lpstr>
      <vt:lpstr>PowerPoint Presentation</vt:lpstr>
      <vt:lpstr>Sympatric speciation in Rhagoletis</vt:lpstr>
      <vt:lpstr>Parapatric Speciation </vt:lpstr>
      <vt:lpstr>PowerPoint Presentation</vt:lpstr>
      <vt:lpstr>PowerPoint Presentation</vt:lpstr>
      <vt:lpstr>PowerPoint Presentation</vt:lpstr>
      <vt:lpstr>PowerPoint Presentation</vt:lpstr>
      <vt:lpstr>Parapatric speciation begins with the evolution of a hybrid zone</vt:lpstr>
      <vt:lpstr>Evidence for Speciation </vt:lpstr>
      <vt:lpstr>PowerPoint Presentation</vt:lpstr>
      <vt:lpstr>Ecological speciation in Darwin’s finches</vt:lpstr>
      <vt:lpstr>Cryptic diversity in skipper butterflies</vt:lpstr>
      <vt:lpstr>Bacterial species often defined by specific adaptations</vt:lpstr>
      <vt:lpstr>Horizontal gene transfer makes classification difficult</vt:lpstr>
      <vt:lpstr>Horizontal gene transfer in E. coli</vt:lpstr>
      <vt:lpstr>Horizontal gene transfer is common</vt:lpstr>
      <vt:lpstr>Key Concepts</vt:lpstr>
    </vt:vector>
  </TitlesOfParts>
  <Company>UCCS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The origin of species</dc:title>
  <dc:creator>Jeremy Bono</dc:creator>
  <cp:lastModifiedBy>sb</cp:lastModifiedBy>
  <cp:revision>26</cp:revision>
  <dcterms:created xsi:type="dcterms:W3CDTF">2012-08-09T16:05:07Z</dcterms:created>
  <dcterms:modified xsi:type="dcterms:W3CDTF">2013-08-04T17:12:34Z</dcterms:modified>
</cp:coreProperties>
</file>