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70"/>
  </p:notesMasterIdLst>
  <p:handoutMasterIdLst>
    <p:handoutMasterId r:id="rId71"/>
  </p:handoutMasterIdLst>
  <p:sldIdLst>
    <p:sldId id="662" r:id="rId2"/>
    <p:sldId id="325" r:id="rId3"/>
    <p:sldId id="649" r:id="rId4"/>
    <p:sldId id="650" r:id="rId5"/>
    <p:sldId id="571" r:id="rId6"/>
    <p:sldId id="334" r:id="rId7"/>
    <p:sldId id="574" r:id="rId8"/>
    <p:sldId id="575" r:id="rId9"/>
    <p:sldId id="576" r:id="rId10"/>
    <p:sldId id="615" r:id="rId11"/>
    <p:sldId id="577" r:id="rId12"/>
    <p:sldId id="651" r:id="rId13"/>
    <p:sldId id="652" r:id="rId14"/>
    <p:sldId id="578" r:id="rId15"/>
    <p:sldId id="579" r:id="rId16"/>
    <p:sldId id="580" r:id="rId17"/>
    <p:sldId id="583" r:id="rId18"/>
    <p:sldId id="585" r:id="rId19"/>
    <p:sldId id="587" r:id="rId20"/>
    <p:sldId id="588" r:id="rId21"/>
    <p:sldId id="589" r:id="rId22"/>
    <p:sldId id="586" r:id="rId23"/>
    <p:sldId id="590" r:id="rId24"/>
    <p:sldId id="591" r:id="rId25"/>
    <p:sldId id="594" r:id="rId26"/>
    <p:sldId id="592" r:id="rId27"/>
    <p:sldId id="593" r:id="rId28"/>
    <p:sldId id="600" r:id="rId29"/>
    <p:sldId id="595" r:id="rId30"/>
    <p:sldId id="596" r:id="rId31"/>
    <p:sldId id="603" r:id="rId32"/>
    <p:sldId id="597" r:id="rId33"/>
    <p:sldId id="598" r:id="rId34"/>
    <p:sldId id="599" r:id="rId35"/>
    <p:sldId id="605" r:id="rId36"/>
    <p:sldId id="604" r:id="rId37"/>
    <p:sldId id="612" r:id="rId38"/>
    <p:sldId id="607" r:id="rId39"/>
    <p:sldId id="608" r:id="rId40"/>
    <p:sldId id="609" r:id="rId41"/>
    <p:sldId id="610" r:id="rId42"/>
    <p:sldId id="614" r:id="rId43"/>
    <p:sldId id="613" r:id="rId44"/>
    <p:sldId id="654" r:id="rId45"/>
    <p:sldId id="616" r:id="rId46"/>
    <p:sldId id="617" r:id="rId47"/>
    <p:sldId id="620" r:id="rId48"/>
    <p:sldId id="621" r:id="rId49"/>
    <p:sldId id="657" r:id="rId50"/>
    <p:sldId id="656" r:id="rId51"/>
    <p:sldId id="655" r:id="rId52"/>
    <p:sldId id="658" r:id="rId53"/>
    <p:sldId id="623" r:id="rId54"/>
    <p:sldId id="626" r:id="rId55"/>
    <p:sldId id="627" r:id="rId56"/>
    <p:sldId id="629" r:id="rId57"/>
    <p:sldId id="659" r:id="rId58"/>
    <p:sldId id="630" r:id="rId59"/>
    <p:sldId id="634" r:id="rId60"/>
    <p:sldId id="660" r:id="rId61"/>
    <p:sldId id="631" r:id="rId62"/>
    <p:sldId id="632" r:id="rId63"/>
    <p:sldId id="661" r:id="rId64"/>
    <p:sldId id="633" r:id="rId65"/>
    <p:sldId id="635" r:id="rId66"/>
    <p:sldId id="636" r:id="rId67"/>
    <p:sldId id="637" r:id="rId68"/>
    <p:sldId id="643" r:id="rId69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42">
          <p15:clr>
            <a:srgbClr val="A4A3A4"/>
          </p15:clr>
        </p15:guide>
        <p15:guide id="2" orient="horz" pos="960">
          <p15:clr>
            <a:srgbClr val="A4A3A4"/>
          </p15:clr>
        </p15:guide>
        <p15:guide id="3" orient="horz" pos="2160">
          <p15:clr>
            <a:srgbClr val="A4A3A4"/>
          </p15:clr>
        </p15:guide>
        <p15:guide id="4" orient="horz" pos="1254">
          <p15:clr>
            <a:srgbClr val="A4A3A4"/>
          </p15:clr>
        </p15:guide>
        <p15:guide id="5" pos="480">
          <p15:clr>
            <a:srgbClr val="A4A3A4"/>
          </p15:clr>
        </p15:guide>
        <p15:guide id="6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99"/>
    <a:srgbClr val="542263"/>
    <a:srgbClr val="D6B628"/>
    <a:srgbClr val="5B3163"/>
    <a:srgbClr val="A0CBD1"/>
    <a:srgbClr val="45A1AC"/>
    <a:srgbClr val="533F7A"/>
    <a:srgbClr val="FF6600"/>
    <a:srgbClr val="015D34"/>
    <a:srgbClr val="00AC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750" autoAdjust="0"/>
    <p:restoredTop sz="94750" autoAdjust="0"/>
  </p:normalViewPr>
  <p:slideViewPr>
    <p:cSldViewPr>
      <p:cViewPr varScale="1">
        <p:scale>
          <a:sx n="84" d="100"/>
          <a:sy n="84" d="100"/>
        </p:scale>
        <p:origin x="1512" y="86"/>
      </p:cViewPr>
      <p:guideLst>
        <p:guide orient="horz" pos="342"/>
        <p:guide orient="horz" pos="960"/>
        <p:guide orient="horz" pos="2160"/>
        <p:guide orient="horz" pos="1254"/>
        <p:guide pos="480"/>
        <p:guide pos="2880"/>
      </p:guideLst>
    </p:cSldViewPr>
  </p:slideViewPr>
  <p:outlineViewPr>
    <p:cViewPr>
      <p:scale>
        <a:sx n="33" d="100"/>
        <a:sy n="33" d="100"/>
      </p:scale>
      <p:origin x="0" y="1637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032"/>
    </p:cViewPr>
  </p:sorterViewPr>
  <p:notesViewPr>
    <p:cSldViewPr snapToGrid="0" snapToObjects="1">
      <p:cViewPr varScale="1">
        <p:scale>
          <a:sx n="110" d="100"/>
          <a:sy n="110" d="100"/>
        </p:scale>
        <p:origin x="-5136" y="-104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notesMaster" Target="notesMasters/notesMaster1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501E7FE9-2BCF-4B85-8A69-38998C67795F}" type="datetimeFigureOut">
              <a:rPr lang="en-US" smtClean="0"/>
              <a:pPr/>
              <a:t>7/18/2017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5550C15-61B0-41A4-AFBA-859D79CEDA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3322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42B7851-FA3F-1543-9FAB-DCD902E6CB3B}" type="datetimeFigureOut">
              <a:rPr lang="en-US" smtClean="0"/>
              <a:pPr/>
              <a:t>7/18/2017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A43212C-D7EE-654D-94D3-6D73D68942D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1488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24793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11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2702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12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34146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13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17009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14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6288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15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01834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16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4749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17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9694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18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07783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19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20693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20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6185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3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279705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21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27677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22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2049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23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05274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24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6929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25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25332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26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97650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27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80972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28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70113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29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00288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30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51577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4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40617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31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05410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32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224304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33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99555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34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784330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35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57790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36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708624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37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57868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38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8994156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39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822211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40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27245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5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439980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41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14535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42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61398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43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7479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44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36152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45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45906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46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669138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47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136787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48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4374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49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50817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50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2012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6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713269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51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75551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52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62717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53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5011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54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379984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55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1878738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56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78354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57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00716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58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42882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59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59619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60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90813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7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84761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61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65827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62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597442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63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17902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64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68433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65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403174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66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14513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67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587787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68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3056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8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92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8652428" indent="-38186541"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6588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31774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97660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63547" eaLnBrk="0" fontAlgn="base" hangingPunct="0">
              <a:spcBef>
                <a:spcPct val="0"/>
              </a:spcBef>
              <a:spcAft>
                <a:spcPct val="0"/>
              </a:spcAft>
              <a:defRPr sz="37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eaLnBrk="1" hangingPunct="1"/>
            <a:fld id="{321D943B-A664-0E48-90B3-9BBFE71E8486}" type="slidenum">
              <a:rPr lang="en-US" sz="1200"/>
              <a:pPr eaLnBrk="1" hangingPunct="1"/>
              <a:t>9</a:t>
            </a:fld>
            <a:endParaRPr lang="en-US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51685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 txBox="1">
            <a:spLocks noGrp="1" noChangeArrowheads="1"/>
          </p:cNvSpPr>
          <p:nvPr/>
        </p:nvSpPr>
        <p:spPr bwMode="auto">
          <a:xfrm>
            <a:off x="3972560" y="8831580"/>
            <a:ext cx="3037840" cy="46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77" tIns="46589" rIns="93177" bIns="46589" anchor="b"/>
          <a:lstStyle>
            <a:lvl1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1pPr>
            <a:lvl2pPr marL="37931725" indent="-37474525"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2pPr>
            <a:lvl3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3pPr>
            <a:lvl4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4pPr>
            <a:lvl5pPr eaLnBrk="0" hangingPunct="0"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2"/>
                </a:solidFill>
                <a:latin typeface="Arial" charset="0"/>
                <a:ea typeface="ヒラギノ角ゴ Pro W3" charset="0"/>
                <a:cs typeface="ヒラギノ角ゴ Pro W3" charset="0"/>
              </a:defRPr>
            </a:lvl9pPr>
          </a:lstStyle>
          <a:p>
            <a:pPr algn="r" eaLnBrk="1" hangingPunct="1"/>
            <a:fld id="{BA17CAC9-6287-BF45-82B9-7A318309A772}" type="slidenum">
              <a:rPr lang="en-US" sz="1200">
                <a:ea typeface="ＭＳ Ｐゴシック" charset="0"/>
                <a:cs typeface="ＭＳ Ｐゴシック" charset="0"/>
              </a:rPr>
              <a:pPr algn="r" eaLnBrk="1" hangingPunct="1"/>
              <a:t>10</a:t>
            </a:fld>
            <a:endParaRPr lang="en-US" sz="1200">
              <a:ea typeface="ＭＳ Ｐゴシック" charset="0"/>
              <a:cs typeface="ＭＳ Ｐゴシック" charset="0"/>
            </a:endParaRPr>
          </a:p>
        </p:txBody>
      </p:sp>
      <p:sp>
        <p:nvSpPr>
          <p:cNvPr id="24579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dirty="0">
              <a:latin typeface="Arial" charset="0"/>
              <a:ea typeface="ヒラギノ角ゴ Pro W3" charset="0"/>
              <a:cs typeface="ヒラギノ角ゴ Pro W3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243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6"/>
          <p:cNvSpPr txBox="1">
            <a:spLocks noChangeArrowheads="1"/>
          </p:cNvSpPr>
          <p:nvPr userDrawn="1"/>
        </p:nvSpPr>
        <p:spPr bwMode="auto">
          <a:xfrm>
            <a:off x="6096000" y="274638"/>
            <a:ext cx="3043238" cy="155427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900" dirty="0"/>
              <a:t>PowerPoint</a:t>
            </a:r>
            <a:r>
              <a:rPr lang="en-US" sz="1900" baseline="30000" dirty="0"/>
              <a:t>®</a:t>
            </a:r>
            <a:r>
              <a:rPr lang="en-US" sz="1900" dirty="0"/>
              <a:t> Lecture </a:t>
            </a:r>
            <a:r>
              <a:rPr lang="en-US" sz="1900" dirty="0" smtClean="0"/>
              <a:t>Presentations prepared by</a:t>
            </a:r>
          </a:p>
          <a:p>
            <a:r>
              <a:rPr lang="en-US" sz="1900" dirty="0" smtClean="0"/>
              <a:t>Mindy Miller-Kittrell,</a:t>
            </a:r>
          </a:p>
          <a:p>
            <a:r>
              <a:rPr lang="en-US" sz="1900" dirty="0" smtClean="0"/>
              <a:t>North Carolina State University</a:t>
            </a:r>
          </a:p>
        </p:txBody>
      </p:sp>
      <p:sp>
        <p:nvSpPr>
          <p:cNvPr id="9" name="Text Box 7"/>
          <p:cNvSpPr txBox="1">
            <a:spLocks noChangeArrowheads="1"/>
          </p:cNvSpPr>
          <p:nvPr userDrawn="1"/>
        </p:nvSpPr>
        <p:spPr bwMode="auto">
          <a:xfrm>
            <a:off x="6099048" y="2741613"/>
            <a:ext cx="1670050" cy="5048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Aft>
                <a:spcPct val="50000"/>
              </a:spcAft>
              <a:buClr>
                <a:srgbClr val="669900"/>
              </a:buClr>
              <a:buFont typeface="Wingdings" charset="0"/>
              <a:buNone/>
            </a:pPr>
            <a:r>
              <a:rPr lang="en-US" sz="1800" b="1" dirty="0"/>
              <a:t>C H A P T E R</a:t>
            </a:r>
          </a:p>
        </p:txBody>
      </p:sp>
      <p:sp>
        <p:nvSpPr>
          <p:cNvPr id="3084" name="Rectangle 12"/>
          <p:cNvSpPr>
            <a:spLocks noChangeArrowheads="1"/>
          </p:cNvSpPr>
          <p:nvPr userDrawn="1"/>
        </p:nvSpPr>
        <p:spPr bwMode="auto">
          <a:xfrm>
            <a:off x="5730875" y="4011613"/>
            <a:ext cx="2895600" cy="685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z="3200" dirty="0">
              <a:solidFill>
                <a:srgbClr val="00ACF7"/>
              </a:solidFill>
            </a:endParaRPr>
          </a:p>
        </p:txBody>
      </p:sp>
      <p:pic>
        <p:nvPicPr>
          <p:cNvPr id="2" name="Picture 1" descr="BAUM7206_05_cvrmech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742395" cy="6553201"/>
          </a:xfrm>
          <a:prstGeom prst="rect">
            <a:avLst/>
          </a:prstGeom>
        </p:spPr>
      </p:pic>
      <p:sp>
        <p:nvSpPr>
          <p:cNvPr id="10" name="Rectangle 2"/>
          <p:cNvSpPr>
            <a:spLocks noChangeArrowheads="1"/>
          </p:cNvSpPr>
          <p:nvPr userDrawn="1"/>
        </p:nvSpPr>
        <p:spPr bwMode="gray">
          <a:xfrm>
            <a:off x="87313" y="6611112"/>
            <a:ext cx="5399087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 hangingPunct="1"/>
            <a:r>
              <a:rPr lang="en-GB" sz="900" dirty="0">
                <a:cs typeface="Arial" charset="0"/>
              </a:rPr>
              <a:t>© </a:t>
            </a:r>
            <a:r>
              <a:rPr lang="en-GB" sz="900" dirty="0" smtClean="0">
                <a:cs typeface="Arial" charset="0"/>
              </a:rPr>
              <a:t>2018 </a:t>
            </a:r>
            <a:r>
              <a:rPr lang="en-GB" sz="900" dirty="0">
                <a:cs typeface="Arial" charset="0"/>
              </a:rPr>
              <a:t>Pearson Education, Inc.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Si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100000"/>
              </a:lnSpc>
              <a:buClr>
                <a:schemeClr val="accent2"/>
              </a:buClr>
              <a:defRPr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buClr>
                <a:schemeClr val="accent2"/>
              </a:buClr>
              <a:defRPr/>
            </a:lvl2pPr>
            <a:lvl3pPr>
              <a:lnSpc>
                <a:spcPct val="100000"/>
              </a:lnSpc>
              <a:buClr>
                <a:schemeClr val="accent2"/>
              </a:buClr>
              <a:defRPr/>
            </a:lvl3pPr>
            <a:lvl4pPr>
              <a:lnSpc>
                <a:spcPct val="100000"/>
              </a:lnSpc>
              <a:buClr>
                <a:schemeClr val="accent2"/>
              </a:buClr>
              <a:defRPr/>
            </a:lvl4pPr>
            <a:lvl5pPr>
              <a:lnSpc>
                <a:spcPct val="100000"/>
              </a:lnSpc>
              <a:buClr>
                <a:schemeClr val="accent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2763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Dou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2575" y="90488"/>
            <a:ext cx="8861425" cy="1077218"/>
          </a:xfrm>
        </p:spPr>
        <p:txBody>
          <a:bodyPr/>
          <a:lstStyle>
            <a:lvl1pPr>
              <a:defRPr>
                <a:solidFill>
                  <a:srgbClr val="33339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625" y="1554094"/>
            <a:ext cx="8537575" cy="4770505"/>
          </a:xfrm>
        </p:spPr>
        <p:txBody>
          <a:bodyPr/>
          <a:lstStyle>
            <a:lvl1pPr>
              <a:buClr>
                <a:schemeClr val="accent2"/>
              </a:buClr>
              <a:defRPr/>
            </a:lvl1pPr>
            <a:lvl2pPr>
              <a:buClr>
                <a:schemeClr val="accent2"/>
              </a:buClr>
              <a:defRPr sz="2400"/>
            </a:lvl2pPr>
            <a:lvl3pPr>
              <a:buClr>
                <a:schemeClr val="accent2"/>
              </a:buClr>
              <a:defRPr/>
            </a:lvl3pPr>
            <a:lvl4pPr>
              <a:buClr>
                <a:schemeClr val="accent2"/>
              </a:buClr>
              <a:defRPr/>
            </a:lvl4pPr>
            <a:lvl5pPr>
              <a:buClr>
                <a:schemeClr val="accent2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03548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Si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33339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625" y="1068388"/>
            <a:ext cx="4192588" cy="5256212"/>
          </a:xfrm>
        </p:spPr>
        <p:txBody>
          <a:bodyPr/>
          <a:lstStyle>
            <a:lvl1pPr>
              <a:buClr>
                <a:schemeClr val="accent2"/>
              </a:buClr>
              <a:defRPr sz="2800"/>
            </a:lvl1pPr>
            <a:lvl2pPr>
              <a:buClr>
                <a:schemeClr val="accent2"/>
              </a:buClr>
              <a:defRPr sz="2400"/>
            </a:lvl2pPr>
            <a:lvl3pPr>
              <a:buClr>
                <a:schemeClr val="accent2"/>
              </a:buClr>
              <a:defRPr sz="20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068388"/>
            <a:ext cx="4192587" cy="5256212"/>
          </a:xfrm>
        </p:spPr>
        <p:txBody>
          <a:bodyPr/>
          <a:lstStyle>
            <a:lvl1pPr>
              <a:buClr>
                <a:schemeClr val="accent2"/>
              </a:buClr>
              <a:defRPr sz="2800"/>
            </a:lvl1pPr>
            <a:lvl2pPr>
              <a:buClr>
                <a:schemeClr val="accent2"/>
              </a:buClr>
              <a:defRPr sz="2400"/>
            </a:lvl2pPr>
            <a:lvl3pPr>
              <a:buClr>
                <a:schemeClr val="accent2"/>
              </a:buClr>
              <a:defRPr sz="20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831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_Dou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82575" y="90488"/>
            <a:ext cx="8861425" cy="1077218"/>
          </a:xfrm>
        </p:spPr>
        <p:txBody>
          <a:bodyPr/>
          <a:lstStyle>
            <a:lvl1pPr>
              <a:defRPr>
                <a:solidFill>
                  <a:srgbClr val="333399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625" y="1545214"/>
            <a:ext cx="4192588" cy="4779385"/>
          </a:xfrm>
        </p:spPr>
        <p:txBody>
          <a:bodyPr/>
          <a:lstStyle>
            <a:lvl1pPr>
              <a:buClr>
                <a:schemeClr val="accent2"/>
              </a:buClr>
              <a:defRPr sz="2800"/>
            </a:lvl1pPr>
            <a:lvl2pPr>
              <a:buClr>
                <a:schemeClr val="accent2"/>
              </a:buClr>
              <a:defRPr sz="2400"/>
            </a:lvl2pPr>
            <a:lvl3pPr>
              <a:buClr>
                <a:schemeClr val="accent2"/>
              </a:buClr>
              <a:defRPr sz="20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545336"/>
            <a:ext cx="4192587" cy="4782312"/>
          </a:xfrm>
        </p:spPr>
        <p:txBody>
          <a:bodyPr/>
          <a:lstStyle>
            <a:lvl1pPr>
              <a:buClr>
                <a:schemeClr val="accent2"/>
              </a:buClr>
              <a:defRPr sz="2800"/>
            </a:lvl1pPr>
            <a:lvl2pPr>
              <a:buClr>
                <a:schemeClr val="accent2"/>
              </a:buClr>
              <a:defRPr sz="2400"/>
            </a:lvl2pPr>
            <a:lvl3pPr>
              <a:buClr>
                <a:schemeClr val="accent2"/>
              </a:buClr>
              <a:defRPr sz="2000"/>
            </a:lvl3pPr>
            <a:lvl4pPr>
              <a:buClr>
                <a:schemeClr val="accent2"/>
              </a:buClr>
              <a:defRPr sz="1800"/>
            </a:lvl4pPr>
            <a:lvl5pPr>
              <a:buClr>
                <a:schemeClr val="accent2"/>
              </a:buCl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221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" y="90488"/>
            <a:ext cx="91440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01625" y="1068388"/>
            <a:ext cx="8537575" cy="525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28" name="Rectangle 2"/>
          <p:cNvSpPr>
            <a:spLocks/>
          </p:cNvSpPr>
          <p:nvPr userDrawn="1"/>
        </p:nvSpPr>
        <p:spPr bwMode="auto">
          <a:xfrm>
            <a:off x="0" y="0"/>
            <a:ext cx="9153144" cy="152400"/>
          </a:xfrm>
          <a:prstGeom prst="rect">
            <a:avLst/>
          </a:prstGeom>
          <a:solidFill>
            <a:srgbClr val="D6B628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1" hangingPunct="1"/>
            <a:endParaRPr lang="en-US" sz="3200" dirty="0"/>
          </a:p>
        </p:txBody>
      </p:sp>
      <p:sp>
        <p:nvSpPr>
          <p:cNvPr id="109570" name="Rectangle 2"/>
          <p:cNvSpPr>
            <a:spLocks noChangeArrowheads="1"/>
          </p:cNvSpPr>
          <p:nvPr/>
        </p:nvSpPr>
        <p:spPr bwMode="gray">
          <a:xfrm>
            <a:off x="87313" y="6611112"/>
            <a:ext cx="5399087" cy="179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eaLnBrk="1" hangingPunct="1"/>
            <a:r>
              <a:rPr lang="en-GB" sz="900" dirty="0">
                <a:cs typeface="Arial" charset="0"/>
              </a:rPr>
              <a:t>© </a:t>
            </a:r>
            <a:r>
              <a:rPr lang="en-GB" sz="900" dirty="0" smtClean="0">
                <a:cs typeface="Arial" charset="0"/>
              </a:rPr>
              <a:t>2018 </a:t>
            </a:r>
            <a:r>
              <a:rPr lang="en-GB" sz="900" dirty="0">
                <a:cs typeface="Arial" charset="0"/>
              </a:rPr>
              <a:t>Pearson Education, Inc.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2" r:id="rId4"/>
    <p:sldLayoutId id="2147483654" r:id="rId5"/>
  </p:sldLayoutIdLst>
  <p:timing>
    <p:tnLst>
      <p:par>
        <p:cTn id="1" dur="indefinite" restart="never" nodeType="tmRoot"/>
      </p:par>
    </p:tnLst>
  </p:timing>
  <p:txStyles>
    <p:titleStyle>
      <a:lvl1pPr marL="287338" indent="0" algn="l" rtl="0" fontAlgn="base">
        <a:spcBef>
          <a:spcPct val="0"/>
        </a:spcBef>
        <a:spcAft>
          <a:spcPct val="0"/>
        </a:spcAft>
        <a:defRPr sz="3200">
          <a:solidFill>
            <a:srgbClr val="542263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2pPr>
      <a:lvl3pPr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3pPr>
      <a:lvl4pPr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4pPr>
      <a:lvl5pPr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00ACF7"/>
          </a:solidFill>
          <a:latin typeface="Arial" charset="0"/>
          <a:ea typeface="ＭＳ Ｐゴシック" charset="0"/>
          <a:cs typeface="ＭＳ Ｐゴシック" charset="0"/>
        </a:defRPr>
      </a:lvl9pPr>
    </p:titleStyle>
    <p:bodyStyle>
      <a:lvl1pPr marL="342900" indent="-342900" algn="l" rtl="0" fontAlgn="base">
        <a:lnSpc>
          <a:spcPct val="100000"/>
        </a:lnSpc>
        <a:spcBef>
          <a:spcPct val="20000"/>
        </a:spcBef>
        <a:spcAft>
          <a:spcPct val="0"/>
        </a:spcAft>
        <a:buClr>
          <a:srgbClr val="542263"/>
        </a:buClr>
        <a:buFont typeface="Times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lnSpc>
          <a:spcPct val="100000"/>
        </a:lnSpc>
        <a:spcBef>
          <a:spcPct val="20000"/>
        </a:spcBef>
        <a:spcAft>
          <a:spcPct val="0"/>
        </a:spcAft>
        <a:buClr>
          <a:srgbClr val="542263"/>
        </a:buClr>
        <a:buFont typeface="Times" charset="0"/>
        <a:buChar char="•"/>
        <a:defRPr sz="2400">
          <a:solidFill>
            <a:schemeClr val="tx1"/>
          </a:solidFill>
          <a:latin typeface="+mn-lt"/>
          <a:ea typeface="+mn-ea"/>
        </a:defRPr>
      </a:lvl2pPr>
      <a:lvl3pPr marL="1143000" indent="-228600" algn="l" rtl="0" fontAlgn="base">
        <a:lnSpc>
          <a:spcPct val="100000"/>
        </a:lnSpc>
        <a:spcBef>
          <a:spcPct val="20000"/>
        </a:spcBef>
        <a:spcAft>
          <a:spcPct val="0"/>
        </a:spcAft>
        <a:buClr>
          <a:srgbClr val="542263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3pPr>
      <a:lvl4pPr marL="1600200" indent="-228600" algn="l" rtl="0" fontAlgn="base">
        <a:lnSpc>
          <a:spcPct val="100000"/>
        </a:lnSpc>
        <a:spcBef>
          <a:spcPct val="20000"/>
        </a:spcBef>
        <a:spcAft>
          <a:spcPct val="0"/>
        </a:spcAft>
        <a:buClr>
          <a:srgbClr val="542263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4pPr>
      <a:lvl5pPr marL="2057400" indent="-228600" algn="l" rtl="0" fontAlgn="base">
        <a:lnSpc>
          <a:spcPct val="100000"/>
        </a:lnSpc>
        <a:spcBef>
          <a:spcPct val="20000"/>
        </a:spcBef>
        <a:spcAft>
          <a:spcPct val="0"/>
        </a:spcAft>
        <a:buClr>
          <a:srgbClr val="542263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lnSpc>
          <a:spcPct val="150000"/>
        </a:lnSpc>
        <a:spcBef>
          <a:spcPct val="20000"/>
        </a:spcBef>
        <a:spcAft>
          <a:spcPct val="0"/>
        </a:spcAft>
        <a:buClr>
          <a:srgbClr val="00ACF7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lnSpc>
          <a:spcPct val="150000"/>
        </a:lnSpc>
        <a:spcBef>
          <a:spcPct val="20000"/>
        </a:spcBef>
        <a:spcAft>
          <a:spcPct val="0"/>
        </a:spcAft>
        <a:buClr>
          <a:srgbClr val="00ACF7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lnSpc>
          <a:spcPct val="150000"/>
        </a:lnSpc>
        <a:spcBef>
          <a:spcPct val="20000"/>
        </a:spcBef>
        <a:spcAft>
          <a:spcPct val="0"/>
        </a:spcAft>
        <a:buClr>
          <a:srgbClr val="00ACF7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lnSpc>
          <a:spcPct val="150000"/>
        </a:lnSpc>
        <a:spcBef>
          <a:spcPct val="20000"/>
        </a:spcBef>
        <a:spcAft>
          <a:spcPct val="0"/>
        </a:spcAft>
        <a:buClr>
          <a:srgbClr val="00ACF7"/>
        </a:buClr>
        <a:buFont typeface="Times" charset="0"/>
        <a:buChar char="•"/>
        <a:defRPr sz="22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Microbiology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Chapter 22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 smtClean="0"/>
              <a:t>Diseases of the Respiratory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8843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:\55224 Bauman_MDBS5e_IRDVD\Working Files 55224\JPEGS 55224\Ch22\Ch22_Labeled\22_01_Table-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39"/>
          <a:stretch/>
        </p:blipFill>
        <p:spPr bwMode="auto">
          <a:xfrm>
            <a:off x="1542513" y="838200"/>
            <a:ext cx="6058975" cy="5568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 smtClean="0"/>
              <a:t>Table 22.1  Manifestations of Some Respiratory Diseases</a:t>
            </a: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175459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1077218"/>
          </a:xfrm>
        </p:spPr>
        <p:txBody>
          <a:bodyPr/>
          <a:lstStyle/>
          <a:p>
            <a:r>
              <a:rPr lang="en-US" dirty="0"/>
              <a:t>Bacterial Diseases of the Upper Respiratory System, Sinuses, and Ears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4800" y="1524000"/>
            <a:ext cx="8156575" cy="4799012"/>
          </a:xfrm>
        </p:spPr>
        <p:txBody>
          <a:bodyPr/>
          <a:lstStyle/>
          <a:p>
            <a:r>
              <a:rPr lang="en-US" b="1" dirty="0"/>
              <a:t>Diphtheria</a:t>
            </a:r>
          </a:p>
          <a:p>
            <a:pPr lvl="1"/>
            <a:r>
              <a:rPr lang="en-US" dirty="0"/>
              <a:t>Signs and symptoms</a:t>
            </a:r>
          </a:p>
          <a:p>
            <a:pPr lvl="2"/>
            <a:r>
              <a:rPr lang="en-US" dirty="0"/>
              <a:t>Sore throat, localized pain, </a:t>
            </a:r>
            <a:r>
              <a:rPr lang="en-US" dirty="0" smtClean="0"/>
              <a:t>and fever</a:t>
            </a:r>
            <a:endParaRPr lang="en-US" dirty="0"/>
          </a:p>
          <a:p>
            <a:pPr lvl="2"/>
            <a:r>
              <a:rPr lang="en-US" dirty="0"/>
              <a:t>Presence of a </a:t>
            </a:r>
            <a:r>
              <a:rPr lang="en-US" i="1" dirty="0" err="1"/>
              <a:t>pseudomembrane</a:t>
            </a:r>
            <a:r>
              <a:rPr lang="en-US" dirty="0"/>
              <a:t> that can obstruct airways</a:t>
            </a:r>
          </a:p>
          <a:p>
            <a:pPr lvl="1"/>
            <a:r>
              <a:rPr lang="en-US" dirty="0"/>
              <a:t>Pathogen and virulence factors</a:t>
            </a:r>
          </a:p>
          <a:p>
            <a:pPr lvl="2"/>
            <a:r>
              <a:rPr lang="en-US" dirty="0"/>
              <a:t>Caused by </a:t>
            </a:r>
            <a:r>
              <a:rPr lang="en-US" i="1" dirty="0"/>
              <a:t>Corynebacterium </a:t>
            </a:r>
            <a:r>
              <a:rPr lang="en-US" i="1" dirty="0" err="1"/>
              <a:t>diphtheriae</a:t>
            </a:r>
            <a:endParaRPr lang="en-US" i="1" dirty="0"/>
          </a:p>
          <a:p>
            <a:pPr lvl="3"/>
            <a:r>
              <a:rPr lang="en-US" dirty="0"/>
              <a:t>Ubiquitous in animals and humans</a:t>
            </a:r>
          </a:p>
          <a:p>
            <a:pPr lvl="2"/>
            <a:r>
              <a:rPr lang="en-US" dirty="0"/>
              <a:t>Virulence factors</a:t>
            </a:r>
          </a:p>
          <a:p>
            <a:pPr lvl="3"/>
            <a:r>
              <a:rPr lang="en-US" i="1" dirty="0"/>
              <a:t>C. </a:t>
            </a:r>
            <a:r>
              <a:rPr lang="en-US" i="1" dirty="0" err="1"/>
              <a:t>diptheriae</a:t>
            </a:r>
            <a:r>
              <a:rPr lang="en-US" dirty="0"/>
              <a:t> produces diphtheria toxin</a:t>
            </a:r>
          </a:p>
          <a:p>
            <a:pPr lvl="4"/>
            <a:r>
              <a:rPr lang="en-US" dirty="0"/>
              <a:t>Prevents polypeptide synthesis and causes </a:t>
            </a:r>
          </a:p>
          <a:p>
            <a:pPr marL="2060575" lvl="4" indent="0">
              <a:buNone/>
            </a:pPr>
            <a:r>
              <a:rPr lang="en-US" dirty="0" smtClean="0"/>
              <a:t>cell </a:t>
            </a:r>
            <a:r>
              <a:rPr lang="en-US" dirty="0"/>
              <a:t>death</a:t>
            </a:r>
          </a:p>
        </p:txBody>
      </p:sp>
    </p:spTree>
    <p:extLst>
      <p:ext uri="{BB962C8B-B14F-4D97-AF65-F5344CB8AC3E}">
        <p14:creationId xmlns:p14="http://schemas.microsoft.com/office/powerpoint/2010/main" val="2170440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22.2  A </a:t>
            </a:r>
            <a:r>
              <a:rPr lang="en-US" sz="1800" b="1" dirty="0" err="1"/>
              <a:t>pseudomembrane</a:t>
            </a:r>
            <a:r>
              <a:rPr lang="en-US" sz="1800" b="1" dirty="0"/>
              <a:t>, characteristic of diphtheria.</a:t>
            </a:r>
          </a:p>
        </p:txBody>
      </p:sp>
      <p:pic>
        <p:nvPicPr>
          <p:cNvPr id="3074" name="Picture 2" descr="H:\55224 Bauman_MDBS5e_IRDVD\Working Files 55224\JPEGS 55224\Ch22\Ch22_Labeled\22_02_Figure-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67"/>
          <a:stretch/>
        </p:blipFill>
        <p:spPr bwMode="auto">
          <a:xfrm>
            <a:off x="522514" y="686480"/>
            <a:ext cx="8098971" cy="585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2852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646331"/>
          </a:xfrm>
        </p:spPr>
        <p:txBody>
          <a:bodyPr/>
          <a:lstStyle/>
          <a:p>
            <a:r>
              <a:rPr lang="en-US" sz="1800" b="1" dirty="0"/>
              <a:t>Figure 22.3  Characteristic arrangements of Gram-stained cells of </a:t>
            </a:r>
            <a:r>
              <a:rPr lang="en-US" sz="1800" b="1" i="1" dirty="0"/>
              <a:t>Corynebacterium </a:t>
            </a:r>
            <a:r>
              <a:rPr lang="en-US" sz="1800" b="1" i="1" dirty="0" err="1"/>
              <a:t>diphtheriae</a:t>
            </a:r>
            <a:r>
              <a:rPr lang="en-US" sz="1800" b="1" dirty="0"/>
              <a:t>.</a:t>
            </a:r>
          </a:p>
        </p:txBody>
      </p:sp>
      <p:pic>
        <p:nvPicPr>
          <p:cNvPr id="4098" name="Picture 2" descr="H:\55224 Bauman_MDBS5e_IRDVD\Working Files 55224\JPEGS 55224\Ch22\Ch22_Labeled\22_03_Figure-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1"/>
          <a:stretch/>
        </p:blipFill>
        <p:spPr bwMode="auto">
          <a:xfrm>
            <a:off x="1078309" y="961572"/>
            <a:ext cx="6987382" cy="5614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10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1077218"/>
          </a:xfrm>
        </p:spPr>
        <p:txBody>
          <a:bodyPr/>
          <a:lstStyle/>
          <a:p>
            <a:r>
              <a:rPr lang="en-US" dirty="0"/>
              <a:t>Bacterial Diseases of the Upper Respiratory System, Sinuses, and Ears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4800" y="1524000"/>
            <a:ext cx="8308975" cy="4722812"/>
          </a:xfrm>
        </p:spPr>
        <p:txBody>
          <a:bodyPr/>
          <a:lstStyle/>
          <a:p>
            <a:r>
              <a:rPr lang="en-US" b="1" dirty="0"/>
              <a:t>Diphtheria</a:t>
            </a:r>
          </a:p>
          <a:p>
            <a:pPr lvl="1"/>
            <a:r>
              <a:rPr lang="en-US" dirty="0"/>
              <a:t>Pathogenesis and epidemiology</a:t>
            </a:r>
          </a:p>
          <a:p>
            <a:pPr lvl="2"/>
            <a:r>
              <a:rPr lang="en-US" dirty="0" smtClean="0"/>
              <a:t>Spread </a:t>
            </a:r>
            <a:r>
              <a:rPr lang="en-US" dirty="0"/>
              <a:t>via respiratory droplets or skin contact</a:t>
            </a:r>
          </a:p>
          <a:p>
            <a:pPr lvl="2"/>
            <a:r>
              <a:rPr lang="en-US" dirty="0"/>
              <a:t>Symptomatic in immunocompromised or nonimmune individuals</a:t>
            </a:r>
          </a:p>
          <a:p>
            <a:pPr lvl="2"/>
            <a:r>
              <a:rPr lang="en-US" dirty="0"/>
              <a:t>Leading cause of death among unimmunized children</a:t>
            </a:r>
          </a:p>
          <a:p>
            <a:pPr lvl="1"/>
            <a:r>
              <a:rPr lang="en-US" dirty="0"/>
              <a:t>Diagnosis, treatment, and prevention</a:t>
            </a:r>
          </a:p>
          <a:p>
            <a:pPr lvl="2"/>
            <a:r>
              <a:rPr lang="en-US" dirty="0"/>
              <a:t>Diagnosis is based on presence of a </a:t>
            </a:r>
            <a:r>
              <a:rPr lang="en-US" dirty="0" err="1"/>
              <a:t>pseudomembrane</a:t>
            </a:r>
            <a:endParaRPr lang="en-US" dirty="0"/>
          </a:p>
          <a:p>
            <a:pPr lvl="2"/>
            <a:r>
              <a:rPr lang="en-US" dirty="0"/>
              <a:t>Treated with antitoxin and antibiotics</a:t>
            </a:r>
          </a:p>
          <a:p>
            <a:pPr lvl="2"/>
            <a:r>
              <a:rPr lang="en-US" dirty="0"/>
              <a:t>Immunization is an effective prevention</a:t>
            </a:r>
          </a:p>
        </p:txBody>
      </p:sp>
    </p:spTree>
    <p:extLst>
      <p:ext uri="{BB962C8B-B14F-4D97-AF65-F5344CB8AC3E}">
        <p14:creationId xmlns:p14="http://schemas.microsoft.com/office/powerpoint/2010/main" val="598836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1077218"/>
          </a:xfrm>
        </p:spPr>
        <p:txBody>
          <a:bodyPr/>
          <a:lstStyle/>
          <a:p>
            <a:r>
              <a:rPr lang="en-US" dirty="0"/>
              <a:t>Bacterial Diseases of the Upper Respiratory System, Sinuses, and Ears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4800" y="1524000"/>
            <a:ext cx="8308975" cy="4799012"/>
          </a:xfrm>
        </p:spPr>
        <p:txBody>
          <a:bodyPr/>
          <a:lstStyle/>
          <a:p>
            <a:r>
              <a:rPr lang="en-US" b="1" dirty="0"/>
              <a:t>S</a:t>
            </a:r>
            <a:r>
              <a:rPr lang="en-US" b="1" dirty="0" smtClean="0"/>
              <a:t>inusitis </a:t>
            </a:r>
            <a:r>
              <a:rPr lang="en-US" b="1" dirty="0"/>
              <a:t>and Otitis Media</a:t>
            </a:r>
          </a:p>
          <a:p>
            <a:pPr lvl="1"/>
            <a:r>
              <a:rPr lang="en-US" dirty="0"/>
              <a:t>Signs and symptoms</a:t>
            </a:r>
          </a:p>
          <a:p>
            <a:pPr lvl="2"/>
            <a:r>
              <a:rPr lang="en-US" dirty="0"/>
              <a:t>Malaise accompanied by headache and inflamed nasal passages</a:t>
            </a:r>
          </a:p>
          <a:p>
            <a:pPr lvl="2"/>
            <a:r>
              <a:rPr lang="en-US" dirty="0"/>
              <a:t>Otitis media results in severe pain in the ears</a:t>
            </a:r>
          </a:p>
          <a:p>
            <a:pPr lvl="1"/>
            <a:r>
              <a:rPr lang="en-US" dirty="0"/>
              <a:t>Pathogen and virulence factors</a:t>
            </a:r>
          </a:p>
          <a:p>
            <a:pPr lvl="2"/>
            <a:r>
              <a:rPr lang="en-US" dirty="0"/>
              <a:t>Caused by various respiratory microbiota</a:t>
            </a:r>
          </a:p>
          <a:p>
            <a:pPr lvl="3"/>
            <a:r>
              <a:rPr lang="en-US" dirty="0"/>
              <a:t>May be due to damage to upper respiratory system and auditory tube</a:t>
            </a:r>
          </a:p>
        </p:txBody>
      </p:sp>
    </p:spTree>
    <p:extLst>
      <p:ext uri="{BB962C8B-B14F-4D97-AF65-F5344CB8AC3E}">
        <p14:creationId xmlns:p14="http://schemas.microsoft.com/office/powerpoint/2010/main" val="2127681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1077218"/>
          </a:xfrm>
        </p:spPr>
        <p:txBody>
          <a:bodyPr/>
          <a:lstStyle/>
          <a:p>
            <a:r>
              <a:rPr lang="en-US" dirty="0"/>
              <a:t>Bacterial Diseases of the Upper Respiratory System, Sinuses, and Ears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524000"/>
            <a:ext cx="7699375" cy="4804608"/>
          </a:xfrm>
        </p:spPr>
        <p:txBody>
          <a:bodyPr/>
          <a:lstStyle/>
          <a:p>
            <a:r>
              <a:rPr lang="en-US" b="1" dirty="0"/>
              <a:t>Sinusitis and Otitis Media</a:t>
            </a:r>
          </a:p>
          <a:p>
            <a:pPr lvl="1"/>
            <a:r>
              <a:rPr lang="en-US" dirty="0"/>
              <a:t>Pathogenesis and epidemiology</a:t>
            </a:r>
          </a:p>
          <a:p>
            <a:pPr lvl="2"/>
            <a:r>
              <a:rPr lang="en-US" dirty="0"/>
              <a:t>Bacteria in the pharynx spread to the sinuses via the throat</a:t>
            </a:r>
          </a:p>
          <a:p>
            <a:pPr lvl="2"/>
            <a:r>
              <a:rPr lang="en-US" dirty="0"/>
              <a:t>Rhinosinusitis is more common in adults</a:t>
            </a:r>
          </a:p>
          <a:p>
            <a:pPr lvl="2"/>
            <a:r>
              <a:rPr lang="en-US" dirty="0"/>
              <a:t>Otitis media is more common in children</a:t>
            </a:r>
          </a:p>
          <a:p>
            <a:pPr lvl="1"/>
            <a:r>
              <a:rPr lang="en-US" dirty="0"/>
              <a:t>Diagnosis, treatment, and prevention</a:t>
            </a:r>
          </a:p>
          <a:p>
            <a:pPr lvl="2"/>
            <a:r>
              <a:rPr lang="en-US" dirty="0"/>
              <a:t>Symptoms are often diagnostic</a:t>
            </a:r>
          </a:p>
          <a:p>
            <a:pPr lvl="2"/>
            <a:r>
              <a:rPr lang="en-US" dirty="0"/>
              <a:t>No known way to prevent rhinosinusitis</a:t>
            </a:r>
          </a:p>
          <a:p>
            <a:pPr lvl="2"/>
            <a:r>
              <a:rPr lang="en-US" dirty="0"/>
              <a:t>Flushing nasal and sinus cavities with saline solution can reduce duration of symptoms</a:t>
            </a:r>
          </a:p>
        </p:txBody>
      </p:sp>
    </p:spTree>
    <p:extLst>
      <p:ext uri="{BB962C8B-B14F-4D97-AF65-F5344CB8AC3E}">
        <p14:creationId xmlns:p14="http://schemas.microsoft.com/office/powerpoint/2010/main" val="1878989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Viral Diseases of the Upper Respiratory System 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72396"/>
            <a:ext cx="8537575" cy="5256212"/>
          </a:xfrm>
        </p:spPr>
        <p:txBody>
          <a:bodyPr/>
          <a:lstStyle/>
          <a:p>
            <a:r>
              <a:rPr lang="en-US" b="1" dirty="0"/>
              <a:t>Common Cold</a:t>
            </a:r>
          </a:p>
          <a:p>
            <a:pPr lvl="1"/>
            <a:r>
              <a:rPr lang="en-US" dirty="0"/>
              <a:t>Signs and symptoms</a:t>
            </a:r>
          </a:p>
          <a:p>
            <a:pPr lvl="2"/>
            <a:r>
              <a:rPr lang="en-US" dirty="0"/>
              <a:t>Sneezing, runny nose, congestion, sore throat, malaise, and </a:t>
            </a:r>
            <a:r>
              <a:rPr lang="en-US" dirty="0" smtClean="0"/>
              <a:t>cough</a:t>
            </a:r>
            <a:endParaRPr lang="en-US" dirty="0"/>
          </a:p>
          <a:p>
            <a:pPr lvl="1"/>
            <a:r>
              <a:rPr lang="en-US" dirty="0"/>
              <a:t>Pathogens </a:t>
            </a:r>
            <a:r>
              <a:rPr lang="en-US" dirty="0" smtClean="0"/>
              <a:t>and </a:t>
            </a:r>
            <a:r>
              <a:rPr lang="en-US" dirty="0"/>
              <a:t>virulence factors</a:t>
            </a:r>
          </a:p>
          <a:p>
            <a:pPr lvl="2"/>
            <a:r>
              <a:rPr lang="en-US" dirty="0"/>
              <a:t>Enteroviruses (rhinoviruses) are the most common cause</a:t>
            </a:r>
          </a:p>
          <a:p>
            <a:pPr lvl="2"/>
            <a:r>
              <a:rPr lang="en-US" dirty="0"/>
              <a:t>Numerous other viruses cause colds</a:t>
            </a:r>
          </a:p>
          <a:p>
            <a:pPr lvl="2"/>
            <a:r>
              <a:rPr lang="en-US" dirty="0"/>
              <a:t>Cold viruses replicate at the lower temperature of the nasal cavity</a:t>
            </a:r>
          </a:p>
          <a:p>
            <a:pPr lvl="1"/>
            <a:r>
              <a:rPr lang="en-US" dirty="0"/>
              <a:t>Pathogenesis</a:t>
            </a:r>
          </a:p>
          <a:p>
            <a:pPr lvl="2"/>
            <a:r>
              <a:rPr lang="en-US" dirty="0"/>
              <a:t>Cold viruses replicate in and kill infected cells</a:t>
            </a:r>
          </a:p>
        </p:txBody>
      </p:sp>
    </p:spTree>
    <p:extLst>
      <p:ext uri="{BB962C8B-B14F-4D97-AF65-F5344CB8AC3E}">
        <p14:creationId xmlns:p14="http://schemas.microsoft.com/office/powerpoint/2010/main" val="410468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Viral Diseases of the Upper Respiratory System 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8388"/>
            <a:ext cx="8537575" cy="5256212"/>
          </a:xfrm>
        </p:spPr>
        <p:txBody>
          <a:bodyPr/>
          <a:lstStyle/>
          <a:p>
            <a:r>
              <a:rPr lang="en-US" b="1" dirty="0"/>
              <a:t>Common Cold</a:t>
            </a:r>
          </a:p>
          <a:p>
            <a:pPr lvl="1"/>
            <a:r>
              <a:rPr lang="en-US" dirty="0"/>
              <a:t>Epidemiology</a:t>
            </a:r>
          </a:p>
          <a:p>
            <a:pPr lvl="2"/>
            <a:r>
              <a:rPr lang="en-US" dirty="0"/>
              <a:t>Rhinoviruses are highly infective</a:t>
            </a:r>
          </a:p>
          <a:p>
            <a:pPr lvl="2"/>
            <a:r>
              <a:rPr lang="en-US" dirty="0"/>
              <a:t>Spread by coughing/sneezing, fomites, or person-to-person contact</a:t>
            </a:r>
          </a:p>
          <a:p>
            <a:pPr lvl="2"/>
            <a:r>
              <a:rPr lang="en-US" dirty="0"/>
              <a:t>Develop some immunity to serotypes over time</a:t>
            </a:r>
          </a:p>
          <a:p>
            <a:pPr lvl="1"/>
            <a:r>
              <a:rPr lang="en-US" dirty="0"/>
              <a:t>Diagnosis, treatment, and prevention</a:t>
            </a:r>
          </a:p>
          <a:p>
            <a:pPr lvl="2"/>
            <a:r>
              <a:rPr lang="en-US" dirty="0"/>
              <a:t>Signs and symptoms are usually diagnostic</a:t>
            </a:r>
          </a:p>
          <a:p>
            <a:pPr lvl="2"/>
            <a:r>
              <a:rPr lang="en-US" dirty="0" err="1"/>
              <a:t>Pleconaril</a:t>
            </a:r>
            <a:r>
              <a:rPr lang="en-US" dirty="0"/>
              <a:t> can reduce duration of symptoms</a:t>
            </a:r>
          </a:p>
          <a:p>
            <a:pPr lvl="2"/>
            <a:r>
              <a:rPr lang="en-US" dirty="0"/>
              <a:t>Hand antisepsis is important preventive measure</a:t>
            </a:r>
          </a:p>
        </p:txBody>
      </p:sp>
    </p:spTree>
    <p:extLst>
      <p:ext uri="{BB962C8B-B14F-4D97-AF65-F5344CB8AC3E}">
        <p14:creationId xmlns:p14="http://schemas.microsoft.com/office/powerpoint/2010/main" val="3442851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1077218"/>
          </a:xfrm>
        </p:spPr>
        <p:txBody>
          <a:bodyPr/>
          <a:lstStyle/>
          <a:p>
            <a:r>
              <a:rPr lang="en-US" dirty="0"/>
              <a:t>Bacterial Diseases of the Lower Respiratory System 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524000"/>
            <a:ext cx="8537575" cy="4876800"/>
          </a:xfrm>
        </p:spPr>
        <p:txBody>
          <a:bodyPr/>
          <a:lstStyle/>
          <a:p>
            <a:r>
              <a:rPr lang="en-US" dirty="0"/>
              <a:t>Lower respiratory organs are usually </a:t>
            </a:r>
            <a:r>
              <a:rPr lang="en-US" dirty="0" smtClean="0"/>
              <a:t>axenic.</a:t>
            </a:r>
            <a:endParaRPr lang="en-US" dirty="0"/>
          </a:p>
          <a:p>
            <a:r>
              <a:rPr lang="en-US" dirty="0"/>
              <a:t>Bacterial infection of the lower respiratory system can cause life-threatening </a:t>
            </a:r>
            <a:r>
              <a:rPr lang="en-US" dirty="0" smtClean="0"/>
              <a:t>illness.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495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Structures of the Respiratory System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72396"/>
            <a:ext cx="8537575" cy="5256212"/>
          </a:xfrm>
        </p:spPr>
        <p:txBody>
          <a:bodyPr/>
          <a:lstStyle/>
          <a:p>
            <a:r>
              <a:rPr lang="en-US" dirty="0"/>
              <a:t>Respiratory system exchanges gases between the atmosphere and the blood</a:t>
            </a:r>
          </a:p>
          <a:p>
            <a:r>
              <a:rPr lang="en-US" dirty="0"/>
              <a:t>Divided into two main parts</a:t>
            </a:r>
          </a:p>
          <a:p>
            <a:pPr lvl="1"/>
            <a:r>
              <a:rPr lang="en-US" dirty="0"/>
              <a:t>Upper respiratory system</a:t>
            </a:r>
          </a:p>
          <a:p>
            <a:pPr lvl="1"/>
            <a:r>
              <a:rPr lang="en-US" dirty="0"/>
              <a:t>Lower respiratory system</a:t>
            </a:r>
          </a:p>
        </p:txBody>
      </p:sp>
    </p:spTree>
    <p:extLst>
      <p:ext uri="{BB962C8B-B14F-4D97-AF65-F5344CB8AC3E}">
        <p14:creationId xmlns:p14="http://schemas.microsoft.com/office/powerpoint/2010/main" val="347685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1077218"/>
          </a:xfrm>
        </p:spPr>
        <p:txBody>
          <a:bodyPr/>
          <a:lstStyle/>
          <a:p>
            <a:r>
              <a:rPr lang="en-US" dirty="0"/>
              <a:t>Bacterial Diseases of the Lower Respiratory System 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524000"/>
            <a:ext cx="8537575" cy="4804608"/>
          </a:xfrm>
        </p:spPr>
        <p:txBody>
          <a:bodyPr/>
          <a:lstStyle/>
          <a:p>
            <a:r>
              <a:rPr lang="en-US" b="1" dirty="0"/>
              <a:t>Bacterial Pneumonias</a:t>
            </a:r>
          </a:p>
          <a:p>
            <a:pPr lvl="1"/>
            <a:r>
              <a:rPr lang="en-US" dirty="0"/>
              <a:t>Lung inflammation accompanied by fluid-filled alveoli and bronchioles</a:t>
            </a:r>
          </a:p>
          <a:p>
            <a:pPr lvl="1"/>
            <a:r>
              <a:rPr lang="en-US" dirty="0"/>
              <a:t>Described by affected region or organism causing the disease</a:t>
            </a:r>
          </a:p>
          <a:p>
            <a:pPr lvl="2"/>
            <a:r>
              <a:rPr lang="en-US" dirty="0"/>
              <a:t>Lobar pneumonia</a:t>
            </a:r>
          </a:p>
          <a:p>
            <a:pPr lvl="2"/>
            <a:r>
              <a:rPr lang="en-US" dirty="0" err="1"/>
              <a:t>Mycoplasmal</a:t>
            </a:r>
            <a:r>
              <a:rPr lang="en-US" dirty="0"/>
              <a:t> pneumonia</a:t>
            </a:r>
          </a:p>
          <a:p>
            <a:pPr lvl="2"/>
            <a:r>
              <a:rPr lang="en-US" dirty="0"/>
              <a:t>Healthcare-associated pneumonia</a:t>
            </a:r>
          </a:p>
          <a:p>
            <a:pPr lvl="1"/>
            <a:r>
              <a:rPr lang="en-US" dirty="0"/>
              <a:t>Bacterial pneumonias are the most serious and the most frequent in adults</a:t>
            </a:r>
          </a:p>
        </p:txBody>
      </p:sp>
    </p:spTree>
    <p:extLst>
      <p:ext uri="{BB962C8B-B14F-4D97-AF65-F5344CB8AC3E}">
        <p14:creationId xmlns:p14="http://schemas.microsoft.com/office/powerpoint/2010/main" val="296969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1077218"/>
          </a:xfrm>
        </p:spPr>
        <p:txBody>
          <a:bodyPr/>
          <a:lstStyle/>
          <a:p>
            <a:r>
              <a:rPr lang="en-US" dirty="0"/>
              <a:t>Bacterial Diseases of the Lower Respiratory System 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524000"/>
            <a:ext cx="8537575" cy="4804608"/>
          </a:xfrm>
        </p:spPr>
        <p:txBody>
          <a:bodyPr/>
          <a:lstStyle/>
          <a:p>
            <a:r>
              <a:rPr lang="en-US" b="1" dirty="0"/>
              <a:t>Bacterial Pneumonias</a:t>
            </a:r>
          </a:p>
          <a:p>
            <a:pPr lvl="1"/>
            <a:r>
              <a:rPr lang="en-US" dirty="0" err="1"/>
              <a:t>Pneumoccocal</a:t>
            </a:r>
            <a:r>
              <a:rPr lang="en-US" dirty="0"/>
              <a:t> pneumonia</a:t>
            </a:r>
          </a:p>
          <a:p>
            <a:pPr lvl="2"/>
            <a:r>
              <a:rPr lang="en-US" dirty="0"/>
              <a:t>Signs and symptoms</a:t>
            </a:r>
          </a:p>
          <a:p>
            <a:pPr lvl="3"/>
            <a:r>
              <a:rPr lang="en-US" dirty="0"/>
              <a:t>Fever, chills, congestion, cough, </a:t>
            </a:r>
            <a:r>
              <a:rPr lang="en-US" dirty="0" smtClean="0"/>
              <a:t>and chest </a:t>
            </a:r>
            <a:r>
              <a:rPr lang="en-US" dirty="0"/>
              <a:t>pain</a:t>
            </a:r>
          </a:p>
          <a:p>
            <a:pPr lvl="4"/>
            <a:r>
              <a:rPr lang="en-US" dirty="0"/>
              <a:t>Results in short, rapid breathing</a:t>
            </a:r>
          </a:p>
          <a:p>
            <a:pPr lvl="3"/>
            <a:r>
              <a:rPr lang="en-US" dirty="0"/>
              <a:t>Blood enters the lungs, causing rust-colored sputum</a:t>
            </a:r>
          </a:p>
          <a:p>
            <a:pPr lvl="2"/>
            <a:r>
              <a:rPr lang="en-US" dirty="0"/>
              <a:t>Pathogen and virulence factors</a:t>
            </a:r>
          </a:p>
          <a:p>
            <a:pPr lvl="3"/>
            <a:r>
              <a:rPr lang="en-US" dirty="0"/>
              <a:t>Caused by </a:t>
            </a:r>
            <a:r>
              <a:rPr lang="en-US" i="1" dirty="0"/>
              <a:t>Streptococcus pneumoniae</a:t>
            </a:r>
          </a:p>
          <a:p>
            <a:pPr lvl="3"/>
            <a:r>
              <a:rPr lang="en-US" dirty="0"/>
              <a:t>Virulence factors </a:t>
            </a:r>
          </a:p>
          <a:p>
            <a:pPr lvl="4"/>
            <a:r>
              <a:rPr lang="en-US" dirty="0" err="1"/>
              <a:t>Adhesins</a:t>
            </a:r>
            <a:r>
              <a:rPr lang="en-US" dirty="0"/>
              <a:t> </a:t>
            </a:r>
          </a:p>
          <a:p>
            <a:pPr lvl="4"/>
            <a:r>
              <a:rPr lang="en-US" dirty="0"/>
              <a:t>Capsule </a:t>
            </a:r>
          </a:p>
          <a:p>
            <a:pPr lvl="4"/>
            <a:r>
              <a:rPr lang="en-US" dirty="0" err="1"/>
              <a:t>Pneumolysin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3033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646331"/>
          </a:xfrm>
        </p:spPr>
        <p:txBody>
          <a:bodyPr/>
          <a:lstStyle/>
          <a:p>
            <a:r>
              <a:rPr lang="en-US" sz="1800" b="1" dirty="0"/>
              <a:t>Figure 22.6  </a:t>
            </a:r>
            <a:r>
              <a:rPr lang="en-US" sz="1800" b="1" i="1" dirty="0"/>
              <a:t>Streptococcus pneumoniae</a:t>
            </a:r>
            <a:r>
              <a:rPr lang="en-US" sz="1800" b="1" dirty="0"/>
              <a:t>, the most common cause of bacterial pneumonia.</a:t>
            </a:r>
          </a:p>
        </p:txBody>
      </p:sp>
      <p:pic>
        <p:nvPicPr>
          <p:cNvPr id="7170" name="Picture 2" descr="H:\55224 Bauman_MDBS5e_IRDVD\Working Files 55224\JPEGS 55224\Ch22\Ch22_Labeled\22_06_Figure-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01"/>
          <a:stretch/>
        </p:blipFill>
        <p:spPr bwMode="auto">
          <a:xfrm>
            <a:off x="807357" y="990600"/>
            <a:ext cx="7536543" cy="5453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0731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1077218"/>
          </a:xfrm>
        </p:spPr>
        <p:txBody>
          <a:bodyPr/>
          <a:lstStyle/>
          <a:p>
            <a:r>
              <a:rPr lang="en-US" dirty="0"/>
              <a:t>Bacterial Diseases of the Lower Respiratory System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72396"/>
            <a:ext cx="8537575" cy="5256212"/>
          </a:xfrm>
        </p:spPr>
        <p:txBody>
          <a:bodyPr/>
          <a:lstStyle/>
          <a:p>
            <a:r>
              <a:rPr lang="en-US" b="1" dirty="0"/>
              <a:t>Bacterial Pneumonias</a:t>
            </a:r>
          </a:p>
          <a:p>
            <a:pPr lvl="1"/>
            <a:r>
              <a:rPr lang="en-US" dirty="0" err="1"/>
              <a:t>Pneumoccocal</a:t>
            </a:r>
            <a:r>
              <a:rPr lang="en-US" dirty="0"/>
              <a:t> pneumonia</a:t>
            </a:r>
          </a:p>
          <a:p>
            <a:pPr lvl="2"/>
            <a:r>
              <a:rPr lang="en-US" dirty="0"/>
              <a:t>Pathogenesis and epidemiology</a:t>
            </a:r>
          </a:p>
          <a:p>
            <a:pPr lvl="3"/>
            <a:r>
              <a:rPr lang="en-US" dirty="0"/>
              <a:t>Infection occurs by inhalation of bacteria</a:t>
            </a:r>
          </a:p>
          <a:p>
            <a:pPr lvl="3"/>
            <a:r>
              <a:rPr lang="en-US" dirty="0"/>
              <a:t>Bacterial replication causes damage to the lungs</a:t>
            </a:r>
          </a:p>
          <a:p>
            <a:pPr lvl="3"/>
            <a:r>
              <a:rPr lang="en-US" dirty="0"/>
              <a:t>Pneumococcal IgA protease destroys host </a:t>
            </a:r>
            <a:endParaRPr lang="en-US" dirty="0" smtClean="0"/>
          </a:p>
          <a:p>
            <a:pPr marL="1603375" lvl="3" indent="0">
              <a:buNone/>
            </a:pPr>
            <a:r>
              <a:rPr lang="en-US" dirty="0" smtClean="0"/>
              <a:t>secretory </a:t>
            </a:r>
            <a:r>
              <a:rPr lang="en-US" dirty="0"/>
              <a:t>IgA</a:t>
            </a:r>
          </a:p>
          <a:p>
            <a:pPr lvl="3"/>
            <a:r>
              <a:rPr lang="en-US" dirty="0"/>
              <a:t>Accounts for most cases of bacterial pneumonia</a:t>
            </a:r>
          </a:p>
          <a:p>
            <a:pPr lvl="2"/>
            <a:r>
              <a:rPr lang="en-US" dirty="0"/>
              <a:t>Diagnosis, treatment, and prevention</a:t>
            </a:r>
          </a:p>
          <a:p>
            <a:pPr lvl="3"/>
            <a:r>
              <a:rPr lang="en-US" dirty="0"/>
              <a:t>Diagnosed by identifying diplococci in sputum smears </a:t>
            </a:r>
          </a:p>
          <a:p>
            <a:pPr lvl="3"/>
            <a:r>
              <a:rPr lang="en-US" dirty="0"/>
              <a:t>Penicillin is drug of choice for treatment</a:t>
            </a:r>
          </a:p>
          <a:p>
            <a:pPr lvl="4"/>
            <a:r>
              <a:rPr lang="en-US" dirty="0"/>
              <a:t>Some strains are now penicillin resistant</a:t>
            </a:r>
          </a:p>
          <a:p>
            <a:pPr lvl="3"/>
            <a:r>
              <a:rPr lang="en-US" dirty="0"/>
              <a:t>Vaccination is method of prevention</a:t>
            </a:r>
          </a:p>
        </p:txBody>
      </p:sp>
    </p:spTree>
    <p:extLst>
      <p:ext uri="{BB962C8B-B14F-4D97-AF65-F5344CB8AC3E}">
        <p14:creationId xmlns:p14="http://schemas.microsoft.com/office/powerpoint/2010/main" val="3296252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1077218"/>
          </a:xfrm>
        </p:spPr>
        <p:txBody>
          <a:bodyPr/>
          <a:lstStyle/>
          <a:p>
            <a:r>
              <a:rPr lang="en-US" dirty="0"/>
              <a:t>Bacterial Diseases of the Lower Respiratory System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524000"/>
            <a:ext cx="8537575" cy="4804608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b="1" dirty="0"/>
              <a:t>Bacterial Pneumonias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Primary atypical (</a:t>
            </a:r>
            <a:r>
              <a:rPr lang="en-US" dirty="0" err="1"/>
              <a:t>mycoplasmal</a:t>
            </a:r>
            <a:r>
              <a:rPr lang="en-US" dirty="0"/>
              <a:t>) pneumonia</a:t>
            </a:r>
          </a:p>
          <a:p>
            <a:pPr lvl="2">
              <a:spcBef>
                <a:spcPts val="600"/>
              </a:spcBef>
            </a:pPr>
            <a:r>
              <a:rPr lang="en-US" dirty="0"/>
              <a:t>Signs and symptoms</a:t>
            </a:r>
          </a:p>
          <a:p>
            <a:pPr lvl="3">
              <a:spcBef>
                <a:spcPts val="600"/>
              </a:spcBef>
            </a:pPr>
            <a:r>
              <a:rPr lang="en-US" dirty="0"/>
              <a:t>Fever, malaise, sore throat, </a:t>
            </a:r>
            <a:r>
              <a:rPr lang="en-US" dirty="0" smtClean="0"/>
              <a:t>and excessive </a:t>
            </a:r>
            <a:r>
              <a:rPr lang="en-US" dirty="0"/>
              <a:t>sweating</a:t>
            </a:r>
          </a:p>
          <a:p>
            <a:pPr lvl="3">
              <a:spcBef>
                <a:spcPts val="600"/>
              </a:spcBef>
            </a:pPr>
            <a:r>
              <a:rPr lang="en-US" dirty="0"/>
              <a:t>Symptoms may last for weeks</a:t>
            </a:r>
          </a:p>
          <a:p>
            <a:pPr lvl="2">
              <a:spcBef>
                <a:spcPts val="600"/>
              </a:spcBef>
            </a:pPr>
            <a:r>
              <a:rPr lang="en-US" dirty="0"/>
              <a:t>Pathogen and virulence factors</a:t>
            </a:r>
          </a:p>
          <a:p>
            <a:pPr lvl="3">
              <a:spcBef>
                <a:spcPts val="600"/>
              </a:spcBef>
            </a:pPr>
            <a:r>
              <a:rPr lang="en-US" dirty="0"/>
              <a:t>Caused by </a:t>
            </a:r>
            <a:r>
              <a:rPr lang="en-US" i="1" dirty="0"/>
              <a:t>Mycoplasma pneumoniae</a:t>
            </a:r>
          </a:p>
          <a:p>
            <a:pPr lvl="3">
              <a:spcBef>
                <a:spcPts val="600"/>
              </a:spcBef>
            </a:pPr>
            <a:r>
              <a:rPr lang="en-US" dirty="0"/>
              <a:t>Virulence factors include an adhesion protein</a:t>
            </a:r>
          </a:p>
          <a:p>
            <a:pPr lvl="2">
              <a:spcBef>
                <a:spcPts val="600"/>
              </a:spcBef>
            </a:pPr>
            <a:r>
              <a:rPr lang="en-US" dirty="0"/>
              <a:t>Pathogenesis</a:t>
            </a:r>
          </a:p>
          <a:p>
            <a:pPr lvl="3">
              <a:spcBef>
                <a:spcPts val="600"/>
              </a:spcBef>
            </a:pPr>
            <a:r>
              <a:rPr lang="en-US" dirty="0"/>
              <a:t>Bacteria colonize and kill epithelial cells</a:t>
            </a:r>
          </a:p>
          <a:p>
            <a:pPr lvl="3">
              <a:spcBef>
                <a:spcPts val="600"/>
              </a:spcBef>
            </a:pPr>
            <a:r>
              <a:rPr lang="en-US" dirty="0"/>
              <a:t>Mucus buildup and colonization by other bacteria</a:t>
            </a:r>
          </a:p>
        </p:txBody>
      </p:sp>
    </p:spTree>
    <p:extLst>
      <p:ext uri="{BB962C8B-B14F-4D97-AF65-F5344CB8AC3E}">
        <p14:creationId xmlns:p14="http://schemas.microsoft.com/office/powerpoint/2010/main" val="2327530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22.7  Pleomorphic forms of </a:t>
            </a:r>
            <a:r>
              <a:rPr lang="en-US" sz="1800" b="1" i="1" dirty="0"/>
              <a:t>Mycoplasma</a:t>
            </a:r>
            <a:r>
              <a:rPr lang="en-US" sz="1800" b="1" dirty="0"/>
              <a:t>.</a:t>
            </a:r>
          </a:p>
        </p:txBody>
      </p:sp>
      <p:pic>
        <p:nvPicPr>
          <p:cNvPr id="8194" name="Picture 2" descr="H:\55224 Bauman_MDBS5e_IRDVD\Working Files 55224\JPEGS 55224\Ch22\Ch22_Labeled\22_07_Figure-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39"/>
          <a:stretch/>
        </p:blipFill>
        <p:spPr bwMode="auto">
          <a:xfrm>
            <a:off x="304798" y="813821"/>
            <a:ext cx="8534401" cy="5230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8399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1077218"/>
          </a:xfrm>
        </p:spPr>
        <p:txBody>
          <a:bodyPr/>
          <a:lstStyle/>
          <a:p>
            <a:r>
              <a:rPr lang="en-US" dirty="0"/>
              <a:t>Bacterial Diseases of the Lower Respiratory System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524000"/>
            <a:ext cx="8537575" cy="4804608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b="1" dirty="0"/>
              <a:t>Bacterial Pneumonias</a:t>
            </a:r>
          </a:p>
          <a:p>
            <a:pPr lvl="1">
              <a:spcBef>
                <a:spcPts val="600"/>
              </a:spcBef>
            </a:pPr>
            <a:r>
              <a:rPr lang="en-US" dirty="0"/>
              <a:t>Primary atypical (</a:t>
            </a:r>
            <a:r>
              <a:rPr lang="en-US" dirty="0" err="1"/>
              <a:t>mycoplasmal</a:t>
            </a:r>
            <a:r>
              <a:rPr lang="en-US" dirty="0"/>
              <a:t>) pneumonia</a:t>
            </a:r>
          </a:p>
          <a:p>
            <a:pPr lvl="2">
              <a:spcBef>
                <a:spcPts val="600"/>
              </a:spcBef>
            </a:pPr>
            <a:r>
              <a:rPr lang="en-US" dirty="0"/>
              <a:t>Epidemiology</a:t>
            </a:r>
          </a:p>
          <a:p>
            <a:pPr lvl="3">
              <a:spcBef>
                <a:spcPts val="600"/>
              </a:spcBef>
            </a:pPr>
            <a:r>
              <a:rPr lang="en-US" sz="2100" dirty="0"/>
              <a:t>Bacteria spread by nasal secretions </a:t>
            </a:r>
          </a:p>
          <a:p>
            <a:pPr lvl="3">
              <a:spcBef>
                <a:spcPts val="600"/>
              </a:spcBef>
            </a:pPr>
            <a:r>
              <a:rPr lang="en-US" sz="2100" dirty="0"/>
              <a:t>Most common pneumonia in teenagers and young adults</a:t>
            </a:r>
          </a:p>
          <a:p>
            <a:pPr lvl="2">
              <a:spcBef>
                <a:spcPts val="600"/>
              </a:spcBef>
            </a:pPr>
            <a:r>
              <a:rPr lang="en-US" dirty="0"/>
              <a:t>Diagnosis, treatment, and prevention</a:t>
            </a:r>
          </a:p>
          <a:p>
            <a:pPr lvl="3">
              <a:spcBef>
                <a:spcPts val="600"/>
              </a:spcBef>
            </a:pPr>
            <a:r>
              <a:rPr lang="en-US" sz="2100" dirty="0"/>
              <a:t>Difficult to diagnose</a:t>
            </a:r>
          </a:p>
          <a:p>
            <a:pPr lvl="3">
              <a:spcBef>
                <a:spcPts val="600"/>
              </a:spcBef>
            </a:pPr>
            <a:r>
              <a:rPr lang="en-US" sz="2100" dirty="0"/>
              <a:t>Treated with erythromycin or doxycycline</a:t>
            </a:r>
          </a:p>
          <a:p>
            <a:pPr lvl="3">
              <a:spcBef>
                <a:spcPts val="600"/>
              </a:spcBef>
            </a:pPr>
            <a:r>
              <a:rPr lang="en-US" sz="2100" dirty="0"/>
              <a:t>Prevention difficult since infected individuals may be asymptomatic</a:t>
            </a:r>
          </a:p>
        </p:txBody>
      </p:sp>
    </p:spTree>
    <p:extLst>
      <p:ext uri="{BB962C8B-B14F-4D97-AF65-F5344CB8AC3E}">
        <p14:creationId xmlns:p14="http://schemas.microsoft.com/office/powerpoint/2010/main" val="197417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1077218"/>
          </a:xfrm>
        </p:spPr>
        <p:txBody>
          <a:bodyPr/>
          <a:lstStyle/>
          <a:p>
            <a:r>
              <a:rPr lang="en-US" dirty="0"/>
              <a:t>Bacterial Diseases of the Lower Respiratory System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296988"/>
            <a:ext cx="8537575" cy="5256212"/>
          </a:xfrm>
        </p:spPr>
        <p:txBody>
          <a:bodyPr/>
          <a:lstStyle/>
          <a:p>
            <a:pPr>
              <a:lnSpc>
                <a:spcPct val="95000"/>
              </a:lnSpc>
            </a:pPr>
            <a:r>
              <a:rPr lang="en-US" b="1" dirty="0"/>
              <a:t>Bacterial Pneumonias</a:t>
            </a:r>
          </a:p>
          <a:p>
            <a:pPr lvl="1">
              <a:lnSpc>
                <a:spcPct val="95000"/>
              </a:lnSpc>
            </a:pPr>
            <a:r>
              <a:rPr lang="en-US" i="1" dirty="0" err="1"/>
              <a:t>Klebsiella</a:t>
            </a:r>
            <a:r>
              <a:rPr lang="en-US" dirty="0"/>
              <a:t> pneumonia</a:t>
            </a:r>
          </a:p>
          <a:p>
            <a:pPr lvl="2">
              <a:lnSpc>
                <a:spcPct val="95000"/>
              </a:lnSpc>
            </a:pPr>
            <a:r>
              <a:rPr lang="en-US" dirty="0"/>
              <a:t>Signs and symptoms</a:t>
            </a:r>
          </a:p>
          <a:p>
            <a:pPr lvl="3">
              <a:lnSpc>
                <a:spcPct val="95000"/>
              </a:lnSpc>
            </a:pPr>
            <a:r>
              <a:rPr lang="en-US" sz="2100" dirty="0"/>
              <a:t>Pneumonia symptoms with bloody sputum and chills</a:t>
            </a:r>
          </a:p>
          <a:p>
            <a:pPr lvl="2">
              <a:lnSpc>
                <a:spcPct val="95000"/>
              </a:lnSpc>
            </a:pPr>
            <a:r>
              <a:rPr lang="en-US" dirty="0"/>
              <a:t>Pathogen and virulence factors</a:t>
            </a:r>
          </a:p>
          <a:p>
            <a:pPr lvl="3">
              <a:lnSpc>
                <a:spcPct val="95000"/>
              </a:lnSpc>
            </a:pPr>
            <a:r>
              <a:rPr lang="en-US" sz="2100" dirty="0"/>
              <a:t>Caused by </a:t>
            </a:r>
            <a:r>
              <a:rPr lang="en-US" sz="2100" i="1" dirty="0" err="1"/>
              <a:t>Klebsiella</a:t>
            </a:r>
            <a:r>
              <a:rPr lang="en-US" sz="2100" i="1" dirty="0"/>
              <a:t> pneumoniae</a:t>
            </a:r>
          </a:p>
          <a:p>
            <a:pPr lvl="3">
              <a:lnSpc>
                <a:spcPct val="95000"/>
              </a:lnSpc>
            </a:pPr>
            <a:r>
              <a:rPr lang="en-US" sz="2100" dirty="0"/>
              <a:t>Virulence factors include a capsule</a:t>
            </a:r>
          </a:p>
          <a:p>
            <a:pPr lvl="2">
              <a:lnSpc>
                <a:spcPct val="95000"/>
              </a:lnSpc>
            </a:pPr>
            <a:r>
              <a:rPr lang="en-US" dirty="0"/>
              <a:t>Pathogenesis and epidemiology</a:t>
            </a:r>
          </a:p>
          <a:p>
            <a:pPr lvl="3">
              <a:lnSpc>
                <a:spcPct val="95000"/>
              </a:lnSpc>
            </a:pPr>
            <a:r>
              <a:rPr lang="en-US" sz="2100" dirty="0"/>
              <a:t>Immunocompromised patients at greater risk for infection</a:t>
            </a:r>
          </a:p>
          <a:p>
            <a:pPr lvl="2">
              <a:lnSpc>
                <a:spcPct val="95000"/>
              </a:lnSpc>
            </a:pPr>
            <a:r>
              <a:rPr lang="en-US" dirty="0"/>
              <a:t>Diagnosis, treatment, and prevention</a:t>
            </a:r>
          </a:p>
          <a:p>
            <a:pPr lvl="3">
              <a:lnSpc>
                <a:spcPct val="95000"/>
              </a:lnSpc>
            </a:pPr>
            <a:r>
              <a:rPr lang="en-US" sz="2100" dirty="0"/>
              <a:t>Diagnosed by identifying </a:t>
            </a:r>
            <a:r>
              <a:rPr lang="en-US" sz="2100" i="1" dirty="0" err="1"/>
              <a:t>Klebsiella</a:t>
            </a:r>
            <a:r>
              <a:rPr lang="en-US" sz="2100" dirty="0"/>
              <a:t> in sputum samples</a:t>
            </a:r>
          </a:p>
          <a:p>
            <a:pPr lvl="3">
              <a:lnSpc>
                <a:spcPct val="95000"/>
              </a:lnSpc>
            </a:pPr>
            <a:r>
              <a:rPr lang="en-US" sz="2100" dirty="0"/>
              <a:t>Treated with antimicrobials</a:t>
            </a:r>
          </a:p>
          <a:p>
            <a:pPr lvl="3">
              <a:lnSpc>
                <a:spcPct val="95000"/>
              </a:lnSpc>
            </a:pPr>
            <a:r>
              <a:rPr lang="en-US" sz="2100" dirty="0"/>
              <a:t>Prevention involves good aseptic technique by health care workers</a:t>
            </a:r>
          </a:p>
        </p:txBody>
      </p:sp>
    </p:spTree>
    <p:extLst>
      <p:ext uri="{BB962C8B-B14F-4D97-AF65-F5344CB8AC3E}">
        <p14:creationId xmlns:p14="http://schemas.microsoft.com/office/powerpoint/2010/main" val="3739795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22.8  The prominent capsule of </a:t>
            </a:r>
            <a:r>
              <a:rPr lang="en-US" sz="1800" b="1" i="1" dirty="0" err="1"/>
              <a:t>Klebsiella</a:t>
            </a:r>
            <a:r>
              <a:rPr lang="en-US" sz="1800" b="1" i="1" dirty="0"/>
              <a:t> pneumoniae</a:t>
            </a:r>
            <a:r>
              <a:rPr lang="en-US" sz="1800" b="1" dirty="0"/>
              <a:t>.</a:t>
            </a:r>
          </a:p>
        </p:txBody>
      </p:sp>
      <p:pic>
        <p:nvPicPr>
          <p:cNvPr id="9218" name="Picture 2" descr="H:\55224 Bauman_MDBS5e_IRDVD\Working Files 55224\JPEGS 55224\Ch22\Ch22_Labeled\22_08_Figure-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5"/>
          <a:stretch/>
        </p:blipFill>
        <p:spPr bwMode="auto">
          <a:xfrm>
            <a:off x="188069" y="839787"/>
            <a:ext cx="8767861" cy="5178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32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1077218"/>
          </a:xfrm>
        </p:spPr>
        <p:txBody>
          <a:bodyPr/>
          <a:lstStyle/>
          <a:p>
            <a:r>
              <a:rPr lang="en-US" dirty="0"/>
              <a:t>Bacterial Diseases of the Lower Respiratory System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524000"/>
            <a:ext cx="8537575" cy="4804608"/>
          </a:xfrm>
        </p:spPr>
        <p:txBody>
          <a:bodyPr/>
          <a:lstStyle/>
          <a:p>
            <a:r>
              <a:rPr lang="en-US" b="1" dirty="0"/>
              <a:t>Bacterial Pneumonias</a:t>
            </a:r>
          </a:p>
          <a:p>
            <a:pPr lvl="1"/>
            <a:r>
              <a:rPr lang="en-US" dirty="0"/>
              <a:t>Other bacterial pneumonias</a:t>
            </a:r>
          </a:p>
          <a:p>
            <a:pPr lvl="2"/>
            <a:r>
              <a:rPr lang="en-US" i="1" dirty="0" err="1"/>
              <a:t>Haemophilus</a:t>
            </a:r>
            <a:r>
              <a:rPr lang="en-US" i="1" dirty="0"/>
              <a:t> </a:t>
            </a:r>
            <a:r>
              <a:rPr lang="en-US" i="1" dirty="0" err="1"/>
              <a:t>influenzae</a:t>
            </a:r>
            <a:r>
              <a:rPr lang="en-US" dirty="0"/>
              <a:t> and </a:t>
            </a:r>
            <a:r>
              <a:rPr lang="en-US" i="1" dirty="0"/>
              <a:t>Staphylococcus aureus</a:t>
            </a:r>
          </a:p>
          <a:p>
            <a:pPr lvl="3"/>
            <a:r>
              <a:rPr lang="en-US" dirty="0"/>
              <a:t>Disease similar to pneumococcal pneumonia</a:t>
            </a:r>
          </a:p>
          <a:p>
            <a:pPr lvl="2"/>
            <a:r>
              <a:rPr lang="en-US" i="1" dirty="0"/>
              <a:t>Yersinia </a:t>
            </a:r>
            <a:r>
              <a:rPr lang="en-US" i="1" dirty="0" err="1"/>
              <a:t>pestis</a:t>
            </a:r>
            <a:r>
              <a:rPr lang="en-US" i="1" dirty="0"/>
              <a:t> </a:t>
            </a:r>
          </a:p>
          <a:p>
            <a:pPr lvl="3"/>
            <a:r>
              <a:rPr lang="en-US" dirty="0"/>
              <a:t>Causes pneumonia, called pneumonic plague</a:t>
            </a:r>
          </a:p>
          <a:p>
            <a:pPr lvl="2"/>
            <a:r>
              <a:rPr lang="en-US" i="1" dirty="0" err="1"/>
              <a:t>Chlamydophila</a:t>
            </a:r>
            <a:r>
              <a:rPr lang="en-US" i="1" dirty="0"/>
              <a:t> </a:t>
            </a:r>
            <a:r>
              <a:rPr lang="en-US" i="1" dirty="0" err="1"/>
              <a:t>psittaci</a:t>
            </a:r>
            <a:r>
              <a:rPr lang="en-US" i="1" dirty="0"/>
              <a:t> </a:t>
            </a:r>
          </a:p>
          <a:p>
            <a:pPr lvl="3"/>
            <a:r>
              <a:rPr lang="en-US" dirty="0"/>
              <a:t>Causative agent of psittacosis</a:t>
            </a:r>
          </a:p>
          <a:p>
            <a:pPr lvl="2"/>
            <a:r>
              <a:rPr lang="en-US" i="1" dirty="0" err="1"/>
              <a:t>Chlamydophila</a:t>
            </a:r>
            <a:r>
              <a:rPr lang="en-US" i="1" dirty="0"/>
              <a:t> pneumoniae </a:t>
            </a:r>
          </a:p>
          <a:p>
            <a:pPr lvl="3"/>
            <a:r>
              <a:rPr lang="en-US" dirty="0"/>
              <a:t>Causes pneumonia, bronchitis, and rhinosinusitis</a:t>
            </a:r>
          </a:p>
        </p:txBody>
      </p:sp>
    </p:spTree>
    <p:extLst>
      <p:ext uri="{BB962C8B-B14F-4D97-AF65-F5344CB8AC3E}">
        <p14:creationId xmlns:p14="http://schemas.microsoft.com/office/powerpoint/2010/main" val="2769053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Structures of the Respiratory System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72396"/>
            <a:ext cx="8537575" cy="5256212"/>
          </a:xfrm>
        </p:spPr>
        <p:txBody>
          <a:bodyPr/>
          <a:lstStyle/>
          <a:p>
            <a:r>
              <a:rPr lang="en-US" b="1" dirty="0"/>
              <a:t>Structures of the Upper Respiratory System, Sinuses, and Ears</a:t>
            </a:r>
          </a:p>
          <a:p>
            <a:pPr lvl="1"/>
            <a:r>
              <a:rPr lang="en-US" dirty="0"/>
              <a:t>Components of the upper respiratory system</a:t>
            </a:r>
          </a:p>
          <a:p>
            <a:pPr lvl="2"/>
            <a:r>
              <a:rPr lang="en-US" dirty="0"/>
              <a:t>Nose</a:t>
            </a:r>
          </a:p>
          <a:p>
            <a:pPr lvl="2"/>
            <a:r>
              <a:rPr lang="en-US" dirty="0"/>
              <a:t>Nasal cavity</a:t>
            </a:r>
          </a:p>
          <a:p>
            <a:pPr lvl="2"/>
            <a:r>
              <a:rPr lang="en-US" dirty="0"/>
              <a:t>Pharynx</a:t>
            </a:r>
          </a:p>
          <a:p>
            <a:pPr lvl="2"/>
            <a:r>
              <a:rPr lang="en-US" dirty="0"/>
              <a:t>Uvula</a:t>
            </a:r>
          </a:p>
          <a:p>
            <a:pPr lvl="1"/>
            <a:r>
              <a:rPr lang="en-US" dirty="0"/>
              <a:t>Various antimicrobial chemicals</a:t>
            </a:r>
          </a:p>
        </p:txBody>
      </p:sp>
    </p:spTree>
    <p:extLst>
      <p:ext uri="{BB962C8B-B14F-4D97-AF65-F5344CB8AC3E}">
        <p14:creationId xmlns:p14="http://schemas.microsoft.com/office/powerpoint/2010/main" val="1768514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1077218"/>
          </a:xfrm>
        </p:spPr>
        <p:txBody>
          <a:bodyPr/>
          <a:lstStyle/>
          <a:p>
            <a:r>
              <a:rPr lang="en-US" dirty="0"/>
              <a:t>Bacterial Diseases of the Lower Respiratory System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4800" y="1524000"/>
            <a:ext cx="7851775" cy="4799012"/>
          </a:xfrm>
        </p:spPr>
        <p:txBody>
          <a:bodyPr/>
          <a:lstStyle/>
          <a:p>
            <a:r>
              <a:rPr lang="en-US" b="1" dirty="0" smtClean="0"/>
              <a:t>Legionnaires’ </a:t>
            </a:r>
            <a:r>
              <a:rPr lang="en-US" b="1" dirty="0"/>
              <a:t>Disease</a:t>
            </a:r>
          </a:p>
          <a:p>
            <a:pPr lvl="1"/>
            <a:r>
              <a:rPr lang="en-US" dirty="0"/>
              <a:t>Signs and symptoms</a:t>
            </a:r>
          </a:p>
          <a:p>
            <a:pPr lvl="2"/>
            <a:r>
              <a:rPr lang="en-US" dirty="0"/>
              <a:t>Typical pneumonia symptoms</a:t>
            </a:r>
          </a:p>
          <a:p>
            <a:pPr lvl="3"/>
            <a:r>
              <a:rPr lang="en-US" dirty="0"/>
              <a:t>Pulmonary function can rapidly decrease</a:t>
            </a:r>
          </a:p>
          <a:p>
            <a:pPr lvl="1"/>
            <a:r>
              <a:rPr lang="en-US" dirty="0"/>
              <a:t>Pathogen and virulence factors</a:t>
            </a:r>
          </a:p>
          <a:p>
            <a:pPr lvl="2"/>
            <a:r>
              <a:rPr lang="en-US" dirty="0"/>
              <a:t>Most cases caused by </a:t>
            </a:r>
            <a:r>
              <a:rPr lang="en-US" i="1" dirty="0"/>
              <a:t>Legionella </a:t>
            </a:r>
            <a:r>
              <a:rPr lang="en-US" i="1" dirty="0" err="1"/>
              <a:t>pneumophila</a:t>
            </a:r>
            <a:endParaRPr lang="en-US" i="1" dirty="0"/>
          </a:p>
          <a:p>
            <a:pPr lvl="1"/>
            <a:r>
              <a:rPr lang="en-US" dirty="0"/>
              <a:t>Pathogenesis</a:t>
            </a:r>
          </a:p>
          <a:p>
            <a:pPr lvl="2"/>
            <a:r>
              <a:rPr lang="en-US" i="1" dirty="0"/>
              <a:t>L. </a:t>
            </a:r>
            <a:r>
              <a:rPr lang="en-US" i="1" dirty="0" err="1"/>
              <a:t>pneumophila</a:t>
            </a:r>
            <a:r>
              <a:rPr lang="en-US" dirty="0"/>
              <a:t> lives in and kills human cells </a:t>
            </a:r>
          </a:p>
          <a:p>
            <a:pPr lvl="3"/>
            <a:r>
              <a:rPr lang="en-US" dirty="0"/>
              <a:t>Causes tissue damage and inflammation</a:t>
            </a:r>
          </a:p>
        </p:txBody>
      </p:sp>
    </p:spTree>
    <p:extLst>
      <p:ext uri="{BB962C8B-B14F-4D97-AF65-F5344CB8AC3E}">
        <p14:creationId xmlns:p14="http://schemas.microsoft.com/office/powerpoint/2010/main" val="423763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646331"/>
          </a:xfrm>
        </p:spPr>
        <p:txBody>
          <a:bodyPr/>
          <a:lstStyle/>
          <a:p>
            <a:r>
              <a:rPr lang="en-US" sz="1800" b="1" dirty="0"/>
              <a:t>Figure 22.9  </a:t>
            </a:r>
            <a:r>
              <a:rPr lang="en-US" sz="1800" b="1" i="1" dirty="0"/>
              <a:t>Legionella </a:t>
            </a:r>
            <a:r>
              <a:rPr lang="en-US" sz="1800" b="1" i="1" dirty="0" err="1"/>
              <a:t>pneumophila</a:t>
            </a:r>
            <a:r>
              <a:rPr lang="en-US" sz="1800" b="1" dirty="0"/>
              <a:t> growing on buffered charcoal yeast extract agar.</a:t>
            </a:r>
          </a:p>
        </p:txBody>
      </p:sp>
      <p:pic>
        <p:nvPicPr>
          <p:cNvPr id="10242" name="Picture 2" descr="H:\55224 Bauman_MDBS5e_IRDVD\Working Files 55224\JPEGS 55224\Ch22\Ch22_Labeled\22_09_Figure-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313" y="761999"/>
            <a:ext cx="5613374" cy="5587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4365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1077218"/>
          </a:xfrm>
        </p:spPr>
        <p:txBody>
          <a:bodyPr/>
          <a:lstStyle/>
          <a:p>
            <a:r>
              <a:rPr lang="en-US" dirty="0"/>
              <a:t>Bacterial Diseases of the Lower Respiratory System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4800" y="1524000"/>
            <a:ext cx="7851775" cy="4799012"/>
          </a:xfrm>
        </p:spPr>
        <p:txBody>
          <a:bodyPr/>
          <a:lstStyle/>
          <a:p>
            <a:r>
              <a:rPr lang="en-US" b="1" dirty="0" smtClean="0"/>
              <a:t>Legionnaires’ </a:t>
            </a:r>
            <a:r>
              <a:rPr lang="en-US" b="1" dirty="0"/>
              <a:t>Disease</a:t>
            </a:r>
          </a:p>
          <a:p>
            <a:pPr lvl="1"/>
            <a:r>
              <a:rPr lang="en-US" dirty="0"/>
              <a:t>Epidemiology</a:t>
            </a:r>
          </a:p>
          <a:p>
            <a:pPr lvl="2"/>
            <a:r>
              <a:rPr lang="en-US" i="1" dirty="0"/>
              <a:t>Legionella</a:t>
            </a:r>
            <a:r>
              <a:rPr lang="en-US" dirty="0"/>
              <a:t> survives in domestic water sources</a:t>
            </a:r>
          </a:p>
          <a:p>
            <a:pPr lvl="2"/>
            <a:r>
              <a:rPr lang="en-US" dirty="0"/>
              <a:t>The elderly, smokers, and immunocompromised individuals are at increased risk for infection</a:t>
            </a:r>
          </a:p>
          <a:p>
            <a:pPr lvl="1"/>
            <a:r>
              <a:rPr lang="en-US" dirty="0"/>
              <a:t>Diagnosis, treatment, and prevention</a:t>
            </a:r>
          </a:p>
          <a:p>
            <a:pPr lvl="2"/>
            <a:r>
              <a:rPr lang="en-US" dirty="0"/>
              <a:t>Diagnosed with fluorescent antibody staining or serology</a:t>
            </a:r>
          </a:p>
          <a:p>
            <a:pPr lvl="2"/>
            <a:r>
              <a:rPr lang="en-US" dirty="0"/>
              <a:t>Quinolones or macrolides are the preferred treatment</a:t>
            </a:r>
          </a:p>
          <a:p>
            <a:pPr lvl="2"/>
            <a:r>
              <a:rPr lang="en-US" dirty="0"/>
              <a:t>Controlled by reducing bacterial presence in water</a:t>
            </a:r>
          </a:p>
        </p:txBody>
      </p:sp>
    </p:spTree>
    <p:extLst>
      <p:ext uri="{BB962C8B-B14F-4D97-AF65-F5344CB8AC3E}">
        <p14:creationId xmlns:p14="http://schemas.microsoft.com/office/powerpoint/2010/main" val="1475214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1077218"/>
          </a:xfrm>
        </p:spPr>
        <p:txBody>
          <a:bodyPr/>
          <a:lstStyle/>
          <a:p>
            <a:r>
              <a:rPr lang="en-US" dirty="0"/>
              <a:t>Bacterial Diseases of the Lower Respiratory System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167706"/>
            <a:ext cx="8689975" cy="5155306"/>
          </a:xfrm>
        </p:spPr>
        <p:txBody>
          <a:bodyPr/>
          <a:lstStyle/>
          <a:p>
            <a:r>
              <a:rPr lang="en-US" b="1" dirty="0"/>
              <a:t>Tuberculosis</a:t>
            </a:r>
          </a:p>
          <a:p>
            <a:pPr lvl="1"/>
            <a:r>
              <a:rPr lang="en-US" dirty="0"/>
              <a:t>The leading disease killer in the world</a:t>
            </a:r>
          </a:p>
          <a:p>
            <a:pPr lvl="1"/>
            <a:r>
              <a:rPr lang="en-US" dirty="0"/>
              <a:t>Incidence has declined in the industrialized world</a:t>
            </a:r>
          </a:p>
          <a:p>
            <a:pPr lvl="1"/>
            <a:r>
              <a:rPr lang="en-US" dirty="0"/>
              <a:t>Signs and symptoms</a:t>
            </a:r>
          </a:p>
          <a:p>
            <a:pPr lvl="2"/>
            <a:r>
              <a:rPr lang="en-US" dirty="0"/>
              <a:t>Initially limited to minor cough and mild fever</a:t>
            </a:r>
          </a:p>
          <a:p>
            <a:pPr lvl="3"/>
            <a:r>
              <a:rPr lang="en-US" dirty="0"/>
              <a:t>Symptoms are not always apparent</a:t>
            </a:r>
          </a:p>
          <a:p>
            <a:pPr lvl="1"/>
            <a:r>
              <a:rPr lang="en-US" dirty="0"/>
              <a:t>Pathogen and virulence factors</a:t>
            </a:r>
          </a:p>
          <a:p>
            <a:pPr lvl="2"/>
            <a:r>
              <a:rPr lang="en-US" dirty="0"/>
              <a:t>Caused by </a:t>
            </a:r>
            <a:r>
              <a:rPr lang="en-US" i="1" dirty="0"/>
              <a:t>Mycobacterium tuberculosis</a:t>
            </a:r>
          </a:p>
          <a:p>
            <a:pPr lvl="2"/>
            <a:r>
              <a:rPr lang="en-US" dirty="0"/>
              <a:t>Presence of mycolic acid gives bacteria unique features </a:t>
            </a:r>
          </a:p>
          <a:p>
            <a:pPr lvl="3"/>
            <a:r>
              <a:rPr lang="en-US" dirty="0"/>
              <a:t>Slow growth </a:t>
            </a:r>
          </a:p>
          <a:p>
            <a:pPr lvl="3"/>
            <a:r>
              <a:rPr lang="en-US" dirty="0"/>
              <a:t>Protection </a:t>
            </a:r>
            <a:r>
              <a:rPr lang="en-US" dirty="0" smtClean="0"/>
              <a:t>from </a:t>
            </a:r>
            <a:r>
              <a:rPr lang="en-US" dirty="0"/>
              <a:t>phagocytic lysis</a:t>
            </a:r>
          </a:p>
          <a:p>
            <a:pPr lvl="3"/>
            <a:r>
              <a:rPr lang="en-US" dirty="0"/>
              <a:t>Intracellular growth</a:t>
            </a:r>
          </a:p>
          <a:p>
            <a:pPr lvl="3"/>
            <a:r>
              <a:rPr lang="en-US" dirty="0"/>
              <a:t>Resistance to many antimicrobial drugs</a:t>
            </a:r>
          </a:p>
        </p:txBody>
      </p:sp>
    </p:spTree>
    <p:extLst>
      <p:ext uri="{BB962C8B-B14F-4D97-AF65-F5344CB8AC3E}">
        <p14:creationId xmlns:p14="http://schemas.microsoft.com/office/powerpoint/2010/main" val="2430039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1077218"/>
          </a:xfrm>
        </p:spPr>
        <p:txBody>
          <a:bodyPr/>
          <a:lstStyle/>
          <a:p>
            <a:r>
              <a:rPr lang="en-US" dirty="0"/>
              <a:t>Bacterial Diseases of the Lower Respiratory System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524000"/>
            <a:ext cx="8689975" cy="4799012"/>
          </a:xfrm>
        </p:spPr>
        <p:txBody>
          <a:bodyPr/>
          <a:lstStyle/>
          <a:p>
            <a:r>
              <a:rPr lang="en-US" b="1" dirty="0"/>
              <a:t>Tuberculosis</a:t>
            </a:r>
          </a:p>
          <a:p>
            <a:pPr lvl="1"/>
            <a:r>
              <a:rPr lang="en-US" dirty="0"/>
              <a:t>Pathogenesis</a:t>
            </a:r>
          </a:p>
          <a:p>
            <a:pPr lvl="2"/>
            <a:r>
              <a:rPr lang="en-US" dirty="0"/>
              <a:t>Spread via inhalation of respiratory drops</a:t>
            </a:r>
          </a:p>
          <a:p>
            <a:pPr lvl="2"/>
            <a:r>
              <a:rPr lang="en-US" dirty="0"/>
              <a:t>Three types of tuberculosis</a:t>
            </a:r>
          </a:p>
          <a:p>
            <a:pPr lvl="3"/>
            <a:r>
              <a:rPr lang="en-US" dirty="0"/>
              <a:t>Primary tuberculosis</a:t>
            </a:r>
          </a:p>
          <a:p>
            <a:pPr lvl="3"/>
            <a:r>
              <a:rPr lang="en-US" dirty="0"/>
              <a:t>Secondary tuberculosis</a:t>
            </a:r>
          </a:p>
          <a:p>
            <a:pPr lvl="3"/>
            <a:r>
              <a:rPr lang="en-US" dirty="0"/>
              <a:t>Disseminated tuberculosis</a:t>
            </a:r>
          </a:p>
        </p:txBody>
      </p:sp>
    </p:spTree>
    <p:extLst>
      <p:ext uri="{BB962C8B-B14F-4D97-AF65-F5344CB8AC3E}">
        <p14:creationId xmlns:p14="http://schemas.microsoft.com/office/powerpoint/2010/main" val="418629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>
                <a:solidFill>
                  <a:srgbClr val="333399"/>
                </a:solidFill>
              </a:rPr>
              <a:t>Disease in Depth: </a:t>
            </a:r>
            <a:r>
              <a:rPr lang="en-US" sz="1800" b="1" dirty="0" smtClean="0">
                <a:solidFill>
                  <a:srgbClr val="333399"/>
                </a:solidFill>
              </a:rPr>
              <a:t>Tuberculosis: </a:t>
            </a:r>
            <a:r>
              <a:rPr lang="en-US" sz="1800" b="1" dirty="0">
                <a:solidFill>
                  <a:srgbClr val="333399"/>
                </a:solidFill>
              </a:rPr>
              <a:t>Pathogenesis</a:t>
            </a:r>
          </a:p>
        </p:txBody>
      </p:sp>
      <p:pic>
        <p:nvPicPr>
          <p:cNvPr id="3" name="Picture 2" descr="22_Pg686_UnFigure_c-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79"/>
          <a:stretch/>
        </p:blipFill>
        <p:spPr>
          <a:xfrm>
            <a:off x="228601" y="914400"/>
            <a:ext cx="4343400" cy="2787770"/>
          </a:xfrm>
          <a:prstGeom prst="rect">
            <a:avLst/>
          </a:prstGeom>
        </p:spPr>
      </p:pic>
      <p:pic>
        <p:nvPicPr>
          <p:cNvPr id="5" name="Picture 4" descr="22_Pg687_UnFigure_c-L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44"/>
          <a:stretch/>
        </p:blipFill>
        <p:spPr>
          <a:xfrm>
            <a:off x="3810000" y="3276600"/>
            <a:ext cx="5257800" cy="332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572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1077218"/>
          </a:xfrm>
        </p:spPr>
        <p:txBody>
          <a:bodyPr/>
          <a:lstStyle/>
          <a:p>
            <a:r>
              <a:rPr lang="en-US" dirty="0"/>
              <a:t>Bacterial Diseases of the Lower Respiratory System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524000"/>
            <a:ext cx="8385175" cy="4804608"/>
          </a:xfrm>
        </p:spPr>
        <p:txBody>
          <a:bodyPr/>
          <a:lstStyle/>
          <a:p>
            <a:r>
              <a:rPr lang="en-US" b="1" dirty="0"/>
              <a:t>Tuberculosis</a:t>
            </a:r>
          </a:p>
          <a:p>
            <a:pPr lvl="1"/>
            <a:r>
              <a:rPr lang="en-US" dirty="0"/>
              <a:t>Epidemiology</a:t>
            </a:r>
          </a:p>
          <a:p>
            <a:pPr lvl="2"/>
            <a:r>
              <a:rPr lang="en-US" dirty="0"/>
              <a:t>One-third of the </a:t>
            </a:r>
            <a:r>
              <a:rPr lang="en-US" dirty="0" smtClean="0"/>
              <a:t>world’s </a:t>
            </a:r>
            <a:r>
              <a:rPr lang="en-US" dirty="0"/>
              <a:t>population is infected</a:t>
            </a:r>
          </a:p>
          <a:p>
            <a:pPr lvl="2"/>
            <a:r>
              <a:rPr lang="en-US" dirty="0"/>
              <a:t>Most deaths occur in Asia and Africa</a:t>
            </a:r>
          </a:p>
          <a:p>
            <a:pPr lvl="1"/>
            <a:r>
              <a:rPr lang="en-US" dirty="0"/>
              <a:t>Diagnosis, treatment, and prevention</a:t>
            </a:r>
          </a:p>
          <a:p>
            <a:pPr lvl="2"/>
            <a:r>
              <a:rPr lang="en-US" dirty="0"/>
              <a:t>Tuberculin skin test identifies exposure to tuberculosis</a:t>
            </a:r>
          </a:p>
          <a:p>
            <a:pPr lvl="2"/>
            <a:r>
              <a:rPr lang="en-US" dirty="0"/>
              <a:t>Chest X-ray images can identify tubercles in the lungs</a:t>
            </a:r>
          </a:p>
          <a:p>
            <a:pPr lvl="2"/>
            <a:r>
              <a:rPr lang="en-US" dirty="0"/>
              <a:t>Treatment requires combination of drugs</a:t>
            </a:r>
          </a:p>
          <a:p>
            <a:pPr lvl="2"/>
            <a:r>
              <a:rPr lang="en-US" dirty="0"/>
              <a:t>Drug-resistant strains of </a:t>
            </a:r>
            <a:r>
              <a:rPr lang="en-US" i="1" dirty="0"/>
              <a:t>M. tuberculosis</a:t>
            </a:r>
            <a:r>
              <a:rPr lang="en-US" dirty="0"/>
              <a:t> have emerged</a:t>
            </a:r>
          </a:p>
          <a:p>
            <a:pPr lvl="2"/>
            <a:r>
              <a:rPr lang="en-US" dirty="0"/>
              <a:t>BCG vaccine is available where tuberculosis is common</a:t>
            </a:r>
          </a:p>
        </p:txBody>
      </p:sp>
    </p:spTree>
    <p:extLst>
      <p:ext uri="{BB962C8B-B14F-4D97-AF65-F5344CB8AC3E}">
        <p14:creationId xmlns:p14="http://schemas.microsoft.com/office/powerpoint/2010/main" val="2772304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 smtClean="0">
                <a:solidFill>
                  <a:srgbClr val="333399"/>
                </a:solidFill>
              </a:rPr>
              <a:t>Disease </a:t>
            </a:r>
            <a:r>
              <a:rPr lang="en-US" sz="1800" b="1" dirty="0">
                <a:solidFill>
                  <a:srgbClr val="333399"/>
                </a:solidFill>
              </a:rPr>
              <a:t>at a Glance: Diagnosis of tuberculosis—overview.</a:t>
            </a:r>
          </a:p>
        </p:txBody>
      </p:sp>
      <p:pic>
        <p:nvPicPr>
          <p:cNvPr id="2" name="Picture 1" descr="22_Pg687_UnFigure_g-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98"/>
          <a:stretch/>
        </p:blipFill>
        <p:spPr>
          <a:xfrm>
            <a:off x="1308602" y="1066800"/>
            <a:ext cx="6526796" cy="5226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066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1077218"/>
          </a:xfrm>
        </p:spPr>
        <p:txBody>
          <a:bodyPr/>
          <a:lstStyle/>
          <a:p>
            <a:r>
              <a:rPr lang="en-US" dirty="0"/>
              <a:t>Bacterial Diseases of the Lower Respiratory System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524000"/>
            <a:ext cx="8385175" cy="4804608"/>
          </a:xfrm>
        </p:spPr>
        <p:txBody>
          <a:bodyPr/>
          <a:lstStyle/>
          <a:p>
            <a:r>
              <a:rPr lang="en-US" b="1" dirty="0"/>
              <a:t>Pertussis (Whooping Cough)</a:t>
            </a:r>
          </a:p>
          <a:p>
            <a:pPr lvl="1"/>
            <a:r>
              <a:rPr lang="en-US" dirty="0"/>
              <a:t>Signs and symptoms</a:t>
            </a:r>
          </a:p>
          <a:p>
            <a:pPr lvl="2"/>
            <a:r>
              <a:rPr lang="en-US" dirty="0"/>
              <a:t>Initially </a:t>
            </a:r>
            <a:r>
              <a:rPr lang="en-US" dirty="0" err="1"/>
              <a:t>coldlike</a:t>
            </a:r>
            <a:r>
              <a:rPr lang="en-US" dirty="0"/>
              <a:t>, then characteristic cough develops</a:t>
            </a:r>
          </a:p>
          <a:p>
            <a:pPr lvl="1"/>
            <a:r>
              <a:rPr lang="en-US" dirty="0"/>
              <a:t>Pathogen and virulence factors</a:t>
            </a:r>
          </a:p>
          <a:p>
            <a:pPr lvl="2"/>
            <a:r>
              <a:rPr lang="en-US" i="1" dirty="0"/>
              <a:t>Bordetella pertussis</a:t>
            </a:r>
            <a:r>
              <a:rPr lang="en-US" dirty="0"/>
              <a:t> is the causative agent</a:t>
            </a:r>
          </a:p>
          <a:p>
            <a:pPr lvl="2"/>
            <a:r>
              <a:rPr lang="en-US" dirty="0"/>
              <a:t>Produces numerous virulence factors</a:t>
            </a:r>
          </a:p>
          <a:p>
            <a:pPr lvl="3"/>
            <a:r>
              <a:rPr lang="en-US" dirty="0"/>
              <a:t>Includes </a:t>
            </a:r>
            <a:r>
              <a:rPr lang="en-US" dirty="0" err="1"/>
              <a:t>adhesins</a:t>
            </a:r>
            <a:r>
              <a:rPr lang="en-US" dirty="0"/>
              <a:t> and several toxins</a:t>
            </a:r>
          </a:p>
          <a:p>
            <a:pPr lvl="1"/>
            <a:r>
              <a:rPr lang="en-US" dirty="0"/>
              <a:t>Pathogenesis</a:t>
            </a:r>
          </a:p>
          <a:p>
            <a:pPr lvl="2"/>
            <a:r>
              <a:rPr lang="en-US" dirty="0"/>
              <a:t>Pertussis progresses through four phases </a:t>
            </a:r>
          </a:p>
          <a:p>
            <a:pPr lvl="3"/>
            <a:r>
              <a:rPr lang="en-US" dirty="0"/>
              <a:t>Incubation, catarrhal, paroxysmal, and convalescent</a:t>
            </a:r>
          </a:p>
        </p:txBody>
      </p:sp>
    </p:spTree>
    <p:extLst>
      <p:ext uri="{BB962C8B-B14F-4D97-AF65-F5344CB8AC3E}">
        <p14:creationId xmlns:p14="http://schemas.microsoft.com/office/powerpoint/2010/main" val="279377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1077218"/>
          </a:xfrm>
        </p:spPr>
        <p:txBody>
          <a:bodyPr/>
          <a:lstStyle/>
          <a:p>
            <a:r>
              <a:rPr lang="en-US" dirty="0"/>
              <a:t>Bacterial Diseases of the Lower Respiratory System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4800" y="1524000"/>
            <a:ext cx="8385175" cy="4799012"/>
          </a:xfrm>
        </p:spPr>
        <p:txBody>
          <a:bodyPr/>
          <a:lstStyle/>
          <a:p>
            <a:r>
              <a:rPr lang="en-US" b="1" dirty="0"/>
              <a:t>Pertussis (Whooping Cough)</a:t>
            </a:r>
          </a:p>
          <a:p>
            <a:pPr lvl="1"/>
            <a:r>
              <a:rPr lang="en-US" dirty="0"/>
              <a:t>Epidemiology</a:t>
            </a:r>
          </a:p>
          <a:p>
            <a:pPr lvl="2"/>
            <a:r>
              <a:rPr lang="en-US" dirty="0"/>
              <a:t>Highly contagious</a:t>
            </a:r>
          </a:p>
          <a:p>
            <a:pPr lvl="2"/>
            <a:r>
              <a:rPr lang="en-US" dirty="0"/>
              <a:t>Bacteria spread through airborne droplets</a:t>
            </a:r>
          </a:p>
          <a:p>
            <a:pPr lvl="2"/>
            <a:r>
              <a:rPr lang="en-US" dirty="0"/>
              <a:t>Bacteria do not survive long outside the body</a:t>
            </a:r>
          </a:p>
          <a:p>
            <a:pPr lvl="1"/>
            <a:r>
              <a:rPr lang="en-US" dirty="0"/>
              <a:t>Diagnosis, treatment, and prevention</a:t>
            </a:r>
          </a:p>
          <a:p>
            <a:pPr lvl="2"/>
            <a:r>
              <a:rPr lang="en-US" dirty="0"/>
              <a:t>Symptoms are usually diagnostic</a:t>
            </a:r>
          </a:p>
          <a:p>
            <a:pPr lvl="2"/>
            <a:r>
              <a:rPr lang="en-US" dirty="0"/>
              <a:t>Treatment is primarily supportive</a:t>
            </a:r>
          </a:p>
          <a:p>
            <a:pPr lvl="2"/>
            <a:r>
              <a:rPr lang="en-US" dirty="0"/>
              <a:t>Prevention is with the </a:t>
            </a:r>
            <a:r>
              <a:rPr lang="en-US" dirty="0" err="1"/>
              <a:t>DTaP</a:t>
            </a:r>
            <a:r>
              <a:rPr lang="en-US" dirty="0"/>
              <a:t> vaccine</a:t>
            </a:r>
          </a:p>
        </p:txBody>
      </p:sp>
    </p:spTree>
    <p:extLst>
      <p:ext uri="{BB962C8B-B14F-4D97-AF65-F5344CB8AC3E}">
        <p14:creationId xmlns:p14="http://schemas.microsoft.com/office/powerpoint/2010/main" val="226117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Structures of the Respiratory System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3212" y="1068388"/>
            <a:ext cx="8537575" cy="5180012"/>
          </a:xfrm>
        </p:spPr>
        <p:txBody>
          <a:bodyPr/>
          <a:lstStyle/>
          <a:p>
            <a:r>
              <a:rPr lang="en-US" b="1" dirty="0"/>
              <a:t>Structures of the Lower Respiratory System</a:t>
            </a:r>
          </a:p>
          <a:p>
            <a:pPr lvl="1"/>
            <a:r>
              <a:rPr lang="en-US" dirty="0"/>
              <a:t>Components of the lower respiratory system</a:t>
            </a:r>
          </a:p>
          <a:p>
            <a:pPr lvl="2"/>
            <a:r>
              <a:rPr lang="en-US" dirty="0"/>
              <a:t>Larynx</a:t>
            </a:r>
          </a:p>
          <a:p>
            <a:pPr lvl="2"/>
            <a:r>
              <a:rPr lang="en-US" dirty="0"/>
              <a:t>Trachea</a:t>
            </a:r>
          </a:p>
          <a:p>
            <a:pPr lvl="2"/>
            <a:r>
              <a:rPr lang="en-US" dirty="0"/>
              <a:t>Bronchi </a:t>
            </a:r>
          </a:p>
          <a:p>
            <a:pPr lvl="2"/>
            <a:r>
              <a:rPr lang="en-US" dirty="0"/>
              <a:t>Alveoli</a:t>
            </a:r>
          </a:p>
          <a:p>
            <a:pPr lvl="2"/>
            <a:r>
              <a:rPr lang="en-US" dirty="0"/>
              <a:t>Diaphragm</a:t>
            </a:r>
          </a:p>
          <a:p>
            <a:pPr lvl="2"/>
            <a:r>
              <a:rPr lang="en-US" dirty="0"/>
              <a:t>Various protective components</a:t>
            </a:r>
          </a:p>
          <a:p>
            <a:pPr lvl="3"/>
            <a:r>
              <a:rPr lang="en-US" dirty="0"/>
              <a:t>Ciliated mucous membrane, alveolar macrophages, and secretory antibodies</a:t>
            </a:r>
          </a:p>
        </p:txBody>
      </p:sp>
    </p:spTree>
    <p:extLst>
      <p:ext uri="{BB962C8B-B14F-4D97-AF65-F5344CB8AC3E}">
        <p14:creationId xmlns:p14="http://schemas.microsoft.com/office/powerpoint/2010/main" val="412302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1077218"/>
          </a:xfrm>
        </p:spPr>
        <p:txBody>
          <a:bodyPr/>
          <a:lstStyle/>
          <a:p>
            <a:r>
              <a:rPr lang="en-US" dirty="0"/>
              <a:t>Bacterial Diseases of the Lower Respiratory System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524000"/>
            <a:ext cx="8385175" cy="4804608"/>
          </a:xfrm>
        </p:spPr>
        <p:txBody>
          <a:bodyPr/>
          <a:lstStyle/>
          <a:p>
            <a:r>
              <a:rPr lang="en-US" b="1" dirty="0"/>
              <a:t>Inhalational Anthrax</a:t>
            </a:r>
          </a:p>
          <a:p>
            <a:pPr lvl="1"/>
            <a:r>
              <a:rPr lang="en-US" dirty="0"/>
              <a:t>Signs and symptoms</a:t>
            </a:r>
          </a:p>
          <a:p>
            <a:pPr lvl="2"/>
            <a:r>
              <a:rPr lang="en-US" dirty="0"/>
              <a:t>Initially resembles a cold or flu</a:t>
            </a:r>
          </a:p>
          <a:p>
            <a:pPr lvl="2"/>
            <a:r>
              <a:rPr lang="en-US" dirty="0"/>
              <a:t>Progresses to severe coughing, lethargy, shock,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and </a:t>
            </a:r>
            <a:r>
              <a:rPr lang="en-US" dirty="0"/>
              <a:t>death</a:t>
            </a:r>
          </a:p>
          <a:p>
            <a:pPr lvl="1"/>
            <a:r>
              <a:rPr lang="en-US" dirty="0"/>
              <a:t>Pathogen and virulence factors</a:t>
            </a:r>
          </a:p>
          <a:p>
            <a:pPr lvl="2"/>
            <a:r>
              <a:rPr lang="en-US" i="1" dirty="0"/>
              <a:t>Bacillus anthracis</a:t>
            </a:r>
            <a:r>
              <a:rPr lang="en-US" dirty="0"/>
              <a:t> is the causative agent</a:t>
            </a:r>
          </a:p>
          <a:p>
            <a:pPr lvl="2"/>
            <a:r>
              <a:rPr lang="en-US" dirty="0"/>
              <a:t>Virulence factors include a capsule and anthrax toxin</a:t>
            </a:r>
          </a:p>
          <a:p>
            <a:pPr lvl="1"/>
            <a:r>
              <a:rPr lang="en-US" dirty="0"/>
              <a:t>Pathogenesis and epidemiology</a:t>
            </a:r>
          </a:p>
          <a:p>
            <a:pPr lvl="2"/>
            <a:r>
              <a:rPr lang="en-US" dirty="0"/>
              <a:t>Anthrax not spread from person to person</a:t>
            </a:r>
          </a:p>
          <a:p>
            <a:pPr lvl="2"/>
            <a:r>
              <a:rPr lang="en-US" dirty="0"/>
              <a:t>Acquired by contact or inhalation of endospores</a:t>
            </a:r>
          </a:p>
        </p:txBody>
      </p:sp>
    </p:spTree>
    <p:extLst>
      <p:ext uri="{BB962C8B-B14F-4D97-AF65-F5344CB8AC3E}">
        <p14:creationId xmlns:p14="http://schemas.microsoft.com/office/powerpoint/2010/main" val="270628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1077218"/>
          </a:xfrm>
        </p:spPr>
        <p:txBody>
          <a:bodyPr/>
          <a:lstStyle/>
          <a:p>
            <a:r>
              <a:rPr lang="en-US" dirty="0"/>
              <a:t>Bacterial Diseases of the Lower Respiratory System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4800" y="1524000"/>
            <a:ext cx="8385175" cy="4799012"/>
          </a:xfrm>
        </p:spPr>
        <p:txBody>
          <a:bodyPr/>
          <a:lstStyle/>
          <a:p>
            <a:r>
              <a:rPr lang="en-US" b="1" dirty="0"/>
              <a:t>Inhalation Anthrax</a:t>
            </a:r>
          </a:p>
          <a:p>
            <a:pPr lvl="1"/>
            <a:r>
              <a:rPr lang="en-US" dirty="0"/>
              <a:t>Diagnosis, treatment, and prevention</a:t>
            </a:r>
          </a:p>
          <a:p>
            <a:pPr lvl="2"/>
            <a:r>
              <a:rPr lang="en-US" dirty="0"/>
              <a:t>Diagnosis based on identification of bacteria in sputum</a:t>
            </a:r>
          </a:p>
          <a:p>
            <a:pPr lvl="2"/>
            <a:r>
              <a:rPr lang="en-US" dirty="0"/>
              <a:t>Early and aggressive antimicrobial treatment is necessary </a:t>
            </a:r>
          </a:p>
          <a:p>
            <a:pPr lvl="2"/>
            <a:r>
              <a:rPr lang="en-US" dirty="0"/>
              <a:t>Anthrax vaccine is available to select individuals</a:t>
            </a:r>
          </a:p>
        </p:txBody>
      </p:sp>
    </p:spTree>
    <p:extLst>
      <p:ext uri="{BB962C8B-B14F-4D97-AF65-F5344CB8AC3E}">
        <p14:creationId xmlns:p14="http://schemas.microsoft.com/office/powerpoint/2010/main" val="4176088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Viral Diseases of the Lower Respiratory System 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72396"/>
            <a:ext cx="8613775" cy="5256212"/>
          </a:xfrm>
        </p:spPr>
        <p:txBody>
          <a:bodyPr/>
          <a:lstStyle/>
          <a:p>
            <a:r>
              <a:rPr lang="en-US" b="1" dirty="0"/>
              <a:t>Influenza</a:t>
            </a:r>
          </a:p>
          <a:p>
            <a:pPr lvl="1"/>
            <a:r>
              <a:rPr lang="en-US" dirty="0"/>
              <a:t>Signs and symptoms</a:t>
            </a:r>
          </a:p>
          <a:p>
            <a:pPr lvl="2"/>
            <a:r>
              <a:rPr lang="en-US" dirty="0"/>
              <a:t>Pharyngitis, congestion, cough, </a:t>
            </a:r>
            <a:r>
              <a:rPr lang="en-US" dirty="0" smtClean="0"/>
              <a:t>and myalgia</a:t>
            </a:r>
            <a:endParaRPr lang="en-US" dirty="0"/>
          </a:p>
          <a:p>
            <a:pPr lvl="2"/>
            <a:r>
              <a:rPr lang="en-US" dirty="0"/>
              <a:t>Sudden fever distinguishes flu from a common cold</a:t>
            </a:r>
          </a:p>
          <a:p>
            <a:pPr lvl="1"/>
            <a:r>
              <a:rPr lang="en-US" dirty="0"/>
              <a:t>Pathogens and virulence factors</a:t>
            </a:r>
          </a:p>
          <a:p>
            <a:pPr lvl="2"/>
            <a:r>
              <a:rPr lang="en-US" dirty="0"/>
              <a:t>Influenza virus types A and B are the causative agents</a:t>
            </a:r>
          </a:p>
          <a:p>
            <a:pPr lvl="2"/>
            <a:r>
              <a:rPr lang="en-US" dirty="0"/>
              <a:t>Mutations in hemagglutinin and neuraminidase produce new strains</a:t>
            </a:r>
          </a:p>
          <a:p>
            <a:pPr lvl="3"/>
            <a:r>
              <a:rPr lang="en-US" dirty="0"/>
              <a:t>Occurs via antigenic drift and antigenic shift</a:t>
            </a:r>
          </a:p>
          <a:p>
            <a:pPr lvl="2"/>
            <a:r>
              <a:rPr lang="en-US" dirty="0"/>
              <a:t>Concern about the fatality associated with strains similar to those of past pandemics</a:t>
            </a:r>
          </a:p>
        </p:txBody>
      </p:sp>
    </p:spTree>
    <p:extLst>
      <p:ext uri="{BB962C8B-B14F-4D97-AF65-F5344CB8AC3E}">
        <p14:creationId xmlns:p14="http://schemas.microsoft.com/office/powerpoint/2010/main" val="2499120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_Pg692_UnFigure_c-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46"/>
          <a:stretch/>
        </p:blipFill>
        <p:spPr>
          <a:xfrm>
            <a:off x="1620904" y="1048156"/>
            <a:ext cx="5902193" cy="5143658"/>
          </a:xfrm>
          <a:prstGeom prst="rect">
            <a:avLst/>
          </a:prstGeom>
        </p:spPr>
      </p:pic>
      <p:sp>
        <p:nvSpPr>
          <p:cNvPr id="3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 smtClean="0">
                <a:solidFill>
                  <a:srgbClr val="333399"/>
                </a:solidFill>
              </a:rPr>
              <a:t>Disease in Depth: Virulence Factors</a:t>
            </a:r>
            <a:endParaRPr lang="en-US" sz="1800" b="1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882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22_Pg693_UnFigure_c-L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5"/>
          <a:stretch/>
        </p:blipFill>
        <p:spPr>
          <a:xfrm>
            <a:off x="152400" y="914400"/>
            <a:ext cx="4260966" cy="5257164"/>
          </a:xfrm>
          <a:prstGeom prst="rect">
            <a:avLst/>
          </a:prstGeom>
        </p:spPr>
      </p:pic>
      <p:pic>
        <p:nvPicPr>
          <p:cNvPr id="3" name="Picture 2" descr="22_Pg693_UnFigure_d-L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2"/>
          <a:stretch/>
        </p:blipFill>
        <p:spPr>
          <a:xfrm>
            <a:off x="4572000" y="914400"/>
            <a:ext cx="4311714" cy="5257800"/>
          </a:xfrm>
          <a:prstGeom prst="rect">
            <a:avLst/>
          </a:prstGeom>
        </p:spPr>
      </p:pic>
      <p:sp>
        <p:nvSpPr>
          <p:cNvPr id="4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 smtClean="0">
                <a:solidFill>
                  <a:srgbClr val="333399"/>
                </a:solidFill>
              </a:rPr>
              <a:t>Disease in Depth: Pathogenesis</a:t>
            </a:r>
            <a:endParaRPr lang="en-US" sz="1800" b="1" dirty="0">
              <a:solidFill>
                <a:srgbClr val="33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332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Viral Diseases of the Lower Respiratory System 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4800" y="1068388"/>
            <a:ext cx="8613775" cy="5256212"/>
          </a:xfrm>
        </p:spPr>
        <p:txBody>
          <a:bodyPr/>
          <a:lstStyle/>
          <a:p>
            <a:r>
              <a:rPr lang="en-US" b="1" dirty="0"/>
              <a:t>Influenza</a:t>
            </a:r>
          </a:p>
          <a:p>
            <a:pPr lvl="1"/>
            <a:r>
              <a:rPr lang="en-US" dirty="0"/>
              <a:t>Pathogenesis</a:t>
            </a:r>
          </a:p>
          <a:p>
            <a:pPr lvl="2"/>
            <a:r>
              <a:rPr lang="en-US" dirty="0"/>
              <a:t>Virus causes damage to the lung epithelium</a:t>
            </a:r>
          </a:p>
          <a:p>
            <a:pPr lvl="2"/>
            <a:r>
              <a:rPr lang="en-US" dirty="0"/>
              <a:t>Flu patients are susceptible to secondary bacterial infections</a:t>
            </a:r>
          </a:p>
          <a:p>
            <a:pPr lvl="1"/>
            <a:r>
              <a:rPr lang="en-US" dirty="0"/>
              <a:t>Epidemiology</a:t>
            </a:r>
          </a:p>
          <a:p>
            <a:pPr lvl="2"/>
            <a:r>
              <a:rPr lang="en-US" dirty="0"/>
              <a:t>Infection provides some immunological protection from similar strains</a:t>
            </a:r>
          </a:p>
          <a:p>
            <a:pPr lvl="2"/>
            <a:r>
              <a:rPr lang="en-US" dirty="0"/>
              <a:t>Concern that changes in type A </a:t>
            </a:r>
            <a:r>
              <a:rPr lang="en-US" dirty="0" smtClean="0"/>
              <a:t>influenza viruses </a:t>
            </a:r>
            <a:r>
              <a:rPr lang="en-US" dirty="0"/>
              <a:t>may cause another major pandemic</a:t>
            </a:r>
          </a:p>
        </p:txBody>
      </p:sp>
    </p:spTree>
    <p:extLst>
      <p:ext uri="{BB962C8B-B14F-4D97-AF65-F5344CB8AC3E}">
        <p14:creationId xmlns:p14="http://schemas.microsoft.com/office/powerpoint/2010/main" val="4099189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Viral Diseases of the Lower Respiratory System 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72396"/>
            <a:ext cx="8613775" cy="5256212"/>
          </a:xfrm>
        </p:spPr>
        <p:txBody>
          <a:bodyPr/>
          <a:lstStyle/>
          <a:p>
            <a:r>
              <a:rPr lang="en-US" b="1" dirty="0"/>
              <a:t>Influenza</a:t>
            </a:r>
          </a:p>
          <a:p>
            <a:pPr lvl="1"/>
            <a:r>
              <a:rPr lang="en-US" dirty="0"/>
              <a:t>Diagnosis, treatment, and prevention</a:t>
            </a:r>
          </a:p>
          <a:p>
            <a:pPr lvl="2"/>
            <a:r>
              <a:rPr lang="en-US" dirty="0"/>
              <a:t>Signs and symptoms during a community-wide outbreak are often diagnostic</a:t>
            </a:r>
          </a:p>
          <a:p>
            <a:pPr lvl="2"/>
            <a:r>
              <a:rPr lang="en-US" dirty="0"/>
              <a:t>Treatment involves supportive care to relieve symptoms </a:t>
            </a:r>
          </a:p>
          <a:p>
            <a:pPr lvl="2"/>
            <a:r>
              <a:rPr lang="en-US" dirty="0"/>
              <a:t>Oseltamivir and </a:t>
            </a:r>
            <a:r>
              <a:rPr lang="en-US" dirty="0" err="1"/>
              <a:t>zanamivir</a:t>
            </a:r>
            <a:r>
              <a:rPr lang="en-US" dirty="0"/>
              <a:t> can be administered early in infection</a:t>
            </a:r>
          </a:p>
          <a:p>
            <a:pPr lvl="2"/>
            <a:r>
              <a:rPr lang="en-US" dirty="0"/>
              <a:t>Prevented by immunization with a multivalent vaccine</a:t>
            </a:r>
          </a:p>
        </p:txBody>
      </p:sp>
    </p:spTree>
    <p:extLst>
      <p:ext uri="{BB962C8B-B14F-4D97-AF65-F5344CB8AC3E}">
        <p14:creationId xmlns:p14="http://schemas.microsoft.com/office/powerpoint/2010/main" val="2216282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Viral Diseases of the Lower Respiratory System 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4800" y="1068388"/>
            <a:ext cx="8613775" cy="5256212"/>
          </a:xfrm>
        </p:spPr>
        <p:txBody>
          <a:bodyPr/>
          <a:lstStyle/>
          <a:p>
            <a:r>
              <a:rPr lang="en-US" b="1" dirty="0"/>
              <a:t>Coronavirus Respiratory Syndromes</a:t>
            </a:r>
          </a:p>
          <a:p>
            <a:pPr lvl="1"/>
            <a:r>
              <a:rPr lang="en-US" dirty="0"/>
              <a:t>Two recently emerging diseases</a:t>
            </a:r>
          </a:p>
          <a:p>
            <a:pPr lvl="2"/>
            <a:r>
              <a:rPr lang="en-US" dirty="0"/>
              <a:t>Severe acute respiratory syndrome (SARS)</a:t>
            </a:r>
          </a:p>
          <a:p>
            <a:pPr lvl="2"/>
            <a:r>
              <a:rPr lang="en-US" dirty="0"/>
              <a:t>Middle East respiratory syndrome (MERS)</a:t>
            </a:r>
          </a:p>
          <a:p>
            <a:pPr lvl="1"/>
            <a:r>
              <a:rPr lang="en-US" dirty="0"/>
              <a:t>Signs and symptoms</a:t>
            </a:r>
          </a:p>
          <a:p>
            <a:pPr lvl="2"/>
            <a:r>
              <a:rPr lang="en-US" dirty="0"/>
              <a:t>High fever, shortness of breath, difficulty breathing</a:t>
            </a:r>
          </a:p>
          <a:p>
            <a:pPr lvl="2"/>
            <a:r>
              <a:rPr lang="en-US" dirty="0"/>
              <a:t>Later, patients develop dry cough and pneumonia</a:t>
            </a:r>
          </a:p>
          <a:p>
            <a:pPr lvl="1"/>
            <a:r>
              <a:rPr lang="en-US" dirty="0"/>
              <a:t>Pathogen and virulence factors</a:t>
            </a:r>
          </a:p>
          <a:p>
            <a:pPr lvl="2"/>
            <a:r>
              <a:rPr lang="en-US" dirty="0"/>
              <a:t>Coronaviruses are the causative agent</a:t>
            </a:r>
          </a:p>
          <a:p>
            <a:pPr lvl="2"/>
            <a:r>
              <a:rPr lang="en-US" dirty="0"/>
              <a:t>Most diseases are usually mild</a:t>
            </a:r>
          </a:p>
          <a:p>
            <a:pPr lvl="2"/>
            <a:r>
              <a:rPr lang="en-US" dirty="0"/>
              <a:t>SARS and MERS have higher fatalities</a:t>
            </a:r>
          </a:p>
        </p:txBody>
      </p:sp>
    </p:spTree>
    <p:extLst>
      <p:ext uri="{BB962C8B-B14F-4D97-AF65-F5344CB8AC3E}">
        <p14:creationId xmlns:p14="http://schemas.microsoft.com/office/powerpoint/2010/main" val="3897574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Viral Diseases of the Lower Respiratory System 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6800"/>
            <a:ext cx="8156575" cy="5256212"/>
          </a:xfrm>
        </p:spPr>
        <p:txBody>
          <a:bodyPr/>
          <a:lstStyle/>
          <a:p>
            <a:r>
              <a:rPr lang="en-US" b="1" dirty="0"/>
              <a:t>Coronavirus Respiratory Syndromes</a:t>
            </a:r>
          </a:p>
          <a:p>
            <a:pPr lvl="1"/>
            <a:r>
              <a:rPr lang="en-US" dirty="0"/>
              <a:t>Pathogenesis and epidemiology</a:t>
            </a:r>
          </a:p>
          <a:p>
            <a:pPr lvl="2"/>
            <a:r>
              <a:rPr lang="en-US" dirty="0"/>
              <a:t>Coronaviruses spread via respiratory droplets</a:t>
            </a:r>
          </a:p>
          <a:p>
            <a:pPr lvl="2"/>
            <a:r>
              <a:rPr lang="en-US" dirty="0"/>
              <a:t>Virus spreads from the lungs to the heart and kidneys</a:t>
            </a:r>
          </a:p>
          <a:p>
            <a:pPr lvl="1"/>
            <a:r>
              <a:rPr lang="en-US" dirty="0"/>
              <a:t>Diagnosis, treatment, and prevention</a:t>
            </a:r>
          </a:p>
          <a:p>
            <a:pPr lvl="2"/>
            <a:r>
              <a:rPr lang="en-US" dirty="0"/>
              <a:t>Diagnosis is based on signs and symptoms</a:t>
            </a:r>
          </a:p>
          <a:p>
            <a:pPr lvl="2"/>
            <a:r>
              <a:rPr lang="en-US" dirty="0"/>
              <a:t>Confirmed by isolating the virus or antibodies against the virus</a:t>
            </a:r>
          </a:p>
          <a:p>
            <a:pPr lvl="2"/>
            <a:r>
              <a:rPr lang="en-US" dirty="0"/>
              <a:t>Treatment is supportive</a:t>
            </a:r>
          </a:p>
        </p:txBody>
      </p:sp>
    </p:spTree>
    <p:extLst>
      <p:ext uri="{BB962C8B-B14F-4D97-AF65-F5344CB8AC3E}">
        <p14:creationId xmlns:p14="http://schemas.microsoft.com/office/powerpoint/2010/main" val="45407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Viral Diseases of the Lower Respiratory System 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6800"/>
            <a:ext cx="8613775" cy="5256212"/>
          </a:xfrm>
        </p:spPr>
        <p:txBody>
          <a:bodyPr/>
          <a:lstStyle/>
          <a:p>
            <a:r>
              <a:rPr lang="en-US" b="1" dirty="0"/>
              <a:t>Respiratory Syncytial Virus (RSV) Infection</a:t>
            </a:r>
          </a:p>
          <a:p>
            <a:pPr lvl="1"/>
            <a:r>
              <a:rPr lang="en-US" dirty="0"/>
              <a:t>Most common childhood respiratory disease</a:t>
            </a:r>
          </a:p>
          <a:p>
            <a:pPr lvl="1"/>
            <a:r>
              <a:rPr lang="en-US" dirty="0"/>
              <a:t>Signs and symptoms</a:t>
            </a:r>
          </a:p>
          <a:p>
            <a:pPr lvl="2"/>
            <a:r>
              <a:rPr lang="en-US" dirty="0"/>
              <a:t>Fever, runny nose, and coughing in babies or immunocompromised individuals</a:t>
            </a:r>
          </a:p>
          <a:p>
            <a:pPr lvl="2"/>
            <a:r>
              <a:rPr lang="en-US" dirty="0"/>
              <a:t>Mild </a:t>
            </a:r>
            <a:r>
              <a:rPr lang="en-US" dirty="0" err="1"/>
              <a:t>coldlike</a:t>
            </a:r>
            <a:r>
              <a:rPr lang="en-US" dirty="0"/>
              <a:t> symptoms in older children and adults</a:t>
            </a:r>
          </a:p>
          <a:p>
            <a:pPr lvl="1"/>
            <a:r>
              <a:rPr lang="en-US" dirty="0"/>
              <a:t>Pathogen</a:t>
            </a:r>
          </a:p>
          <a:p>
            <a:pPr lvl="2"/>
            <a:r>
              <a:rPr lang="en-US" dirty="0"/>
              <a:t>Respiratory syncytial virus </a:t>
            </a:r>
          </a:p>
          <a:p>
            <a:pPr lvl="1"/>
            <a:r>
              <a:rPr lang="en-US" dirty="0"/>
              <a:t>Pathogenesis</a:t>
            </a:r>
          </a:p>
          <a:p>
            <a:pPr lvl="2"/>
            <a:r>
              <a:rPr lang="en-US" dirty="0"/>
              <a:t>Virus causes syncytia to form in the lungs</a:t>
            </a:r>
          </a:p>
          <a:p>
            <a:pPr lvl="2"/>
            <a:r>
              <a:rPr lang="en-US" dirty="0"/>
              <a:t>Immune response to RSV further damages the lungs</a:t>
            </a:r>
          </a:p>
        </p:txBody>
      </p:sp>
    </p:spTree>
    <p:extLst>
      <p:ext uri="{BB962C8B-B14F-4D97-AF65-F5344CB8AC3E}">
        <p14:creationId xmlns:p14="http://schemas.microsoft.com/office/powerpoint/2010/main" val="700469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22.1  Structures of the respiratory system.</a:t>
            </a:r>
          </a:p>
        </p:txBody>
      </p:sp>
      <p:pic>
        <p:nvPicPr>
          <p:cNvPr id="1026" name="Picture 2" descr="H:\55224 Bauman_MDBS5e_IRDVD\Working Files 55224\JPEGS 55224\Ch22\Ch22_Labeled\22_01_Figure-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8"/>
          <a:stretch/>
        </p:blipFill>
        <p:spPr bwMode="auto">
          <a:xfrm>
            <a:off x="1737165" y="762000"/>
            <a:ext cx="5669669" cy="579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7102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646331"/>
          </a:xfrm>
        </p:spPr>
        <p:txBody>
          <a:bodyPr/>
          <a:lstStyle/>
          <a:p>
            <a:r>
              <a:rPr lang="en-US" sz="1800" b="1" dirty="0"/>
              <a:t>Figure 22.11  A syncytium forms when RSV triggers infected cells to fuse with uninfected cells.</a:t>
            </a:r>
          </a:p>
        </p:txBody>
      </p:sp>
      <p:pic>
        <p:nvPicPr>
          <p:cNvPr id="12290" name="Picture 2" descr="H:\55224 Bauman_MDBS5e_IRDVD\Working Files 55224\JPEGS 55224\Ch22\Ch22_Labeled\22_11_Figure-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94"/>
          <a:stretch/>
        </p:blipFill>
        <p:spPr bwMode="auto">
          <a:xfrm>
            <a:off x="1595613" y="914400"/>
            <a:ext cx="5967287" cy="5591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062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Viral Diseases of the Lower Respiratory System 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66800"/>
            <a:ext cx="8613775" cy="5256212"/>
          </a:xfrm>
        </p:spPr>
        <p:txBody>
          <a:bodyPr/>
          <a:lstStyle/>
          <a:p>
            <a:r>
              <a:rPr lang="en-US" b="1" dirty="0"/>
              <a:t>Respiratory Syncytial Virus (RSV) Infection</a:t>
            </a:r>
          </a:p>
          <a:p>
            <a:pPr lvl="1"/>
            <a:r>
              <a:rPr lang="en-US" dirty="0"/>
              <a:t>Epidemiology</a:t>
            </a:r>
          </a:p>
          <a:p>
            <a:pPr lvl="2"/>
            <a:r>
              <a:rPr lang="en-US" dirty="0"/>
              <a:t>Transmission via close contact with infected persons</a:t>
            </a:r>
          </a:p>
          <a:p>
            <a:pPr lvl="2"/>
            <a:r>
              <a:rPr lang="en-US" dirty="0"/>
              <a:t>Prevalent in the United States</a:t>
            </a:r>
          </a:p>
          <a:p>
            <a:pPr lvl="1"/>
            <a:r>
              <a:rPr lang="en-US" dirty="0"/>
              <a:t>Diagnosis, treatment, and prevention</a:t>
            </a:r>
          </a:p>
          <a:p>
            <a:pPr lvl="2"/>
            <a:r>
              <a:rPr lang="en-US" dirty="0"/>
              <a:t>Diagnosis is made by immunoassay</a:t>
            </a:r>
          </a:p>
          <a:p>
            <a:pPr lvl="2"/>
            <a:r>
              <a:rPr lang="en-US" dirty="0"/>
              <a:t>Supportive treatment for young children</a:t>
            </a:r>
          </a:p>
          <a:p>
            <a:pPr lvl="2"/>
            <a:r>
              <a:rPr lang="en-US" dirty="0"/>
              <a:t>Prevention includes aseptic technique of health care and day care employees</a:t>
            </a:r>
          </a:p>
        </p:txBody>
      </p:sp>
    </p:spTree>
    <p:extLst>
      <p:ext uri="{BB962C8B-B14F-4D97-AF65-F5344CB8AC3E}">
        <p14:creationId xmlns:p14="http://schemas.microsoft.com/office/powerpoint/2010/main" val="4002664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Viral Diseases of the Lower Respiratory System 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4800" y="1066800"/>
            <a:ext cx="8613775" cy="5256212"/>
          </a:xfrm>
        </p:spPr>
        <p:txBody>
          <a:bodyPr/>
          <a:lstStyle/>
          <a:p>
            <a:r>
              <a:rPr lang="en-US" b="1" i="1" dirty="0"/>
              <a:t>Hantavirus</a:t>
            </a:r>
            <a:r>
              <a:rPr lang="en-US" b="1" dirty="0"/>
              <a:t> Pulmonary Syndrome (HPS)</a:t>
            </a:r>
          </a:p>
          <a:p>
            <a:pPr lvl="1"/>
            <a:r>
              <a:rPr lang="en-US" dirty="0"/>
              <a:t>Signs and symptoms</a:t>
            </a:r>
          </a:p>
          <a:p>
            <a:pPr lvl="2"/>
            <a:r>
              <a:rPr lang="en-US" dirty="0"/>
              <a:t>Symptoms progress to cough, shock, and labored breathing</a:t>
            </a:r>
          </a:p>
          <a:p>
            <a:pPr lvl="1"/>
            <a:r>
              <a:rPr lang="en-US" dirty="0"/>
              <a:t>Pathogen</a:t>
            </a:r>
          </a:p>
          <a:p>
            <a:pPr lvl="2"/>
            <a:r>
              <a:rPr lang="en-US" dirty="0"/>
              <a:t>Caused by </a:t>
            </a:r>
            <a:r>
              <a:rPr lang="en-US" i="1" dirty="0"/>
              <a:t>Hantavirus</a:t>
            </a:r>
          </a:p>
          <a:p>
            <a:pPr lvl="2"/>
            <a:r>
              <a:rPr lang="en-US" dirty="0"/>
              <a:t>Transmitted from mice via inhalation</a:t>
            </a:r>
          </a:p>
          <a:p>
            <a:pPr lvl="1"/>
            <a:r>
              <a:rPr lang="en-US" dirty="0"/>
              <a:t>Pathogenesis</a:t>
            </a:r>
          </a:p>
          <a:p>
            <a:pPr lvl="2"/>
            <a:r>
              <a:rPr lang="en-US" i="1" dirty="0"/>
              <a:t>Hantavirus</a:t>
            </a:r>
            <a:r>
              <a:rPr lang="en-US" dirty="0"/>
              <a:t> travels throughout body via the blood</a:t>
            </a:r>
          </a:p>
          <a:p>
            <a:pPr lvl="2"/>
            <a:r>
              <a:rPr lang="en-US" dirty="0"/>
              <a:t>Infection causes widespread inflammation leading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to </a:t>
            </a:r>
            <a:r>
              <a:rPr lang="en-US" dirty="0"/>
              <a:t>shock</a:t>
            </a:r>
          </a:p>
        </p:txBody>
      </p:sp>
    </p:spTree>
    <p:extLst>
      <p:ext uri="{BB962C8B-B14F-4D97-AF65-F5344CB8AC3E}">
        <p14:creationId xmlns:p14="http://schemas.microsoft.com/office/powerpoint/2010/main" val="550016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22.12  </a:t>
            </a:r>
            <a:r>
              <a:rPr lang="en-US" sz="1800" b="1" i="1" dirty="0"/>
              <a:t>Hantavirus</a:t>
            </a:r>
            <a:r>
              <a:rPr lang="en-US" sz="1800" b="1" dirty="0"/>
              <a:t> is an enveloped, segmented, −</a:t>
            </a:r>
            <a:r>
              <a:rPr lang="en-US" sz="1800" b="1" dirty="0" err="1"/>
              <a:t>ssRNA</a:t>
            </a:r>
            <a:r>
              <a:rPr lang="en-US" sz="1800" b="1" dirty="0"/>
              <a:t> </a:t>
            </a:r>
            <a:r>
              <a:rPr lang="en-US" sz="1800" b="1" dirty="0" err="1"/>
              <a:t>bunyavirus</a:t>
            </a:r>
            <a:r>
              <a:rPr lang="en-US" sz="1800" b="1" dirty="0"/>
              <a:t>.</a:t>
            </a:r>
          </a:p>
        </p:txBody>
      </p:sp>
      <p:pic>
        <p:nvPicPr>
          <p:cNvPr id="13314" name="Picture 2" descr="H:\55224 Bauman_MDBS5e_IRDVD\Working Files 55224\JPEGS 55224\Ch22\Ch22_Labeled\22_12_Figure-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11"/>
          <a:stretch/>
        </p:blipFill>
        <p:spPr bwMode="auto">
          <a:xfrm>
            <a:off x="1184573" y="762000"/>
            <a:ext cx="6774854" cy="5667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842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Viral Diseases of the Lower Respiratory System 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72396"/>
            <a:ext cx="8308975" cy="5256212"/>
          </a:xfrm>
        </p:spPr>
        <p:txBody>
          <a:bodyPr/>
          <a:lstStyle/>
          <a:p>
            <a:r>
              <a:rPr lang="en-US" b="1" i="1" dirty="0"/>
              <a:t>Hantavirus</a:t>
            </a:r>
            <a:r>
              <a:rPr lang="en-US" b="1" dirty="0"/>
              <a:t> Pulmonary Syndrome (HPS)</a:t>
            </a:r>
          </a:p>
          <a:p>
            <a:pPr lvl="1"/>
            <a:r>
              <a:rPr lang="en-US" dirty="0"/>
              <a:t>Epidemiology</a:t>
            </a:r>
          </a:p>
          <a:p>
            <a:pPr lvl="2"/>
            <a:r>
              <a:rPr lang="en-US" dirty="0"/>
              <a:t>Human disease more likely as mouse population increases</a:t>
            </a:r>
          </a:p>
          <a:p>
            <a:pPr lvl="2"/>
            <a:r>
              <a:rPr lang="en-US" dirty="0"/>
              <a:t>Person-to-person contact does not occur</a:t>
            </a:r>
          </a:p>
          <a:p>
            <a:pPr lvl="1"/>
            <a:r>
              <a:rPr lang="en-US" dirty="0"/>
              <a:t>Diagnosis, treatment, and prevention</a:t>
            </a:r>
          </a:p>
          <a:p>
            <a:pPr lvl="2"/>
            <a:r>
              <a:rPr lang="en-US" dirty="0"/>
              <a:t>Diagnosis is based on characteristic symptoms</a:t>
            </a:r>
          </a:p>
          <a:p>
            <a:pPr lvl="2"/>
            <a:r>
              <a:rPr lang="en-US" dirty="0"/>
              <a:t>No pharmacological treatment is available</a:t>
            </a:r>
          </a:p>
          <a:p>
            <a:pPr lvl="2"/>
            <a:r>
              <a:rPr lang="en-US" dirty="0"/>
              <a:t>Prevention requires control of rodents</a:t>
            </a:r>
          </a:p>
        </p:txBody>
      </p:sp>
    </p:spTree>
    <p:extLst>
      <p:ext uri="{BB962C8B-B14F-4D97-AF65-F5344CB8AC3E}">
        <p14:creationId xmlns:p14="http://schemas.microsoft.com/office/powerpoint/2010/main" val="779209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Viral Diseases of the Lower Respiratory System 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4800" y="1072396"/>
            <a:ext cx="8461375" cy="2890004"/>
          </a:xfrm>
        </p:spPr>
        <p:txBody>
          <a:bodyPr/>
          <a:lstStyle/>
          <a:p>
            <a:r>
              <a:rPr lang="en-US" b="1" dirty="0"/>
              <a:t>Other Viral Respiratory Diseases</a:t>
            </a:r>
          </a:p>
          <a:p>
            <a:pPr lvl="1"/>
            <a:r>
              <a:rPr lang="en-US" dirty="0"/>
              <a:t>Other viruses cause respiratory disease in children, the elderly, or immunocompromised individuals</a:t>
            </a:r>
          </a:p>
          <a:p>
            <a:pPr lvl="2"/>
            <a:r>
              <a:rPr lang="en-US" dirty="0"/>
              <a:t>Cytomegalovirus</a:t>
            </a:r>
          </a:p>
          <a:p>
            <a:pPr lvl="2"/>
            <a:r>
              <a:rPr lang="en-US" dirty="0" err="1"/>
              <a:t>Metapneumovirus</a:t>
            </a:r>
            <a:endParaRPr lang="en-US" dirty="0"/>
          </a:p>
          <a:p>
            <a:pPr lvl="3"/>
            <a:r>
              <a:rPr lang="en-US" dirty="0"/>
              <a:t>Estimated to be the second most common cause of viral respiratory disease</a:t>
            </a:r>
          </a:p>
          <a:p>
            <a:pPr lvl="2"/>
            <a:r>
              <a:rPr lang="en-US" dirty="0" err="1"/>
              <a:t>Parainfluenzaviruses</a:t>
            </a:r>
            <a:endParaRPr lang="en-US" dirty="0"/>
          </a:p>
          <a:p>
            <a:pPr lvl="3"/>
            <a:r>
              <a:rPr lang="en-US" dirty="0"/>
              <a:t>Three strains cause croup and viral pneumonia</a:t>
            </a:r>
          </a:p>
          <a:p>
            <a:pPr lvl="3"/>
            <a:r>
              <a:rPr lang="en-US" dirty="0"/>
              <a:t>Occur primarily in young children</a:t>
            </a:r>
          </a:p>
        </p:txBody>
      </p:sp>
    </p:spTree>
    <p:extLst>
      <p:ext uri="{BB962C8B-B14F-4D97-AF65-F5344CB8AC3E}">
        <p14:creationId xmlns:p14="http://schemas.microsoft.com/office/powerpoint/2010/main" val="299127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Mycoses of the Lower Respiratory System 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72396"/>
            <a:ext cx="8461375" cy="2890004"/>
          </a:xfrm>
        </p:spPr>
        <p:txBody>
          <a:bodyPr/>
          <a:lstStyle/>
          <a:p>
            <a:pPr>
              <a:lnSpc>
                <a:spcPct val="120000"/>
              </a:lnSpc>
            </a:pPr>
            <a:r>
              <a:rPr lang="en-US" dirty="0"/>
              <a:t>Cases of mycoses have increased over the last two decades</a:t>
            </a:r>
          </a:p>
          <a:p>
            <a:pPr lvl="1">
              <a:lnSpc>
                <a:spcPct val="120000"/>
              </a:lnSpc>
            </a:pPr>
            <a:r>
              <a:rPr lang="en-US" dirty="0"/>
              <a:t>AIDS patients are susceptible to fungal infections</a:t>
            </a:r>
          </a:p>
          <a:p>
            <a:pPr>
              <a:lnSpc>
                <a:spcPct val="120000"/>
              </a:lnSpc>
            </a:pPr>
            <a:r>
              <a:rPr lang="en-US" dirty="0"/>
              <a:t>Fungal infections seen in North America include</a:t>
            </a:r>
          </a:p>
          <a:p>
            <a:pPr lvl="1">
              <a:lnSpc>
                <a:spcPct val="120000"/>
              </a:lnSpc>
            </a:pPr>
            <a:r>
              <a:rPr lang="en-US" dirty="0" err="1"/>
              <a:t>Coccidioidomycosis</a:t>
            </a:r>
            <a:endParaRPr lang="en-US" dirty="0"/>
          </a:p>
          <a:p>
            <a:pPr lvl="1">
              <a:lnSpc>
                <a:spcPct val="120000"/>
              </a:lnSpc>
            </a:pPr>
            <a:r>
              <a:rPr lang="en-US" dirty="0" err="1"/>
              <a:t>Blastomycosis</a:t>
            </a:r>
            <a:endParaRPr lang="en-US" dirty="0"/>
          </a:p>
          <a:p>
            <a:pPr lvl="1">
              <a:lnSpc>
                <a:spcPct val="120000"/>
              </a:lnSpc>
            </a:pPr>
            <a:r>
              <a:rPr lang="en-US" dirty="0"/>
              <a:t>Histoplasmosis</a:t>
            </a:r>
          </a:p>
          <a:p>
            <a:pPr lvl="1">
              <a:lnSpc>
                <a:spcPct val="120000"/>
              </a:lnSpc>
            </a:pPr>
            <a:r>
              <a:rPr lang="en-US" i="1" dirty="0"/>
              <a:t>Pneumocystis</a:t>
            </a:r>
            <a:r>
              <a:rPr lang="en-US" dirty="0"/>
              <a:t> pneumonia</a:t>
            </a:r>
          </a:p>
        </p:txBody>
      </p:sp>
    </p:spTree>
    <p:extLst>
      <p:ext uri="{BB962C8B-B14F-4D97-AF65-F5344CB8AC3E}">
        <p14:creationId xmlns:p14="http://schemas.microsoft.com/office/powerpoint/2010/main" val="2619794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646331"/>
          </a:xfrm>
        </p:spPr>
        <p:txBody>
          <a:bodyPr/>
          <a:lstStyle/>
          <a:p>
            <a:r>
              <a:rPr lang="en-US" sz="1800" b="1" dirty="0"/>
              <a:t>Figure 22.13 The geographic distributions of three systemic fungal diseases endemic to North America.</a:t>
            </a:r>
          </a:p>
        </p:txBody>
      </p:sp>
      <p:pic>
        <p:nvPicPr>
          <p:cNvPr id="14338" name="Picture 2" descr="H:\55224 Bauman_MDBS5e_IRDVD\Working Files 55224\JPEGS 55224\Ch22\Ch22_Labeled\22_13_Figure-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94"/>
          <a:stretch/>
        </p:blipFill>
        <p:spPr bwMode="auto">
          <a:xfrm>
            <a:off x="304800" y="1128655"/>
            <a:ext cx="8534400" cy="4600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6221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Mycoses of the Lower Respiratory System 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4800" y="1066800"/>
            <a:ext cx="8461375" cy="2890004"/>
          </a:xfrm>
        </p:spPr>
        <p:txBody>
          <a:bodyPr/>
          <a:lstStyle/>
          <a:p>
            <a:r>
              <a:rPr lang="en-US" b="1" dirty="0" err="1"/>
              <a:t>Coccidioidomycosis</a:t>
            </a:r>
            <a:endParaRPr lang="en-US" b="1" dirty="0"/>
          </a:p>
          <a:p>
            <a:pPr lvl="1"/>
            <a:r>
              <a:rPr lang="en-US" dirty="0"/>
              <a:t>Signs and symptoms</a:t>
            </a:r>
          </a:p>
          <a:p>
            <a:pPr lvl="2"/>
            <a:r>
              <a:rPr lang="en-US" dirty="0"/>
              <a:t>Resembles pneumonia or tuberculosis</a:t>
            </a:r>
          </a:p>
          <a:p>
            <a:pPr lvl="2"/>
            <a:r>
              <a:rPr lang="en-US" dirty="0"/>
              <a:t>Can become systemic in immunocompromised persons</a:t>
            </a:r>
          </a:p>
          <a:p>
            <a:pPr lvl="1"/>
            <a:r>
              <a:rPr lang="en-US" dirty="0"/>
              <a:t>Pathogen and virulence factors</a:t>
            </a:r>
          </a:p>
          <a:p>
            <a:pPr lvl="2"/>
            <a:r>
              <a:rPr lang="en-US" dirty="0"/>
              <a:t>Caused by </a:t>
            </a:r>
            <a:r>
              <a:rPr lang="en-US" i="1" dirty="0" err="1"/>
              <a:t>Coccidioides</a:t>
            </a:r>
            <a:r>
              <a:rPr lang="en-US" i="1" dirty="0"/>
              <a:t> </a:t>
            </a:r>
            <a:r>
              <a:rPr lang="en-US" i="1" dirty="0" err="1"/>
              <a:t>immitis</a:t>
            </a:r>
            <a:endParaRPr lang="en-US" i="1" dirty="0"/>
          </a:p>
          <a:p>
            <a:pPr lvl="2"/>
            <a:r>
              <a:rPr lang="en-US" dirty="0"/>
              <a:t>Pathogen assumes yeast form at human body temperature</a:t>
            </a:r>
          </a:p>
          <a:p>
            <a:pPr lvl="1"/>
            <a:r>
              <a:rPr lang="en-US" dirty="0"/>
              <a:t>Pathogenesis</a:t>
            </a:r>
          </a:p>
          <a:p>
            <a:pPr lvl="2"/>
            <a:r>
              <a:rPr lang="en-US" dirty="0" err="1"/>
              <a:t>Arthroconidia</a:t>
            </a:r>
            <a:r>
              <a:rPr lang="en-US" dirty="0"/>
              <a:t> from the soil enter the body through inhalation</a:t>
            </a:r>
          </a:p>
        </p:txBody>
      </p:sp>
    </p:spTree>
    <p:extLst>
      <p:ext uri="{BB962C8B-B14F-4D97-AF65-F5344CB8AC3E}">
        <p14:creationId xmlns:p14="http://schemas.microsoft.com/office/powerpoint/2010/main" val="118984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>
                <a:solidFill>
                  <a:srgbClr val="333399"/>
                </a:solidFill>
              </a:rPr>
              <a:t>Figure 22.14  </a:t>
            </a:r>
            <a:r>
              <a:rPr lang="en-US" sz="1800" b="1" dirty="0" err="1">
                <a:solidFill>
                  <a:srgbClr val="333399"/>
                </a:solidFill>
              </a:rPr>
              <a:t>Coccidioidomycosis</a:t>
            </a:r>
            <a:r>
              <a:rPr lang="en-US" sz="1800" b="1" dirty="0">
                <a:solidFill>
                  <a:srgbClr val="333399"/>
                </a:solidFill>
              </a:rPr>
              <a:t> lesions in subcutaneous tissue.</a:t>
            </a:r>
          </a:p>
        </p:txBody>
      </p:sp>
      <p:pic>
        <p:nvPicPr>
          <p:cNvPr id="14339" name="Picture 3" descr="H:\55224 Bauman_MDBS5e_IRDVD\Working Files 55224\JPEGS 55224\Ch22\Ch22_Labeled\22_14_Figure-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050" y="769257"/>
            <a:ext cx="5559900" cy="5751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4506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Structure of the Respiratory System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1625" y="1072396"/>
            <a:ext cx="8232775" cy="5256212"/>
          </a:xfrm>
        </p:spPr>
        <p:txBody>
          <a:bodyPr/>
          <a:lstStyle/>
          <a:p>
            <a:r>
              <a:rPr lang="en-US" b="1" dirty="0"/>
              <a:t>Microbiome of the Respiratory System</a:t>
            </a:r>
          </a:p>
          <a:p>
            <a:pPr lvl="1"/>
            <a:r>
              <a:rPr lang="en-US" dirty="0"/>
              <a:t>Lower respiratory system</a:t>
            </a:r>
          </a:p>
          <a:p>
            <a:pPr lvl="2"/>
            <a:r>
              <a:rPr lang="en-US" dirty="0"/>
              <a:t>Typically microorganisms are not present</a:t>
            </a:r>
          </a:p>
          <a:p>
            <a:pPr lvl="1"/>
            <a:r>
              <a:rPr lang="en-US" dirty="0"/>
              <a:t>Upper respiratory system</a:t>
            </a:r>
          </a:p>
          <a:p>
            <a:pPr lvl="2"/>
            <a:r>
              <a:rPr lang="en-US" dirty="0"/>
              <a:t>Colonized by many microorganisms</a:t>
            </a:r>
          </a:p>
          <a:p>
            <a:pPr lvl="2"/>
            <a:r>
              <a:rPr lang="en-US" dirty="0"/>
              <a:t>Normal microbiome limits growth of pathogens</a:t>
            </a:r>
          </a:p>
          <a:p>
            <a:pPr lvl="2"/>
            <a:r>
              <a:rPr lang="en-US" dirty="0"/>
              <a:t>Normal microbiome may be opportunistic pathogens</a:t>
            </a:r>
          </a:p>
        </p:txBody>
      </p:sp>
    </p:spTree>
    <p:extLst>
      <p:ext uri="{BB962C8B-B14F-4D97-AF65-F5344CB8AC3E}">
        <p14:creationId xmlns:p14="http://schemas.microsoft.com/office/powerpoint/2010/main" val="198186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>
                <a:solidFill>
                  <a:srgbClr val="333399"/>
                </a:solidFill>
              </a:rPr>
              <a:t>Figure 22.15 </a:t>
            </a:r>
            <a:r>
              <a:rPr lang="en-US" sz="1800" b="1" dirty="0" smtClean="0">
                <a:solidFill>
                  <a:srgbClr val="333399"/>
                </a:solidFill>
              </a:rPr>
              <a:t> Spherules </a:t>
            </a:r>
            <a:r>
              <a:rPr lang="en-US" sz="1800" b="1" dirty="0">
                <a:solidFill>
                  <a:srgbClr val="333399"/>
                </a:solidFill>
              </a:rPr>
              <a:t>of </a:t>
            </a:r>
            <a:r>
              <a:rPr lang="en-US" sz="1800" b="1" i="1" dirty="0" err="1">
                <a:solidFill>
                  <a:srgbClr val="333399"/>
                </a:solidFill>
              </a:rPr>
              <a:t>Coccidioides</a:t>
            </a:r>
            <a:r>
              <a:rPr lang="en-US" sz="1800" b="1" i="1" dirty="0">
                <a:solidFill>
                  <a:srgbClr val="333399"/>
                </a:solidFill>
              </a:rPr>
              <a:t> </a:t>
            </a:r>
            <a:r>
              <a:rPr lang="en-US" sz="1800" b="1" i="1" dirty="0" err="1">
                <a:solidFill>
                  <a:srgbClr val="333399"/>
                </a:solidFill>
              </a:rPr>
              <a:t>immitis</a:t>
            </a:r>
            <a:r>
              <a:rPr lang="en-US" sz="1800" b="1" dirty="0">
                <a:solidFill>
                  <a:srgbClr val="333399"/>
                </a:solidFill>
              </a:rPr>
              <a:t>.</a:t>
            </a:r>
          </a:p>
        </p:txBody>
      </p:sp>
      <p:pic>
        <p:nvPicPr>
          <p:cNvPr id="15362" name="Picture 2" descr="H:\55224 Bauman_MDBS5e_IRDVD\Working Files 55224\JPEGS 55224\Ch22\Ch22_Labeled\22_15_Figure-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4"/>
          <a:stretch/>
        </p:blipFill>
        <p:spPr bwMode="auto">
          <a:xfrm>
            <a:off x="1132284" y="762000"/>
            <a:ext cx="6879432" cy="561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5105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Mycoses of the Lower Respiratory System 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4800" y="1066800"/>
            <a:ext cx="8461375" cy="2890004"/>
          </a:xfrm>
        </p:spPr>
        <p:txBody>
          <a:bodyPr/>
          <a:lstStyle/>
          <a:p>
            <a:r>
              <a:rPr lang="en-US" b="1" dirty="0" err="1"/>
              <a:t>Coccidioidomycosis</a:t>
            </a:r>
            <a:endParaRPr lang="en-US" b="1" dirty="0"/>
          </a:p>
          <a:p>
            <a:pPr lvl="1"/>
            <a:r>
              <a:rPr lang="en-US" dirty="0"/>
              <a:t>Epidemiology</a:t>
            </a:r>
          </a:p>
          <a:p>
            <a:pPr lvl="2"/>
            <a:r>
              <a:rPr lang="en-US" dirty="0"/>
              <a:t>Almost exclusively in southwestern United States and northern Mexico</a:t>
            </a:r>
          </a:p>
          <a:p>
            <a:pPr lvl="1"/>
            <a:r>
              <a:rPr lang="en-US" dirty="0"/>
              <a:t>Diagnosis, treatment, and prevention</a:t>
            </a:r>
          </a:p>
          <a:p>
            <a:pPr lvl="2"/>
            <a:r>
              <a:rPr lang="en-US" dirty="0"/>
              <a:t>Diagnosed by presence of spherules in clinical specimens</a:t>
            </a:r>
          </a:p>
          <a:p>
            <a:pPr lvl="2"/>
            <a:r>
              <a:rPr lang="en-US" dirty="0"/>
              <a:t>Treated with amphotericin B</a:t>
            </a:r>
          </a:p>
          <a:p>
            <a:pPr lvl="2"/>
            <a:r>
              <a:rPr lang="en-US" dirty="0"/>
              <a:t>Protective masks can prevent exposure to </a:t>
            </a:r>
            <a:r>
              <a:rPr lang="en-US" dirty="0" err="1"/>
              <a:t>arthroconidia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531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Mycoses of the Lower Respiratory System 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4800" y="1066800"/>
            <a:ext cx="8461375" cy="2890004"/>
          </a:xfrm>
        </p:spPr>
        <p:txBody>
          <a:bodyPr/>
          <a:lstStyle/>
          <a:p>
            <a:r>
              <a:rPr lang="en-US" b="1" dirty="0" err="1"/>
              <a:t>Blastomycosis</a:t>
            </a:r>
            <a:endParaRPr lang="en-US" b="1" dirty="0"/>
          </a:p>
          <a:p>
            <a:pPr lvl="1"/>
            <a:r>
              <a:rPr lang="en-US" dirty="0"/>
              <a:t>Signs and symptoms</a:t>
            </a:r>
          </a:p>
          <a:p>
            <a:pPr lvl="2"/>
            <a:r>
              <a:rPr lang="en-US" dirty="0"/>
              <a:t>Flulike symptoms</a:t>
            </a:r>
          </a:p>
          <a:p>
            <a:pPr lvl="2"/>
            <a:r>
              <a:rPr lang="en-US" dirty="0"/>
              <a:t>Systemic infections can produce lesions on the face and upper body or purulent lesions on various organs</a:t>
            </a:r>
          </a:p>
          <a:p>
            <a:pPr lvl="1"/>
            <a:r>
              <a:rPr lang="en-US" dirty="0"/>
              <a:t>Pathogen</a:t>
            </a:r>
          </a:p>
          <a:p>
            <a:pPr lvl="2"/>
            <a:r>
              <a:rPr lang="en-US" dirty="0"/>
              <a:t>Caused by </a:t>
            </a:r>
            <a:r>
              <a:rPr lang="en-US" i="1" dirty="0" err="1"/>
              <a:t>Blastomyces</a:t>
            </a:r>
            <a:r>
              <a:rPr lang="en-US" i="1" dirty="0"/>
              <a:t> </a:t>
            </a:r>
            <a:r>
              <a:rPr lang="en-US" i="1" dirty="0" err="1"/>
              <a:t>dermatitidis</a:t>
            </a:r>
            <a:endParaRPr lang="en-US" i="1" dirty="0"/>
          </a:p>
          <a:p>
            <a:pPr lvl="2"/>
            <a:r>
              <a:rPr lang="en-US" dirty="0"/>
              <a:t>Pathogenic yeast form at human body temperature</a:t>
            </a:r>
          </a:p>
        </p:txBody>
      </p:sp>
    </p:spTree>
    <p:extLst>
      <p:ext uri="{BB962C8B-B14F-4D97-AF65-F5344CB8AC3E}">
        <p14:creationId xmlns:p14="http://schemas.microsoft.com/office/powerpoint/2010/main" val="68300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>
                <a:solidFill>
                  <a:srgbClr val="333399"/>
                </a:solidFill>
              </a:rPr>
              <a:t>Figure 22.16  Cutaneous </a:t>
            </a:r>
            <a:r>
              <a:rPr lang="en-US" sz="1800" b="1" dirty="0" err="1">
                <a:solidFill>
                  <a:srgbClr val="333399"/>
                </a:solidFill>
              </a:rPr>
              <a:t>blastomycosis</a:t>
            </a:r>
            <a:r>
              <a:rPr lang="en-US" sz="1800" b="1" dirty="0">
                <a:solidFill>
                  <a:srgbClr val="333399"/>
                </a:solidFill>
              </a:rPr>
              <a:t> in an American woman.</a:t>
            </a:r>
          </a:p>
        </p:txBody>
      </p:sp>
      <p:pic>
        <p:nvPicPr>
          <p:cNvPr id="16386" name="Picture 2" descr="H:\55224 Bauman_MDBS5e_IRDVD\Working Files 55224\JPEGS 55224\Ch22\Ch22_Labeled\22_16_Figure-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656" y="842962"/>
            <a:ext cx="4196687" cy="568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576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Mycoses of the Lower Respiratory System 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4800" y="1072396"/>
            <a:ext cx="8461375" cy="2890004"/>
          </a:xfrm>
        </p:spPr>
        <p:txBody>
          <a:bodyPr/>
          <a:lstStyle/>
          <a:p>
            <a:r>
              <a:rPr lang="en-US" b="1" dirty="0" err="1"/>
              <a:t>Blastomycosis</a:t>
            </a:r>
            <a:endParaRPr lang="en-US" b="1" dirty="0"/>
          </a:p>
          <a:p>
            <a:pPr lvl="1"/>
            <a:r>
              <a:rPr lang="en-US" dirty="0"/>
              <a:t>Pathogenesis and epidemiology</a:t>
            </a:r>
          </a:p>
          <a:p>
            <a:pPr lvl="2"/>
            <a:r>
              <a:rPr lang="en-US" dirty="0"/>
              <a:t>Enters body through inhalation of dust carrying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fungal </a:t>
            </a:r>
            <a:r>
              <a:rPr lang="en-US" dirty="0"/>
              <a:t>spores</a:t>
            </a:r>
          </a:p>
          <a:p>
            <a:pPr lvl="2"/>
            <a:r>
              <a:rPr lang="en-US" dirty="0"/>
              <a:t>Endemic across southeastern </a:t>
            </a:r>
            <a:r>
              <a:rPr lang="en-US" dirty="0" smtClean="0"/>
              <a:t>United States </a:t>
            </a:r>
            <a:r>
              <a:rPr lang="en-US"/>
              <a:t>north 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to </a:t>
            </a:r>
            <a:r>
              <a:rPr lang="en-US" dirty="0"/>
              <a:t>Canada</a:t>
            </a:r>
          </a:p>
          <a:p>
            <a:pPr lvl="1"/>
            <a:r>
              <a:rPr lang="en-US" dirty="0"/>
              <a:t>Diagnosis, treatment, and prevention</a:t>
            </a:r>
          </a:p>
          <a:p>
            <a:pPr lvl="2"/>
            <a:r>
              <a:rPr lang="en-US" dirty="0"/>
              <a:t>Diagnosis is based on identifying fungus in clinical samples</a:t>
            </a:r>
          </a:p>
          <a:p>
            <a:pPr lvl="2"/>
            <a:r>
              <a:rPr lang="en-US" dirty="0"/>
              <a:t>Treated with amphotericin B</a:t>
            </a:r>
          </a:p>
          <a:p>
            <a:pPr lvl="2"/>
            <a:r>
              <a:rPr lang="en-US" dirty="0"/>
              <a:t>Relapse common in AIDS patients</a:t>
            </a:r>
          </a:p>
        </p:txBody>
      </p:sp>
    </p:spTree>
    <p:extLst>
      <p:ext uri="{BB962C8B-B14F-4D97-AF65-F5344CB8AC3E}">
        <p14:creationId xmlns:p14="http://schemas.microsoft.com/office/powerpoint/2010/main" val="220755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Mycoses of the Lower Respiratory System 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4800" y="1072396"/>
            <a:ext cx="8461375" cy="2890004"/>
          </a:xfrm>
        </p:spPr>
        <p:txBody>
          <a:bodyPr/>
          <a:lstStyle/>
          <a:p>
            <a:r>
              <a:rPr lang="en-US" b="1" dirty="0"/>
              <a:t>Histoplasmosis</a:t>
            </a:r>
          </a:p>
          <a:p>
            <a:pPr lvl="1"/>
            <a:r>
              <a:rPr lang="en-US" dirty="0"/>
              <a:t>Signs and symptoms </a:t>
            </a:r>
          </a:p>
          <a:p>
            <a:pPr lvl="2"/>
            <a:r>
              <a:rPr lang="en-US" dirty="0"/>
              <a:t>Asymptomatic in most cases</a:t>
            </a:r>
          </a:p>
          <a:p>
            <a:pPr lvl="2"/>
            <a:r>
              <a:rPr lang="en-US" dirty="0"/>
              <a:t>Symptomatic infection causes coughing with bloody sputum or skin lesions</a:t>
            </a:r>
          </a:p>
          <a:p>
            <a:pPr lvl="1"/>
            <a:r>
              <a:rPr lang="en-US" dirty="0"/>
              <a:t>Pathogen</a:t>
            </a:r>
          </a:p>
          <a:p>
            <a:pPr lvl="2"/>
            <a:r>
              <a:rPr lang="en-US" dirty="0"/>
              <a:t>Caused by </a:t>
            </a:r>
            <a:r>
              <a:rPr lang="en-US" i="1" dirty="0"/>
              <a:t>Histoplasma </a:t>
            </a:r>
            <a:r>
              <a:rPr lang="en-US" i="1" dirty="0" err="1"/>
              <a:t>capsulatum</a:t>
            </a:r>
            <a:endParaRPr lang="en-US" i="1" dirty="0"/>
          </a:p>
          <a:p>
            <a:pPr lvl="2"/>
            <a:r>
              <a:rPr lang="en-US" dirty="0"/>
              <a:t>Pathogenic yeast form at human body temperature</a:t>
            </a:r>
          </a:p>
          <a:p>
            <a:pPr lvl="2"/>
            <a:r>
              <a:rPr lang="en-US" i="1" dirty="0"/>
              <a:t>Histoplasma</a:t>
            </a:r>
            <a:r>
              <a:rPr lang="en-US" dirty="0"/>
              <a:t> produces several proteins that inhibit macrophage activation and other host defenses</a:t>
            </a:r>
          </a:p>
        </p:txBody>
      </p:sp>
    </p:spTree>
    <p:extLst>
      <p:ext uri="{BB962C8B-B14F-4D97-AF65-F5344CB8AC3E}">
        <p14:creationId xmlns:p14="http://schemas.microsoft.com/office/powerpoint/2010/main" val="737902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Mycoses of the Lower Respiratory System 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4800" y="1066800"/>
            <a:ext cx="8461375" cy="2890004"/>
          </a:xfrm>
        </p:spPr>
        <p:txBody>
          <a:bodyPr/>
          <a:lstStyle/>
          <a:p>
            <a:r>
              <a:rPr lang="en-US" b="1" dirty="0"/>
              <a:t>Histoplasmosis</a:t>
            </a:r>
          </a:p>
          <a:p>
            <a:pPr lvl="1"/>
            <a:r>
              <a:rPr lang="en-US" dirty="0"/>
              <a:t>Pathogenesis and epidemiology</a:t>
            </a:r>
          </a:p>
          <a:p>
            <a:pPr lvl="2"/>
            <a:r>
              <a:rPr lang="en-US" dirty="0"/>
              <a:t>Humans inhale airborne spores from the soil</a:t>
            </a:r>
          </a:p>
          <a:p>
            <a:pPr lvl="2"/>
            <a:r>
              <a:rPr lang="en-US" dirty="0"/>
              <a:t>Prevalent in the eastern United States</a:t>
            </a:r>
          </a:p>
          <a:p>
            <a:pPr lvl="1"/>
            <a:r>
              <a:rPr lang="en-US" dirty="0"/>
              <a:t>Diagnosis, treatment, and prevention</a:t>
            </a:r>
          </a:p>
          <a:p>
            <a:pPr lvl="2"/>
            <a:r>
              <a:rPr lang="en-US" dirty="0"/>
              <a:t>Diagnosis is based on identifying fungus in clinical samples</a:t>
            </a:r>
          </a:p>
          <a:p>
            <a:pPr lvl="2"/>
            <a:r>
              <a:rPr lang="en-US" dirty="0"/>
              <a:t>Infections in immunocompetent individuals typically resolve without treatment</a:t>
            </a:r>
          </a:p>
        </p:txBody>
      </p:sp>
    </p:spTree>
    <p:extLst>
      <p:ext uri="{BB962C8B-B14F-4D97-AF65-F5344CB8AC3E}">
        <p14:creationId xmlns:p14="http://schemas.microsoft.com/office/powerpoint/2010/main" val="105063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584775"/>
          </a:xfrm>
        </p:spPr>
        <p:txBody>
          <a:bodyPr/>
          <a:lstStyle/>
          <a:p>
            <a:r>
              <a:rPr lang="en-US" dirty="0"/>
              <a:t>Mycoses of the Lower Respiratory System 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4800" y="1066800"/>
            <a:ext cx="8461375" cy="2890004"/>
          </a:xfrm>
        </p:spPr>
        <p:txBody>
          <a:bodyPr/>
          <a:lstStyle/>
          <a:p>
            <a:r>
              <a:rPr lang="en-US" b="1" i="1" dirty="0"/>
              <a:t>Pneumocystis</a:t>
            </a:r>
            <a:r>
              <a:rPr lang="en-US" b="1" dirty="0"/>
              <a:t> Pneumonia</a:t>
            </a:r>
          </a:p>
          <a:p>
            <a:pPr lvl="1"/>
            <a:r>
              <a:rPr lang="en-US" dirty="0"/>
              <a:t>Signs and symptoms </a:t>
            </a:r>
          </a:p>
          <a:p>
            <a:pPr lvl="2"/>
            <a:r>
              <a:rPr lang="en-US" dirty="0"/>
              <a:t>Difficulty breathing, anemia, hypoxia, and fever</a:t>
            </a:r>
          </a:p>
          <a:p>
            <a:pPr lvl="1"/>
            <a:r>
              <a:rPr lang="en-US" dirty="0"/>
              <a:t>Pathogen</a:t>
            </a:r>
          </a:p>
          <a:p>
            <a:pPr lvl="2"/>
            <a:r>
              <a:rPr lang="en-US" dirty="0"/>
              <a:t>Caused by </a:t>
            </a:r>
            <a:r>
              <a:rPr lang="en-US" i="1" dirty="0"/>
              <a:t>Pneumocystis </a:t>
            </a:r>
            <a:r>
              <a:rPr lang="en-US" i="1" dirty="0" err="1"/>
              <a:t>jirovecii</a:t>
            </a:r>
            <a:endParaRPr lang="en-US" i="1" dirty="0"/>
          </a:p>
          <a:p>
            <a:pPr lvl="1"/>
            <a:r>
              <a:rPr lang="en-US" dirty="0"/>
              <a:t>Pathogenesis and epidemiology</a:t>
            </a:r>
          </a:p>
          <a:p>
            <a:pPr lvl="2"/>
            <a:r>
              <a:rPr lang="en-US" dirty="0"/>
              <a:t>Transmit by inhalation of droplets containing the fungus</a:t>
            </a:r>
          </a:p>
          <a:p>
            <a:pPr lvl="2"/>
            <a:r>
              <a:rPr lang="en-US" dirty="0"/>
              <a:t>Common disease in AIDS patients</a:t>
            </a:r>
          </a:p>
          <a:p>
            <a:pPr lvl="1"/>
            <a:r>
              <a:rPr lang="en-US" dirty="0"/>
              <a:t>Diagnosis, treatment, and prevention</a:t>
            </a:r>
          </a:p>
          <a:p>
            <a:pPr lvl="2"/>
            <a:r>
              <a:rPr lang="en-US" dirty="0"/>
              <a:t>Diagnosis is based on clinical and microscopic findings</a:t>
            </a:r>
          </a:p>
          <a:p>
            <a:pPr lvl="2"/>
            <a:r>
              <a:rPr lang="en-US" dirty="0"/>
              <a:t>Treated with trimethoprim and sulfamethoxazole</a:t>
            </a:r>
          </a:p>
          <a:p>
            <a:pPr lvl="2"/>
            <a:r>
              <a:rPr lang="en-US" dirty="0"/>
              <a:t>Impossible to prevent infection with </a:t>
            </a:r>
            <a:r>
              <a:rPr lang="en-US" i="1" dirty="0"/>
              <a:t>P. </a:t>
            </a:r>
            <a:r>
              <a:rPr lang="en-US" i="1" dirty="0" err="1"/>
              <a:t>jirovecii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19581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3"/>
          <p:cNvSpPr>
            <a:spLocks noGrp="1" noChangeArrowheads="1"/>
          </p:cNvSpPr>
          <p:nvPr>
            <p:ph type="title"/>
          </p:nvPr>
        </p:nvSpPr>
        <p:spPr>
          <a:xfrm>
            <a:off x="1" y="265176"/>
            <a:ext cx="9144000" cy="369332"/>
          </a:xfrm>
        </p:spPr>
        <p:txBody>
          <a:bodyPr/>
          <a:lstStyle/>
          <a:p>
            <a:r>
              <a:rPr lang="en-US" sz="1800" b="1" dirty="0"/>
              <a:t>Figure 22.17  Cysts of </a:t>
            </a:r>
            <a:r>
              <a:rPr lang="en-US" sz="1800" b="1" i="1" dirty="0"/>
              <a:t>Pneumocystis </a:t>
            </a:r>
            <a:r>
              <a:rPr lang="en-US" sz="1800" b="1" i="1" dirty="0" err="1"/>
              <a:t>jirovecii</a:t>
            </a:r>
            <a:r>
              <a:rPr lang="en-US" sz="1800" b="1" dirty="0"/>
              <a:t> in lung tissue.</a:t>
            </a:r>
          </a:p>
        </p:txBody>
      </p:sp>
      <p:pic>
        <p:nvPicPr>
          <p:cNvPr id="17410" name="Picture 2" descr="H:\55224 Bauman_MDBS5e_IRDVD\Working Files 55224\JPEGS 55224\Ch22\Ch22_Labeled\22_17_Figure-L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49"/>
          <a:stretch/>
        </p:blipFill>
        <p:spPr bwMode="auto">
          <a:xfrm>
            <a:off x="747822" y="709385"/>
            <a:ext cx="7648355" cy="5724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0130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1077218"/>
          </a:xfrm>
        </p:spPr>
        <p:txBody>
          <a:bodyPr/>
          <a:lstStyle/>
          <a:p>
            <a:r>
              <a:rPr lang="en-US" dirty="0"/>
              <a:t>Bacterial Diseases of the Upper Respiratory System, Sinuses, and Ears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4800" y="1524000"/>
            <a:ext cx="8308975" cy="4799012"/>
          </a:xfrm>
        </p:spPr>
        <p:txBody>
          <a:bodyPr/>
          <a:lstStyle/>
          <a:p>
            <a:r>
              <a:rPr lang="en-US" b="1" dirty="0"/>
              <a:t>Streptococcal Respiratory Diseases</a:t>
            </a:r>
          </a:p>
          <a:p>
            <a:pPr lvl="1"/>
            <a:r>
              <a:rPr lang="en-US" dirty="0"/>
              <a:t>Signs and symptoms</a:t>
            </a:r>
          </a:p>
          <a:p>
            <a:pPr lvl="2"/>
            <a:r>
              <a:rPr lang="en-US" dirty="0"/>
              <a:t>Pharyngitis </a:t>
            </a:r>
          </a:p>
          <a:p>
            <a:pPr lvl="3"/>
            <a:r>
              <a:rPr lang="en-US" dirty="0"/>
              <a:t>Sore throat and difficulty swallowing</a:t>
            </a:r>
          </a:p>
          <a:p>
            <a:pPr lvl="2"/>
            <a:r>
              <a:rPr lang="en-US" dirty="0"/>
              <a:t>Often accompanied by fever, malaise, and headache</a:t>
            </a:r>
          </a:p>
          <a:p>
            <a:pPr lvl="2"/>
            <a:r>
              <a:rPr lang="en-US" dirty="0"/>
              <a:t>Laryngitis and bronchitis can occur if infection spreads to lower respiratory tract</a:t>
            </a:r>
          </a:p>
          <a:p>
            <a:pPr lvl="2"/>
            <a:r>
              <a:rPr lang="en-US" dirty="0"/>
              <a:t>Complications including scarlet fever, rheumatic fever, and acute glomerulonephritis occur in some cases</a:t>
            </a:r>
          </a:p>
        </p:txBody>
      </p:sp>
    </p:spTree>
    <p:extLst>
      <p:ext uri="{BB962C8B-B14F-4D97-AF65-F5344CB8AC3E}">
        <p14:creationId xmlns:p14="http://schemas.microsoft.com/office/powerpoint/2010/main" val="942846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1077218"/>
          </a:xfrm>
        </p:spPr>
        <p:txBody>
          <a:bodyPr/>
          <a:lstStyle/>
          <a:p>
            <a:r>
              <a:rPr lang="en-US" dirty="0"/>
              <a:t>Bacterial Diseases of the Upper Respiratory System, Sinuses, and Ears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4800" y="1524000"/>
            <a:ext cx="8308975" cy="4799012"/>
          </a:xfrm>
        </p:spPr>
        <p:txBody>
          <a:bodyPr/>
          <a:lstStyle/>
          <a:p>
            <a:r>
              <a:rPr lang="en-US" b="1" dirty="0"/>
              <a:t>Streptococcal Respiratory Diseases</a:t>
            </a:r>
          </a:p>
          <a:p>
            <a:pPr lvl="1"/>
            <a:r>
              <a:rPr lang="en-US" dirty="0"/>
              <a:t>Pathogen and virulence factors</a:t>
            </a:r>
          </a:p>
          <a:p>
            <a:pPr lvl="2"/>
            <a:r>
              <a:rPr lang="en-US" dirty="0"/>
              <a:t>Caused by group A streptococci (</a:t>
            </a:r>
            <a:r>
              <a:rPr lang="en-US" i="1" dirty="0"/>
              <a:t>S. pyogenes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Variety of virulence factors</a:t>
            </a:r>
          </a:p>
          <a:p>
            <a:pPr lvl="3"/>
            <a:r>
              <a:rPr lang="en-US" dirty="0"/>
              <a:t>M proteins </a:t>
            </a:r>
          </a:p>
          <a:p>
            <a:pPr lvl="3"/>
            <a:r>
              <a:rPr lang="en-US" dirty="0"/>
              <a:t>Hyaluronic acid capsule </a:t>
            </a:r>
          </a:p>
          <a:p>
            <a:pPr lvl="3"/>
            <a:r>
              <a:rPr lang="en-US" dirty="0" err="1"/>
              <a:t>Streptokinases</a:t>
            </a:r>
            <a:endParaRPr lang="en-US" dirty="0"/>
          </a:p>
          <a:p>
            <a:pPr lvl="3"/>
            <a:r>
              <a:rPr lang="en-US" dirty="0"/>
              <a:t>C5a peptidase </a:t>
            </a:r>
          </a:p>
          <a:p>
            <a:pPr lvl="3"/>
            <a:r>
              <a:rPr lang="en-US" dirty="0"/>
              <a:t>Pyrogenic toxins </a:t>
            </a:r>
          </a:p>
          <a:p>
            <a:pPr lvl="3"/>
            <a:r>
              <a:rPr lang="en-US" dirty="0" err="1"/>
              <a:t>Streptolysins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458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/>
          <p:cNvSpPr>
            <a:spLocks noGrp="1" noChangeArrowheads="1"/>
          </p:cNvSpPr>
          <p:nvPr>
            <p:ph type="title"/>
          </p:nvPr>
        </p:nvSpPr>
        <p:spPr>
          <a:xfrm>
            <a:off x="1" y="90488"/>
            <a:ext cx="9144000" cy="1077218"/>
          </a:xfrm>
        </p:spPr>
        <p:txBody>
          <a:bodyPr/>
          <a:lstStyle/>
          <a:p>
            <a:r>
              <a:rPr lang="en-US" dirty="0"/>
              <a:t>Bacterial Diseases of the Upper Respiratory System, Sinuses, and Ears</a:t>
            </a:r>
          </a:p>
        </p:txBody>
      </p:sp>
      <p:sp>
        <p:nvSpPr>
          <p:cNvPr id="21507" name="Rectangle 7"/>
          <p:cNvSpPr>
            <a:spLocks noGrp="1" noChangeArrowheads="1"/>
          </p:cNvSpPr>
          <p:nvPr>
            <p:ph idx="1"/>
          </p:nvPr>
        </p:nvSpPr>
        <p:spPr>
          <a:xfrm>
            <a:off x="304800" y="1524000"/>
            <a:ext cx="8308975" cy="4722812"/>
          </a:xfrm>
        </p:spPr>
        <p:txBody>
          <a:bodyPr/>
          <a:lstStyle/>
          <a:p>
            <a:r>
              <a:rPr lang="en-US" b="1" dirty="0"/>
              <a:t>Streptococcal Respiratory Diseases</a:t>
            </a:r>
          </a:p>
          <a:p>
            <a:pPr lvl="1"/>
            <a:r>
              <a:rPr lang="en-US" dirty="0"/>
              <a:t>Pathogenesis</a:t>
            </a:r>
          </a:p>
          <a:p>
            <a:pPr lvl="2"/>
            <a:r>
              <a:rPr lang="en-US" dirty="0"/>
              <a:t>Occurs when normal microbiota are depleted, large inoculum is introduced, or adaptive immunity is impaired</a:t>
            </a:r>
          </a:p>
          <a:p>
            <a:pPr lvl="1"/>
            <a:r>
              <a:rPr lang="en-US" dirty="0"/>
              <a:t>Epidemiology</a:t>
            </a:r>
          </a:p>
          <a:p>
            <a:pPr lvl="2"/>
            <a:r>
              <a:rPr lang="en-US" dirty="0"/>
              <a:t>Spread via respiratory droplets</a:t>
            </a:r>
          </a:p>
          <a:p>
            <a:pPr lvl="2"/>
            <a:r>
              <a:rPr lang="en-US" dirty="0"/>
              <a:t>Occurs most often in winter and spring</a:t>
            </a:r>
          </a:p>
          <a:p>
            <a:pPr lvl="1"/>
            <a:r>
              <a:rPr lang="en-US" dirty="0"/>
              <a:t>Diagnosis, treatment, and prevention</a:t>
            </a:r>
          </a:p>
          <a:p>
            <a:pPr lvl="2"/>
            <a:r>
              <a:rPr lang="en-US" dirty="0"/>
              <a:t>Often confused with viral pharyngitis</a:t>
            </a:r>
          </a:p>
          <a:p>
            <a:pPr lvl="2"/>
            <a:r>
              <a:rPr lang="en-US" dirty="0"/>
              <a:t>Oral penicillin is an effective treatment</a:t>
            </a:r>
          </a:p>
        </p:txBody>
      </p:sp>
    </p:spTree>
    <p:extLst>
      <p:ext uri="{BB962C8B-B14F-4D97-AF65-F5344CB8AC3E}">
        <p14:creationId xmlns:p14="http://schemas.microsoft.com/office/powerpoint/2010/main" val="220664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ＭＳ Ｐゴシック"/>
      </a:majorFont>
      <a:minorFont>
        <a:latin typeface="Arial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1922</TotalTime>
  <Words>2659</Words>
  <Application>Microsoft Office PowerPoint</Application>
  <PresentationFormat>On-screen Show (4:3)</PresentationFormat>
  <Paragraphs>555</Paragraphs>
  <Slides>68</Slides>
  <Notes>67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5" baseType="lpstr">
      <vt:lpstr>ＭＳ Ｐゴシック</vt:lpstr>
      <vt:lpstr>Arial</vt:lpstr>
      <vt:lpstr>Calibri</vt:lpstr>
      <vt:lpstr>Times</vt:lpstr>
      <vt:lpstr>Wingdings</vt:lpstr>
      <vt:lpstr>ヒラギノ角ゴ Pro W3</vt:lpstr>
      <vt:lpstr>Blank Presentation</vt:lpstr>
      <vt:lpstr>Microbiology </vt:lpstr>
      <vt:lpstr>Structures of the Respiratory System</vt:lpstr>
      <vt:lpstr>Structures of the Respiratory System</vt:lpstr>
      <vt:lpstr>Structures of the Respiratory System</vt:lpstr>
      <vt:lpstr>Figure 22.1  Structures of the respiratory system.</vt:lpstr>
      <vt:lpstr>Structure of the Respiratory System</vt:lpstr>
      <vt:lpstr>Bacterial Diseases of the Upper Respiratory System, Sinuses, and Ears</vt:lpstr>
      <vt:lpstr>Bacterial Diseases of the Upper Respiratory System, Sinuses, and Ears</vt:lpstr>
      <vt:lpstr>Bacterial Diseases of the Upper Respiratory System, Sinuses, and Ears</vt:lpstr>
      <vt:lpstr>Table 22.1  Manifestations of Some Respiratory Diseases</vt:lpstr>
      <vt:lpstr>Bacterial Diseases of the Upper Respiratory System, Sinuses, and Ears</vt:lpstr>
      <vt:lpstr>Figure 22.2  A pseudomembrane, characteristic of diphtheria.</vt:lpstr>
      <vt:lpstr>Figure 22.3  Characteristic arrangements of Gram-stained cells of Corynebacterium diphtheriae.</vt:lpstr>
      <vt:lpstr>Bacterial Diseases of the Upper Respiratory System, Sinuses, and Ears</vt:lpstr>
      <vt:lpstr>Bacterial Diseases of the Upper Respiratory System, Sinuses, and Ears</vt:lpstr>
      <vt:lpstr>Bacterial Diseases of the Upper Respiratory System, Sinuses, and Ears</vt:lpstr>
      <vt:lpstr>Viral Diseases of the Upper Respiratory System </vt:lpstr>
      <vt:lpstr>Viral Diseases of the Upper Respiratory System </vt:lpstr>
      <vt:lpstr>Bacterial Diseases of the Lower Respiratory System </vt:lpstr>
      <vt:lpstr>Bacterial Diseases of the Lower Respiratory System </vt:lpstr>
      <vt:lpstr>Bacterial Diseases of the Lower Respiratory System </vt:lpstr>
      <vt:lpstr>Figure 22.6  Streptococcus pneumoniae, the most common cause of bacterial pneumonia.</vt:lpstr>
      <vt:lpstr>Bacterial Diseases of the Lower Respiratory System</vt:lpstr>
      <vt:lpstr>Bacterial Diseases of the Lower Respiratory System</vt:lpstr>
      <vt:lpstr>Figure 22.7  Pleomorphic forms of Mycoplasma.</vt:lpstr>
      <vt:lpstr>Bacterial Diseases of the Lower Respiratory System</vt:lpstr>
      <vt:lpstr>Bacterial Diseases of the Lower Respiratory System</vt:lpstr>
      <vt:lpstr>Figure 22.8  The prominent capsule of Klebsiella pneumoniae.</vt:lpstr>
      <vt:lpstr>Bacterial Diseases of the Lower Respiratory System</vt:lpstr>
      <vt:lpstr>Bacterial Diseases of the Lower Respiratory System</vt:lpstr>
      <vt:lpstr>Figure 22.9  Legionella pneumophila growing on buffered charcoal yeast extract agar.</vt:lpstr>
      <vt:lpstr>Bacterial Diseases of the Lower Respiratory System</vt:lpstr>
      <vt:lpstr>Bacterial Diseases of the Lower Respiratory System</vt:lpstr>
      <vt:lpstr>Bacterial Diseases of the Lower Respiratory System</vt:lpstr>
      <vt:lpstr>Disease in Depth: Tuberculosis: Pathogenesis</vt:lpstr>
      <vt:lpstr>Bacterial Diseases of the Lower Respiratory System</vt:lpstr>
      <vt:lpstr>Disease at a Glance: Diagnosis of tuberculosis—overview.</vt:lpstr>
      <vt:lpstr>Bacterial Diseases of the Lower Respiratory System</vt:lpstr>
      <vt:lpstr>Bacterial Diseases of the Lower Respiratory System</vt:lpstr>
      <vt:lpstr>Bacterial Diseases of the Lower Respiratory System</vt:lpstr>
      <vt:lpstr>Bacterial Diseases of the Lower Respiratory System</vt:lpstr>
      <vt:lpstr>Viral Diseases of the Lower Respiratory System </vt:lpstr>
      <vt:lpstr>Disease in Depth: Virulence Factors</vt:lpstr>
      <vt:lpstr>Disease in Depth: Pathogenesis</vt:lpstr>
      <vt:lpstr>Viral Diseases of the Lower Respiratory System </vt:lpstr>
      <vt:lpstr>Viral Diseases of the Lower Respiratory System </vt:lpstr>
      <vt:lpstr>Viral Diseases of the Lower Respiratory System </vt:lpstr>
      <vt:lpstr>Viral Diseases of the Lower Respiratory System </vt:lpstr>
      <vt:lpstr>Viral Diseases of the Lower Respiratory System </vt:lpstr>
      <vt:lpstr>Figure 22.11  A syncytium forms when RSV triggers infected cells to fuse with uninfected cells.</vt:lpstr>
      <vt:lpstr>Viral Diseases of the Lower Respiratory System </vt:lpstr>
      <vt:lpstr>Viral Diseases of the Lower Respiratory System </vt:lpstr>
      <vt:lpstr>Figure 22.12  Hantavirus is an enveloped, segmented, −ssRNA bunyavirus.</vt:lpstr>
      <vt:lpstr>Viral Diseases of the Lower Respiratory System </vt:lpstr>
      <vt:lpstr>Viral Diseases of the Lower Respiratory System </vt:lpstr>
      <vt:lpstr>Mycoses of the Lower Respiratory System </vt:lpstr>
      <vt:lpstr>Figure 22.13 The geographic distributions of three systemic fungal diseases endemic to North America.</vt:lpstr>
      <vt:lpstr>Mycoses of the Lower Respiratory System </vt:lpstr>
      <vt:lpstr>Figure 22.14  Coccidioidomycosis lesions in subcutaneous tissue.</vt:lpstr>
      <vt:lpstr>Figure 22.15  Spherules of Coccidioides immitis.</vt:lpstr>
      <vt:lpstr>Mycoses of the Lower Respiratory System </vt:lpstr>
      <vt:lpstr>Mycoses of the Lower Respiratory System </vt:lpstr>
      <vt:lpstr>Figure 22.16  Cutaneous blastomycosis in an American woman.</vt:lpstr>
      <vt:lpstr>Mycoses of the Lower Respiratory System </vt:lpstr>
      <vt:lpstr>Mycoses of the Lower Respiratory System </vt:lpstr>
      <vt:lpstr>Mycoses of the Lower Respiratory System </vt:lpstr>
      <vt:lpstr>Mycoses of the Lower Respiratory System </vt:lpstr>
      <vt:lpstr>Figure 22.17  Cysts of Pneumocystis jirovecii in lung tissue.</vt:lpstr>
    </vt:vector>
  </TitlesOfParts>
  <Company>PMG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Title</dc:title>
  <dc:creator>PMG</dc:creator>
  <cp:lastModifiedBy>Sherry Bowen</cp:lastModifiedBy>
  <cp:revision>461</cp:revision>
  <cp:lastPrinted>2017-03-01T19:35:16Z</cp:lastPrinted>
  <dcterms:created xsi:type="dcterms:W3CDTF">2017-03-03T21:53:27Z</dcterms:created>
  <dcterms:modified xsi:type="dcterms:W3CDTF">2017-07-18T12:54:12Z</dcterms:modified>
</cp:coreProperties>
</file>