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61" r:id="rId2"/>
    <p:sldId id="325" r:id="rId3"/>
    <p:sldId id="334" r:id="rId4"/>
    <p:sldId id="572" r:id="rId5"/>
    <p:sldId id="651" r:id="rId6"/>
    <p:sldId id="652" r:id="rId7"/>
    <p:sldId id="654" r:id="rId8"/>
    <p:sldId id="655" r:id="rId9"/>
    <p:sldId id="668" r:id="rId10"/>
    <p:sldId id="691" r:id="rId11"/>
    <p:sldId id="692" r:id="rId12"/>
    <p:sldId id="716" r:id="rId13"/>
    <p:sldId id="717" r:id="rId14"/>
    <p:sldId id="721" r:id="rId15"/>
    <p:sldId id="722" r:id="rId16"/>
    <p:sldId id="723" r:id="rId17"/>
    <p:sldId id="726" r:id="rId18"/>
    <p:sldId id="736" r:id="rId19"/>
    <p:sldId id="737" r:id="rId20"/>
    <p:sldId id="738" r:id="rId21"/>
    <p:sldId id="740" r:id="rId22"/>
    <p:sldId id="741" r:id="rId23"/>
    <p:sldId id="743" r:id="rId24"/>
    <p:sldId id="744" r:id="rId25"/>
    <p:sldId id="747" r:id="rId26"/>
    <p:sldId id="750" r:id="rId27"/>
    <p:sldId id="753" r:id="rId28"/>
    <p:sldId id="754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2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254">
          <p15:clr>
            <a:srgbClr val="A4A3A4"/>
          </p15:clr>
        </p15:guide>
        <p15:guide id="5" pos="480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263"/>
    <a:srgbClr val="D6B628"/>
    <a:srgbClr val="5B3163"/>
    <a:srgbClr val="A0CBD1"/>
    <a:srgbClr val="45A1AC"/>
    <a:srgbClr val="533F7A"/>
    <a:srgbClr val="FF6600"/>
    <a:srgbClr val="015D34"/>
    <a:srgbClr val="00ACF7"/>
    <a:srgbClr val="00A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750" autoAdjust="0"/>
  </p:normalViewPr>
  <p:slideViewPr>
    <p:cSldViewPr>
      <p:cViewPr varScale="1">
        <p:scale>
          <a:sx n="84" d="100"/>
          <a:sy n="84" d="100"/>
        </p:scale>
        <p:origin x="1512" y="86"/>
      </p:cViewPr>
      <p:guideLst>
        <p:guide orient="horz" pos="342"/>
        <p:guide orient="horz" pos="960"/>
        <p:guide orient="horz" pos="2160"/>
        <p:guide orient="horz" pos="1254"/>
        <p:guide pos="480"/>
        <p:guide pos="2880"/>
      </p:guideLst>
    </p:cSldViewPr>
  </p:slideViewPr>
  <p:outlineViewPr>
    <p:cViewPr>
      <p:scale>
        <a:sx n="33" d="100"/>
        <a:sy n="33" d="100"/>
      </p:scale>
      <p:origin x="0" y="16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2"/>
    </p:cViewPr>
  </p:sorterViewPr>
  <p:notesViewPr>
    <p:cSldViewPr snapToGrid="0" snapToObjects="1">
      <p:cViewPr varScale="1">
        <p:scale>
          <a:sx n="110" d="100"/>
          <a:sy n="110" d="100"/>
        </p:scale>
        <p:origin x="-51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01E7FE9-2BCF-4B85-8A69-38998C67795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5550C15-61B0-41A4-AFBA-859D79CED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42B7851-FA3F-1543-9FAB-DCD902E6CB3B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A43212C-D7EE-654D-94D3-6D73D6894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11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9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30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5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98B3780-0A95-9248-A9BA-288000E16172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29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8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16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3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33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70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19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32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2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08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22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95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92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26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25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33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26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60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0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28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7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9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5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3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5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8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03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9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8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10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4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096000" y="274638"/>
            <a:ext cx="3043238" cy="15542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900" dirty="0"/>
              <a:t>PowerPoint</a:t>
            </a:r>
            <a:r>
              <a:rPr lang="en-US" sz="1900" baseline="30000" dirty="0"/>
              <a:t>®</a:t>
            </a:r>
            <a:r>
              <a:rPr lang="en-US" sz="1900" dirty="0"/>
              <a:t> Lecture </a:t>
            </a:r>
            <a:r>
              <a:rPr lang="en-US" sz="1900" dirty="0" smtClean="0"/>
              <a:t>Presentations prepared by</a:t>
            </a:r>
          </a:p>
          <a:p>
            <a:r>
              <a:rPr lang="en-US" sz="1900" dirty="0" smtClean="0"/>
              <a:t>Mindy Miller-Kittrell,</a:t>
            </a:r>
          </a:p>
          <a:p>
            <a:r>
              <a:rPr lang="en-US" sz="1900" dirty="0" smtClean="0"/>
              <a:t>North Carolina State University</a:t>
            </a: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9048" y="2741613"/>
            <a:ext cx="1670050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charset="0"/>
              <a:buNone/>
            </a:pPr>
            <a:r>
              <a:rPr lang="en-US" sz="1800" b="1" dirty="0"/>
              <a:t>C H A P T E R</a:t>
            </a: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30875" y="4011613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3200" dirty="0">
              <a:solidFill>
                <a:srgbClr val="00ACF7"/>
              </a:solidFill>
            </a:endParaRPr>
          </a:p>
        </p:txBody>
      </p:sp>
      <p:pic>
        <p:nvPicPr>
          <p:cNvPr id="2" name="Picture 1" descr="BAUM7206_05_cvrmec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42395" cy="6553201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/>
            </a:lvl2pPr>
            <a:lvl3pPr>
              <a:lnSpc>
                <a:spcPct val="100000"/>
              </a:lnSpc>
              <a:buClr>
                <a:schemeClr val="accent2"/>
              </a:buClr>
              <a:defRPr/>
            </a:lvl3pPr>
            <a:lvl4pPr>
              <a:lnSpc>
                <a:spcPct val="100000"/>
              </a:lnSpc>
              <a:buClr>
                <a:schemeClr val="accent2"/>
              </a:buClr>
              <a:defRPr/>
            </a:lvl4pPr>
            <a:lvl5pPr>
              <a:lnSpc>
                <a:spcPct val="100000"/>
              </a:lnSpc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54094"/>
            <a:ext cx="8537575" cy="477050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068388"/>
            <a:ext cx="4192588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68388"/>
            <a:ext cx="4192587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3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45214"/>
            <a:ext cx="4192588" cy="4779385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45336"/>
            <a:ext cx="4192587" cy="47823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9048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068388"/>
            <a:ext cx="8537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2"/>
          <p:cNvSpPr>
            <a:spLocks/>
          </p:cNvSpPr>
          <p:nvPr userDrawn="1"/>
        </p:nvSpPr>
        <p:spPr bwMode="auto">
          <a:xfrm>
            <a:off x="0" y="0"/>
            <a:ext cx="9153144" cy="152400"/>
          </a:xfrm>
          <a:prstGeom prst="rect">
            <a:avLst/>
          </a:prstGeom>
          <a:solidFill>
            <a:srgbClr val="D6B62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dirty="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marL="287338" indent="0" algn="l" rtl="0" fontAlgn="base">
        <a:spcBef>
          <a:spcPct val="0"/>
        </a:spcBef>
        <a:spcAft>
          <a:spcPct val="0"/>
        </a:spcAft>
        <a:defRPr sz="3200">
          <a:solidFill>
            <a:srgbClr val="54226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utagens_subtitle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Chapter 7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Microbial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5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7.15  Ribosomal structures.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351844" y="685800"/>
            <a:ext cx="6440311" cy="58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7.16  Assembled ribosome and its </a:t>
            </a:r>
            <a:r>
              <a:rPr lang="en-US" sz="1800" b="1" dirty="0" err="1"/>
              <a:t>tRNA</a:t>
            </a:r>
            <a:r>
              <a:rPr lang="en-US" sz="1800" b="1" dirty="0"/>
              <a:t>-binding sites.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"/>
          <a:stretch/>
        </p:blipFill>
        <p:spPr>
          <a:xfrm>
            <a:off x="304800" y="1517904"/>
            <a:ext cx="8534400" cy="36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Mutations of Genes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613775" cy="5256212"/>
          </a:xfrm>
        </p:spPr>
        <p:txBody>
          <a:bodyPr/>
          <a:lstStyle/>
          <a:p>
            <a:r>
              <a:rPr lang="en-US" b="1" dirty="0"/>
              <a:t>Mutation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Change in the nucleotide base sequence of a genome</a:t>
            </a:r>
          </a:p>
          <a:p>
            <a:pPr lvl="1"/>
            <a:r>
              <a:rPr lang="en-US" dirty="0"/>
              <a:t>Rare event</a:t>
            </a:r>
          </a:p>
          <a:p>
            <a:pPr lvl="1"/>
            <a:r>
              <a:rPr lang="en-US" dirty="0"/>
              <a:t>Almost always deleterious</a:t>
            </a:r>
          </a:p>
          <a:p>
            <a:pPr lvl="1"/>
            <a:r>
              <a:rPr lang="en-US" dirty="0"/>
              <a:t>Rarely leads to a protein that improves ability of organism to survive</a:t>
            </a:r>
          </a:p>
        </p:txBody>
      </p:sp>
    </p:spTree>
    <p:extLst>
      <p:ext uri="{BB962C8B-B14F-4D97-AF65-F5344CB8AC3E}">
        <p14:creationId xmlns:p14="http://schemas.microsoft.com/office/powerpoint/2010/main" val="26060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Mutations of Genes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613775" cy="5256212"/>
          </a:xfrm>
        </p:spPr>
        <p:txBody>
          <a:bodyPr/>
          <a:lstStyle/>
          <a:p>
            <a:r>
              <a:rPr lang="en-US" b="1" dirty="0"/>
              <a:t>Types of Mutations</a:t>
            </a:r>
          </a:p>
          <a:p>
            <a:pPr lvl="1"/>
            <a:r>
              <a:rPr lang="en-US" dirty="0"/>
              <a:t>Point mutations</a:t>
            </a:r>
          </a:p>
          <a:p>
            <a:pPr lvl="2"/>
            <a:r>
              <a:rPr lang="en-US" dirty="0"/>
              <a:t>One base pair is affected</a:t>
            </a:r>
          </a:p>
          <a:p>
            <a:pPr lvl="2"/>
            <a:r>
              <a:rPr lang="en-US" dirty="0"/>
              <a:t>Substitutions and </a:t>
            </a:r>
            <a:r>
              <a:rPr lang="en-US" dirty="0" err="1"/>
              <a:t>frameshift</a:t>
            </a:r>
            <a:r>
              <a:rPr lang="en-US" dirty="0"/>
              <a:t> mutations</a:t>
            </a:r>
          </a:p>
          <a:p>
            <a:pPr lvl="1"/>
            <a:r>
              <a:rPr lang="en-US" dirty="0"/>
              <a:t>Gross mutations</a:t>
            </a:r>
          </a:p>
          <a:p>
            <a:pPr lvl="2"/>
            <a:r>
              <a:rPr lang="en-US" dirty="0"/>
              <a:t>Include inversions, duplications, and transpositions</a:t>
            </a:r>
          </a:p>
        </p:txBody>
      </p:sp>
    </p:spTree>
    <p:extLst>
      <p:ext uri="{BB962C8B-B14F-4D97-AF65-F5344CB8AC3E}">
        <p14:creationId xmlns:p14="http://schemas.microsoft.com/office/powerpoint/2010/main" val="24265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Mutagens</a:t>
            </a:r>
          </a:p>
        </p:txBody>
      </p:sp>
      <p:pic>
        <p:nvPicPr>
          <p:cNvPr id="7" name="Picture 8" descr="Muta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5975"/>
            <a:ext cx="80772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51338" y="5891213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>
                <a:solidFill>
                  <a:schemeClr val="tx1"/>
                </a:solidFill>
                <a:latin typeface="+mn-lt"/>
              </a:rPr>
              <a:t>Mutagens</a:t>
            </a:r>
          </a:p>
        </p:txBody>
      </p:sp>
      <p:sp>
        <p:nvSpPr>
          <p:cNvPr id="11" name="Oval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421063" y="5867400"/>
            <a:ext cx="762000" cy="457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6086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3A5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tx1"/>
                </a:solidFill>
                <a:hlinkClick r:id="rId4" action="ppaction://hlinkfile"/>
              </a:rPr>
              <a:t>PLAY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Mutations of Genes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613775" cy="5256212"/>
          </a:xfrm>
        </p:spPr>
        <p:txBody>
          <a:bodyPr/>
          <a:lstStyle/>
          <a:p>
            <a:r>
              <a:rPr lang="en-US" b="1" dirty="0"/>
              <a:t>Mutagens</a:t>
            </a:r>
          </a:p>
          <a:p>
            <a:pPr lvl="1"/>
            <a:r>
              <a:rPr lang="en-US" dirty="0"/>
              <a:t>Radiation</a:t>
            </a:r>
          </a:p>
          <a:p>
            <a:pPr lvl="2"/>
            <a:r>
              <a:rPr lang="en-US" dirty="0"/>
              <a:t>Ionizing radiation</a:t>
            </a:r>
          </a:p>
          <a:p>
            <a:pPr lvl="2"/>
            <a:r>
              <a:rPr lang="en-US" dirty="0"/>
              <a:t>Nonionizing radiation</a:t>
            </a:r>
          </a:p>
          <a:p>
            <a:pPr lvl="1"/>
            <a:r>
              <a:rPr lang="en-US" dirty="0"/>
              <a:t>Chemical mutagens</a:t>
            </a:r>
          </a:p>
          <a:p>
            <a:pPr lvl="2"/>
            <a:r>
              <a:rPr lang="en-US" dirty="0"/>
              <a:t>Nucleotide analogs</a:t>
            </a:r>
          </a:p>
          <a:p>
            <a:pPr lvl="3"/>
            <a:r>
              <a:rPr lang="en-US" dirty="0"/>
              <a:t>Disrupt DNA and RNA replication</a:t>
            </a:r>
          </a:p>
          <a:p>
            <a:pPr lvl="2"/>
            <a:r>
              <a:rPr lang="en-US" dirty="0"/>
              <a:t>Nucleotide-altering chemicals</a:t>
            </a:r>
          </a:p>
          <a:p>
            <a:pPr lvl="3"/>
            <a:r>
              <a:rPr lang="en-US" dirty="0"/>
              <a:t>Result in base-pair substitutions and missense </a:t>
            </a:r>
            <a:r>
              <a:rPr lang="en-US" dirty="0" smtClean="0"/>
              <a:t>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7.25  A pyrimidine (in this case, thymine) dimer.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069848" y="762000"/>
            <a:ext cx="7004304" cy="56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Mutations of Genes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004175" cy="5256212"/>
          </a:xfrm>
        </p:spPr>
        <p:txBody>
          <a:bodyPr/>
          <a:lstStyle/>
          <a:p>
            <a:r>
              <a:rPr lang="en-US" b="1" dirty="0"/>
              <a:t>Frequency of Mutation</a:t>
            </a:r>
          </a:p>
          <a:p>
            <a:pPr lvl="1"/>
            <a:r>
              <a:rPr lang="en-US" dirty="0"/>
              <a:t>Mutations are rare </a:t>
            </a:r>
            <a:r>
              <a:rPr lang="en-US" dirty="0" smtClean="0"/>
              <a:t>events. </a:t>
            </a:r>
            <a:endParaRPr lang="en-US" dirty="0"/>
          </a:p>
          <a:p>
            <a:pPr lvl="2"/>
            <a:r>
              <a:rPr lang="en-US" dirty="0"/>
              <a:t>Otherwise, organisms could not effectively </a:t>
            </a:r>
            <a:r>
              <a:rPr lang="en-US" dirty="0" smtClean="0"/>
              <a:t>reproduce.</a:t>
            </a:r>
            <a:endParaRPr lang="en-US" dirty="0"/>
          </a:p>
          <a:p>
            <a:pPr lvl="1"/>
            <a:r>
              <a:rPr lang="en-US" dirty="0"/>
              <a:t>Mutagens increase the mutation rate by a factor of 10 to </a:t>
            </a:r>
            <a:r>
              <a:rPr lang="en-US"/>
              <a:t>1000 </a:t>
            </a:r>
            <a:r>
              <a:rPr lang="en-US" smtClean="0"/>
              <a:t>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Genetic Recombination and Transfer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004175" cy="5256212"/>
          </a:xfrm>
        </p:spPr>
        <p:txBody>
          <a:bodyPr/>
          <a:lstStyle/>
          <a:p>
            <a:r>
              <a:rPr lang="en-US" dirty="0"/>
              <a:t>Exchange of nucleotide sequences often occurs between </a:t>
            </a:r>
            <a:r>
              <a:rPr lang="en-US" i="1" dirty="0"/>
              <a:t>homologous sequences</a:t>
            </a:r>
          </a:p>
          <a:p>
            <a:r>
              <a:rPr lang="en-US" dirty="0"/>
              <a:t>Recombinants</a:t>
            </a:r>
          </a:p>
          <a:p>
            <a:pPr lvl="1"/>
            <a:r>
              <a:rPr lang="en-US" dirty="0"/>
              <a:t>Cells with DNA molecules that contain new nucleotide sequences</a:t>
            </a:r>
          </a:p>
        </p:txBody>
      </p:sp>
    </p:spTree>
    <p:extLst>
      <p:ext uri="{BB962C8B-B14F-4D97-AF65-F5344CB8AC3E}">
        <p14:creationId xmlns:p14="http://schemas.microsoft.com/office/powerpoint/2010/main" val="21298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7.32  Genetic recombination.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2584146" y="685800"/>
            <a:ext cx="3975707" cy="58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The Structure and Replication of 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537575" cy="5256212"/>
          </a:xfrm>
        </p:spPr>
        <p:txBody>
          <a:bodyPr/>
          <a:lstStyle/>
          <a:p>
            <a:r>
              <a:rPr lang="en-US" b="1" dirty="0"/>
              <a:t>Genetics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Study of inheritance and inheritable traits as expressed in an </a:t>
            </a:r>
            <a:r>
              <a:rPr lang="en-US" dirty="0" smtClean="0"/>
              <a:t>organism</a:t>
            </a:r>
            <a:r>
              <a:rPr lang="fr-FR" dirty="0" smtClean="0"/>
              <a:t>’</a:t>
            </a:r>
            <a:r>
              <a:rPr lang="en-US" dirty="0" smtClean="0"/>
              <a:t>s </a:t>
            </a:r>
            <a:r>
              <a:rPr lang="en-US" dirty="0"/>
              <a:t>genetic material</a:t>
            </a:r>
          </a:p>
          <a:p>
            <a:r>
              <a:rPr lang="en-US" b="1" dirty="0"/>
              <a:t>Genome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entire genetic complement of an organism</a:t>
            </a:r>
          </a:p>
          <a:p>
            <a:pPr lvl="1"/>
            <a:r>
              <a:rPr lang="en-US" dirty="0"/>
              <a:t>Includes its genes and nucleotide sequences</a:t>
            </a:r>
          </a:p>
        </p:txBody>
      </p:sp>
    </p:spTree>
    <p:extLst>
      <p:ext uri="{BB962C8B-B14F-4D97-AF65-F5344CB8AC3E}">
        <p14:creationId xmlns:p14="http://schemas.microsoft.com/office/powerpoint/2010/main" val="3476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Genetic Recombination and Transfer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232775" cy="5256212"/>
          </a:xfrm>
        </p:spPr>
        <p:txBody>
          <a:bodyPr/>
          <a:lstStyle/>
          <a:p>
            <a:r>
              <a:rPr lang="en-US" b="1" dirty="0"/>
              <a:t>Horizontal Gene Transfer Among Prokaryotes</a:t>
            </a:r>
          </a:p>
          <a:p>
            <a:pPr lvl="1"/>
            <a:r>
              <a:rPr lang="en-US" dirty="0"/>
              <a:t>Horizontal gene transfer </a:t>
            </a:r>
          </a:p>
          <a:p>
            <a:pPr lvl="2"/>
            <a:r>
              <a:rPr lang="en-US" dirty="0"/>
              <a:t>Donor cell contributes part of genome to recipient cell</a:t>
            </a:r>
          </a:p>
          <a:p>
            <a:pPr lvl="1"/>
            <a:r>
              <a:rPr lang="en-US" dirty="0"/>
              <a:t>Three types:</a:t>
            </a:r>
          </a:p>
          <a:p>
            <a:pPr lvl="2"/>
            <a:r>
              <a:rPr lang="en-US" dirty="0"/>
              <a:t>Transformation</a:t>
            </a:r>
          </a:p>
          <a:p>
            <a:pPr lvl="2"/>
            <a:r>
              <a:rPr lang="en-US" dirty="0"/>
              <a:t>Transduction</a:t>
            </a:r>
          </a:p>
          <a:p>
            <a:pPr lvl="2"/>
            <a:r>
              <a:rPr lang="en-US" dirty="0"/>
              <a:t>Bacterial conjugation</a:t>
            </a:r>
          </a:p>
        </p:txBody>
      </p:sp>
    </p:spTree>
    <p:extLst>
      <p:ext uri="{BB962C8B-B14F-4D97-AF65-F5344CB8AC3E}">
        <p14:creationId xmlns:p14="http://schemas.microsoft.com/office/powerpoint/2010/main" val="3863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Genetic Recombination and Transfer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232775" cy="5256212"/>
          </a:xfrm>
        </p:spPr>
        <p:txBody>
          <a:bodyPr/>
          <a:lstStyle/>
          <a:p>
            <a:r>
              <a:rPr lang="en-US" b="1" dirty="0"/>
              <a:t>Horizontal Gene Transfer Among Prokaryotes</a:t>
            </a:r>
          </a:p>
          <a:p>
            <a:pPr lvl="1"/>
            <a:r>
              <a:rPr lang="en-US" dirty="0"/>
              <a:t>Transformation</a:t>
            </a:r>
          </a:p>
          <a:p>
            <a:pPr lvl="2"/>
            <a:r>
              <a:rPr lang="en-US" dirty="0"/>
              <a:t>One of conclusive pieces of proof that DNA is genetic material</a:t>
            </a:r>
          </a:p>
          <a:p>
            <a:pPr lvl="2"/>
            <a:r>
              <a:rPr lang="en-US" dirty="0"/>
              <a:t>Cells that take up DNA are competent </a:t>
            </a:r>
          </a:p>
          <a:p>
            <a:pPr lvl="3"/>
            <a:r>
              <a:rPr lang="en-US" dirty="0"/>
              <a:t>Results from alterations in cell wall and cytoplasmic membrane that allow DNA to enter cell</a:t>
            </a:r>
          </a:p>
        </p:txBody>
      </p:sp>
    </p:spTree>
    <p:extLst>
      <p:ext uri="{BB962C8B-B14F-4D97-AF65-F5344CB8AC3E}">
        <p14:creationId xmlns:p14="http://schemas.microsoft.com/office/powerpoint/2010/main" val="17870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7.33  Transformation of </a:t>
            </a:r>
            <a:r>
              <a:rPr lang="en-US" sz="1800" b="1" i="1" dirty="0"/>
              <a:t>Streptococcus </a:t>
            </a:r>
            <a:r>
              <a:rPr lang="en-US" sz="1800" b="1" i="1" dirty="0" err="1"/>
              <a:t>pneumoniae</a:t>
            </a:r>
            <a:r>
              <a:rPr lang="en-US" sz="1800" b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/>
        </p:blipFill>
        <p:spPr>
          <a:xfrm>
            <a:off x="304800" y="1100087"/>
            <a:ext cx="8534400" cy="46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Genetic Recombination and Transfer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232775" cy="5256212"/>
          </a:xfrm>
        </p:spPr>
        <p:txBody>
          <a:bodyPr/>
          <a:lstStyle/>
          <a:p>
            <a:r>
              <a:rPr lang="en-US" b="1" dirty="0"/>
              <a:t>Horizontal Gene Transfer Among Prokaryotes</a:t>
            </a:r>
          </a:p>
          <a:p>
            <a:pPr lvl="1"/>
            <a:r>
              <a:rPr lang="en-US" dirty="0"/>
              <a:t>Transduction</a:t>
            </a:r>
          </a:p>
          <a:p>
            <a:pPr lvl="2"/>
            <a:r>
              <a:rPr lang="en-US" i="1" dirty="0"/>
              <a:t>Generalized transduction </a:t>
            </a:r>
          </a:p>
          <a:p>
            <a:pPr lvl="3"/>
            <a:r>
              <a:rPr lang="en-US" dirty="0"/>
              <a:t>Transducing phage carries random DNA segment from donor to recipient</a:t>
            </a:r>
          </a:p>
          <a:p>
            <a:pPr lvl="2"/>
            <a:r>
              <a:rPr lang="en-US" i="1" dirty="0"/>
              <a:t>Specialized transduction </a:t>
            </a:r>
          </a:p>
          <a:p>
            <a:pPr lvl="3"/>
            <a:r>
              <a:rPr lang="en-US" dirty="0"/>
              <a:t>Only certain donor DNA sequences are transferred</a:t>
            </a:r>
          </a:p>
        </p:txBody>
      </p:sp>
    </p:spTree>
    <p:extLst>
      <p:ext uri="{BB962C8B-B14F-4D97-AF65-F5344CB8AC3E}">
        <p14:creationId xmlns:p14="http://schemas.microsoft.com/office/powerpoint/2010/main" val="32600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7.34  Transduction.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2978647" y="737937"/>
            <a:ext cx="3186705" cy="58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7.35  Bacterial conjugation.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2136072" y="609600"/>
            <a:ext cx="4871855" cy="602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7.36  Conjugation involving an </a:t>
            </a:r>
            <a:r>
              <a:rPr lang="en-US" sz="1800" b="1" dirty="0" err="1"/>
              <a:t>Hfr</a:t>
            </a:r>
            <a:r>
              <a:rPr lang="en-US" sz="1800" b="1" dirty="0"/>
              <a:t> cell.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2235644" y="685800"/>
            <a:ext cx="4672711" cy="58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Genetic Recombination and Transfer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7699375" cy="5256212"/>
          </a:xfrm>
        </p:spPr>
        <p:txBody>
          <a:bodyPr/>
          <a:lstStyle/>
          <a:p>
            <a:r>
              <a:rPr lang="en-US" b="1" dirty="0"/>
              <a:t>Transposons and Transposition</a:t>
            </a:r>
          </a:p>
          <a:p>
            <a:pPr lvl="1"/>
            <a:r>
              <a:rPr lang="en-US" dirty="0"/>
              <a:t>Transposons </a:t>
            </a:r>
          </a:p>
          <a:p>
            <a:pPr lvl="2"/>
            <a:r>
              <a:rPr lang="en-US" dirty="0"/>
              <a:t>Segments of DNA that move from one location to another in the same or different molecule</a:t>
            </a:r>
          </a:p>
          <a:p>
            <a:pPr lvl="1"/>
            <a:r>
              <a:rPr lang="en-US" dirty="0"/>
              <a:t>Result is a kind of </a:t>
            </a:r>
            <a:r>
              <a:rPr lang="en-US" dirty="0" err="1"/>
              <a:t>frameshift</a:t>
            </a:r>
            <a:r>
              <a:rPr lang="en-US" dirty="0"/>
              <a:t> insertion (transpositions)</a:t>
            </a:r>
          </a:p>
          <a:p>
            <a:pPr lvl="1"/>
            <a:r>
              <a:rPr lang="en-US" dirty="0"/>
              <a:t>Transposons contain palindromic sequences at each end</a:t>
            </a:r>
          </a:p>
        </p:txBody>
      </p:sp>
    </p:spTree>
    <p:extLst>
      <p:ext uri="{BB962C8B-B14F-4D97-AF65-F5344CB8AC3E}">
        <p14:creationId xmlns:p14="http://schemas.microsoft.com/office/powerpoint/2010/main" val="15073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7.37  Transposition.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114300" y="2279904"/>
            <a:ext cx="8915400" cy="22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The Structure and Replication of 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232775" cy="5256212"/>
          </a:xfrm>
        </p:spPr>
        <p:txBody>
          <a:bodyPr/>
          <a:lstStyle/>
          <a:p>
            <a:r>
              <a:rPr lang="en-US" b="1" dirty="0"/>
              <a:t>The Structure of Prokaryotic Genomes</a:t>
            </a:r>
          </a:p>
          <a:p>
            <a:pPr lvl="1"/>
            <a:r>
              <a:rPr lang="en-US" dirty="0"/>
              <a:t>Prokaryotic chromosomes</a:t>
            </a:r>
          </a:p>
          <a:p>
            <a:pPr lvl="2"/>
            <a:r>
              <a:rPr lang="en-US" dirty="0"/>
              <a:t>Main portion of DNA, along with associated proteins and RNA</a:t>
            </a:r>
          </a:p>
          <a:p>
            <a:pPr lvl="2"/>
            <a:r>
              <a:rPr lang="en-US" dirty="0"/>
              <a:t>Prokaryotic cells are </a:t>
            </a:r>
            <a:r>
              <a:rPr lang="en-US" i="1" dirty="0"/>
              <a:t>haploid</a:t>
            </a:r>
            <a:r>
              <a:rPr lang="en-US" dirty="0"/>
              <a:t> (single chromosome copy)</a:t>
            </a:r>
          </a:p>
          <a:p>
            <a:pPr lvl="2"/>
            <a:r>
              <a:rPr lang="en-US" dirty="0"/>
              <a:t>Typical chromosome is a circular molecule of DNA in the </a:t>
            </a:r>
            <a:r>
              <a:rPr lang="en-US" b="1" dirty="0"/>
              <a:t>nucleoid</a:t>
            </a:r>
          </a:p>
        </p:txBody>
      </p:sp>
    </p:spTree>
    <p:extLst>
      <p:ext uri="{BB962C8B-B14F-4D97-AF65-F5344CB8AC3E}">
        <p14:creationId xmlns:p14="http://schemas.microsoft.com/office/powerpoint/2010/main" val="1981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7.2  Bacterial genome.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2378217" y="685798"/>
            <a:ext cx="4387566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The Structure and Replication of 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232775" cy="5256212"/>
          </a:xfrm>
        </p:spPr>
        <p:txBody>
          <a:bodyPr/>
          <a:lstStyle/>
          <a:p>
            <a:r>
              <a:rPr lang="en-US" b="1" dirty="0"/>
              <a:t>The Structure of Prokaryotic Genomes</a:t>
            </a:r>
          </a:p>
          <a:p>
            <a:pPr lvl="1"/>
            <a:r>
              <a:rPr lang="en-US" dirty="0"/>
              <a:t>Plasmids</a:t>
            </a:r>
          </a:p>
          <a:p>
            <a:pPr lvl="2"/>
            <a:r>
              <a:rPr lang="en-US" dirty="0"/>
              <a:t>Small molecules of DNA that replicate independently</a:t>
            </a:r>
          </a:p>
          <a:p>
            <a:pPr lvl="2"/>
            <a:r>
              <a:rPr lang="en-US" dirty="0"/>
              <a:t>Not essential for normal metabolism, growth, or reproduction</a:t>
            </a:r>
          </a:p>
          <a:p>
            <a:pPr lvl="2"/>
            <a:r>
              <a:rPr lang="en-US" dirty="0"/>
              <a:t>Can confer survival advantages</a:t>
            </a:r>
          </a:p>
          <a:p>
            <a:pPr lvl="2"/>
            <a:r>
              <a:rPr lang="en-US" dirty="0"/>
              <a:t>Many types of plasmids:</a:t>
            </a:r>
          </a:p>
          <a:p>
            <a:pPr lvl="3"/>
            <a:r>
              <a:rPr lang="en-US" dirty="0"/>
              <a:t>Fertility factors</a:t>
            </a:r>
          </a:p>
          <a:p>
            <a:pPr lvl="3"/>
            <a:r>
              <a:rPr lang="en-US" dirty="0"/>
              <a:t>Resistance factors</a:t>
            </a:r>
          </a:p>
          <a:p>
            <a:pPr lvl="3"/>
            <a:r>
              <a:rPr lang="en-US" dirty="0" err="1"/>
              <a:t>Bacteriocin</a:t>
            </a:r>
            <a:r>
              <a:rPr lang="en-US" dirty="0"/>
              <a:t> factors</a:t>
            </a:r>
          </a:p>
          <a:p>
            <a:pPr lvl="3"/>
            <a:r>
              <a:rPr lang="en-US" dirty="0"/>
              <a:t>Virulence plasmids</a:t>
            </a:r>
          </a:p>
        </p:txBody>
      </p:sp>
    </p:spTree>
    <p:extLst>
      <p:ext uri="{BB962C8B-B14F-4D97-AF65-F5344CB8AC3E}">
        <p14:creationId xmlns:p14="http://schemas.microsoft.com/office/powerpoint/2010/main" val="39510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The Structure and Replication of 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232775" cy="5256212"/>
          </a:xfrm>
        </p:spPr>
        <p:txBody>
          <a:bodyPr/>
          <a:lstStyle/>
          <a:p>
            <a:r>
              <a:rPr lang="en-US" b="1" dirty="0"/>
              <a:t>The Structure of Eukaryotic Genomes</a:t>
            </a:r>
          </a:p>
          <a:p>
            <a:pPr lvl="1"/>
            <a:r>
              <a:rPr lang="en-US" dirty="0"/>
              <a:t>Nuclear chromosomes</a:t>
            </a:r>
          </a:p>
          <a:p>
            <a:pPr lvl="2"/>
            <a:r>
              <a:rPr lang="en-US" dirty="0"/>
              <a:t>Typically have more than one chromosome per cell</a:t>
            </a:r>
          </a:p>
          <a:p>
            <a:pPr lvl="2"/>
            <a:r>
              <a:rPr lang="en-US" dirty="0"/>
              <a:t>Chromosomes are linear and sequestered within nucleus</a:t>
            </a:r>
          </a:p>
          <a:p>
            <a:pPr lvl="2"/>
            <a:r>
              <a:rPr lang="en-US" dirty="0"/>
              <a:t>Eukaryotic cells are often </a:t>
            </a:r>
            <a:r>
              <a:rPr lang="en-US" i="1" dirty="0"/>
              <a:t>diploid</a:t>
            </a:r>
            <a:r>
              <a:rPr lang="en-US" dirty="0"/>
              <a:t> (two chromosome copies)</a:t>
            </a:r>
          </a:p>
        </p:txBody>
      </p:sp>
    </p:spTree>
    <p:extLst>
      <p:ext uri="{BB962C8B-B14F-4D97-AF65-F5344CB8AC3E}">
        <p14:creationId xmlns:p14="http://schemas.microsoft.com/office/powerpoint/2010/main" val="30809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The Structure and Replication of 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232775" cy="5256212"/>
          </a:xfrm>
        </p:spPr>
        <p:txBody>
          <a:bodyPr/>
          <a:lstStyle/>
          <a:p>
            <a:r>
              <a:rPr lang="en-US" b="1" dirty="0"/>
              <a:t>The Structure of Eukaryotic Genomes</a:t>
            </a:r>
          </a:p>
          <a:p>
            <a:pPr lvl="1"/>
            <a:r>
              <a:rPr lang="en-US" dirty="0" err="1"/>
              <a:t>Extranuclear</a:t>
            </a:r>
            <a:r>
              <a:rPr lang="en-US" dirty="0"/>
              <a:t> chromosomes of eukaryotes</a:t>
            </a:r>
          </a:p>
          <a:p>
            <a:pPr lvl="2"/>
            <a:r>
              <a:rPr lang="en-US" dirty="0"/>
              <a:t>DNA molecules of mitochondria and chloroplasts </a:t>
            </a:r>
          </a:p>
          <a:p>
            <a:pPr lvl="3"/>
            <a:r>
              <a:rPr lang="en-US" dirty="0"/>
              <a:t>Resemble chromosomes of prokaryotes</a:t>
            </a:r>
          </a:p>
          <a:p>
            <a:pPr lvl="3"/>
            <a:r>
              <a:rPr lang="en-US" dirty="0"/>
              <a:t>Only code for about 5% of RNA and proteins</a:t>
            </a:r>
          </a:p>
          <a:p>
            <a:pPr lvl="2"/>
            <a:r>
              <a:rPr lang="en-US" dirty="0"/>
              <a:t>Some fungi, algae, and protozoa carry plasmids</a:t>
            </a:r>
          </a:p>
        </p:txBody>
      </p:sp>
    </p:spTree>
    <p:extLst>
      <p:ext uri="{BB962C8B-B14F-4D97-AF65-F5344CB8AC3E}">
        <p14:creationId xmlns:p14="http://schemas.microsoft.com/office/powerpoint/2010/main" val="5345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Table 7.1  Characteristics of Microbial Genomes</a:t>
            </a:r>
          </a:p>
        </p:txBody>
      </p:sp>
      <p:pic>
        <p:nvPicPr>
          <p:cNvPr id="2" name="Picture 1" descr="07_01_Table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>
          <a:xfrm>
            <a:off x="131263" y="1905000"/>
            <a:ext cx="888147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7.7  The </a:t>
            </a:r>
            <a:r>
              <a:rPr lang="en-US" sz="1800" b="1" dirty="0" err="1"/>
              <a:t>bidirectionality</a:t>
            </a:r>
            <a:r>
              <a:rPr lang="en-US" sz="1800" b="1" dirty="0"/>
              <a:t> of DNA replication in prokaryotes.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5"/>
          <a:stretch/>
        </p:blipFill>
        <p:spPr>
          <a:xfrm>
            <a:off x="114300" y="1776984"/>
            <a:ext cx="8915400" cy="32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dna_forming_subtitle.mp4" TargetMode="External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chemeClr val="accent1"/>
            </a:gs>
            <a:gs pos="100000">
              <a:srgbClr val="006086"/>
            </a:gs>
          </a:gsLst>
          <a:lin ang="5400000" scaled="1"/>
        </a:gradFill>
        <a:ln>
          <a:noFill/>
        </a:ln>
        <a:effectLst>
          <a:prstShdw prst="shdw17" dist="17961" dir="2700000">
            <a:srgbClr val="003A50">
              <a:alpha val="74997"/>
            </a:srgbClr>
          </a:prst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wrap="none" anchor="ctr"/>
      <a:lstStyle>
        <a:defPPr algn="ctr" eaLnBrk="0" hangingPunct="0">
          <a:defRPr sz="1600" b="1" dirty="0">
            <a:solidFill>
              <a:schemeClr val="tx1"/>
            </a:solidFill>
            <a:hlinkClick xmlns:r="http://schemas.openxmlformats.org/officeDocument/2006/relationships" r:id="rId1" action="ppaction://hlinkfile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606</Words>
  <Application>Microsoft Office PowerPoint</Application>
  <PresentationFormat>On-screen Show (4:3)</PresentationFormat>
  <Paragraphs>144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Times</vt:lpstr>
      <vt:lpstr>Wingdings</vt:lpstr>
      <vt:lpstr>ヒラギノ角ゴ Pro W3</vt:lpstr>
      <vt:lpstr>Blank Presentation</vt:lpstr>
      <vt:lpstr>Microbiology</vt:lpstr>
      <vt:lpstr>The Structure and Replication of Genomes</vt:lpstr>
      <vt:lpstr>The Structure and Replication of Genomes</vt:lpstr>
      <vt:lpstr>Figure 7.2  Bacterial genome.</vt:lpstr>
      <vt:lpstr>The Structure and Replication of Genomes</vt:lpstr>
      <vt:lpstr>The Structure and Replication of Genomes</vt:lpstr>
      <vt:lpstr>The Structure and Replication of Genomes</vt:lpstr>
      <vt:lpstr>Table 7.1  Characteristics of Microbial Genomes</vt:lpstr>
      <vt:lpstr>Figure 7.7  The bidirectionality of DNA replication in prokaryotes.</vt:lpstr>
      <vt:lpstr>Figure 7.15  Ribosomal structures.</vt:lpstr>
      <vt:lpstr>Figure 7.16  Assembled ribosome and its tRNA-binding sites.</vt:lpstr>
      <vt:lpstr>Mutations of Genes</vt:lpstr>
      <vt:lpstr>Mutations of Genes</vt:lpstr>
      <vt:lpstr>Mutagens</vt:lpstr>
      <vt:lpstr>Mutations of Genes</vt:lpstr>
      <vt:lpstr>Figure 7.25  A pyrimidine (in this case, thymine) dimer.</vt:lpstr>
      <vt:lpstr>Mutations of Genes</vt:lpstr>
      <vt:lpstr>Genetic Recombination and Transfer</vt:lpstr>
      <vt:lpstr>Figure 7.32  Genetic recombination.</vt:lpstr>
      <vt:lpstr>Genetic Recombination and Transfer</vt:lpstr>
      <vt:lpstr>Genetic Recombination and Transfer</vt:lpstr>
      <vt:lpstr>Figure 7.33  Transformation of Streptococcus pneumoniae.</vt:lpstr>
      <vt:lpstr>Genetic Recombination and Transfer</vt:lpstr>
      <vt:lpstr>Figure 7.34  Transduction.</vt:lpstr>
      <vt:lpstr>Figure 7.35  Bacterial conjugation.</vt:lpstr>
      <vt:lpstr>Figure 7.36  Conjugation involving an Hfr cell.</vt:lpstr>
      <vt:lpstr>Genetic Recombination and Transfer</vt:lpstr>
      <vt:lpstr>Figure 7.37  Transposition.</vt:lpstr>
    </vt:vector>
  </TitlesOfParts>
  <Company>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PMG</dc:creator>
  <cp:lastModifiedBy>Sherry Bowen</cp:lastModifiedBy>
  <cp:revision>470</cp:revision>
  <cp:lastPrinted>2017-05-24T17:10:26Z</cp:lastPrinted>
  <dcterms:created xsi:type="dcterms:W3CDTF">2017-03-03T21:53:27Z</dcterms:created>
  <dcterms:modified xsi:type="dcterms:W3CDTF">2017-07-17T18:42:13Z</dcterms:modified>
</cp:coreProperties>
</file>