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705" r:id="rId2"/>
    <p:sldId id="571" r:id="rId3"/>
    <p:sldId id="649" r:id="rId4"/>
    <p:sldId id="325" r:id="rId5"/>
    <p:sldId id="334" r:id="rId6"/>
    <p:sldId id="574" r:id="rId7"/>
    <p:sldId id="650" r:id="rId8"/>
    <p:sldId id="651" r:id="rId9"/>
    <p:sldId id="652" r:id="rId10"/>
    <p:sldId id="653" r:id="rId11"/>
    <p:sldId id="654" r:id="rId12"/>
    <p:sldId id="655" r:id="rId13"/>
    <p:sldId id="656" r:id="rId14"/>
    <p:sldId id="658" r:id="rId15"/>
    <p:sldId id="659" r:id="rId16"/>
    <p:sldId id="660" r:id="rId17"/>
    <p:sldId id="661" r:id="rId18"/>
    <p:sldId id="662" r:id="rId19"/>
    <p:sldId id="663" r:id="rId20"/>
    <p:sldId id="664" r:id="rId21"/>
    <p:sldId id="666" r:id="rId22"/>
    <p:sldId id="667" r:id="rId23"/>
    <p:sldId id="668" r:id="rId24"/>
    <p:sldId id="669" r:id="rId25"/>
    <p:sldId id="670" r:id="rId26"/>
    <p:sldId id="671" r:id="rId27"/>
    <p:sldId id="672" r:id="rId28"/>
    <p:sldId id="674" r:id="rId29"/>
    <p:sldId id="675" r:id="rId30"/>
    <p:sldId id="676" r:id="rId31"/>
    <p:sldId id="677" r:id="rId32"/>
    <p:sldId id="678" r:id="rId33"/>
    <p:sldId id="679" r:id="rId34"/>
    <p:sldId id="680" r:id="rId35"/>
    <p:sldId id="681" r:id="rId36"/>
    <p:sldId id="683" r:id="rId37"/>
    <p:sldId id="684" r:id="rId38"/>
    <p:sldId id="686" r:id="rId39"/>
    <p:sldId id="687" r:id="rId40"/>
    <p:sldId id="688" r:id="rId41"/>
    <p:sldId id="689" r:id="rId42"/>
    <p:sldId id="690" r:id="rId43"/>
    <p:sldId id="692" r:id="rId44"/>
    <p:sldId id="693" r:id="rId45"/>
    <p:sldId id="694" r:id="rId46"/>
    <p:sldId id="695" r:id="rId47"/>
    <p:sldId id="696" r:id="rId48"/>
    <p:sldId id="697" r:id="rId49"/>
    <p:sldId id="698" r:id="rId50"/>
    <p:sldId id="699" r:id="rId51"/>
    <p:sldId id="700" r:id="rId52"/>
    <p:sldId id="702" r:id="rId53"/>
    <p:sldId id="703" r:id="rId5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42">
          <p15:clr>
            <a:srgbClr val="A4A3A4"/>
          </p15:clr>
        </p15:guide>
        <p15:guide id="2" orient="horz" pos="96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1254">
          <p15:clr>
            <a:srgbClr val="A4A3A4"/>
          </p15:clr>
        </p15:guide>
        <p15:guide id="5" pos="480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2263"/>
    <a:srgbClr val="D6B628"/>
    <a:srgbClr val="5B3163"/>
    <a:srgbClr val="A0CBD1"/>
    <a:srgbClr val="45A1AC"/>
    <a:srgbClr val="533F7A"/>
    <a:srgbClr val="FF6600"/>
    <a:srgbClr val="015D34"/>
    <a:srgbClr val="00ACF7"/>
    <a:srgbClr val="00A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0" autoAdjust="0"/>
    <p:restoredTop sz="94750" autoAdjust="0"/>
  </p:normalViewPr>
  <p:slideViewPr>
    <p:cSldViewPr>
      <p:cViewPr varScale="1">
        <p:scale>
          <a:sx n="84" d="100"/>
          <a:sy n="84" d="100"/>
        </p:scale>
        <p:origin x="1512" y="86"/>
      </p:cViewPr>
      <p:guideLst>
        <p:guide orient="horz" pos="342"/>
        <p:guide orient="horz" pos="960"/>
        <p:guide orient="horz" pos="2160"/>
        <p:guide orient="horz" pos="1254"/>
        <p:guide pos="480"/>
        <p:guide pos="2880"/>
      </p:guideLst>
    </p:cSldViewPr>
  </p:slideViewPr>
  <p:outlineViewPr>
    <p:cViewPr>
      <p:scale>
        <a:sx n="33" d="100"/>
        <a:sy n="33" d="100"/>
      </p:scale>
      <p:origin x="0" y="163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32"/>
    </p:cViewPr>
  </p:sorterViewPr>
  <p:notesViewPr>
    <p:cSldViewPr snapToGrid="0" snapToObjects="1">
      <p:cViewPr varScale="1">
        <p:scale>
          <a:sx n="110" d="100"/>
          <a:sy n="110" d="100"/>
        </p:scale>
        <p:origin x="-5136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1E7FE9-2BCF-4B85-8A69-38998C67795F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550C15-61B0-41A4-AFBA-859D79CEDA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32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2B7851-FA3F-1543-9FAB-DCD902E6CB3B}" type="datetimeFigureOut">
              <a:rPr lang="en-US" smtClean="0"/>
              <a:pPr/>
              <a:t>7/17/2017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43212C-D7EE-654D-94D3-6D73D6894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15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11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606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623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725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84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051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13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03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486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553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31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5129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21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803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788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958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814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060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2781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6484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1825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4521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23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4310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0643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7401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6693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9722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5355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1963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4405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5526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3552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084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7838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8533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0550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0287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6475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3152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4547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9912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8801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2880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050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840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9383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5703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992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190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538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669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387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6096000" y="274638"/>
            <a:ext cx="3043238" cy="15542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dirty="0"/>
              <a:t>PowerPoint</a:t>
            </a:r>
            <a:r>
              <a:rPr lang="en-US" sz="1900" baseline="30000" dirty="0"/>
              <a:t>®</a:t>
            </a:r>
            <a:r>
              <a:rPr lang="en-US" sz="1900" dirty="0"/>
              <a:t> Lecture </a:t>
            </a:r>
            <a:r>
              <a:rPr lang="en-US" sz="1900" dirty="0" smtClean="0"/>
              <a:t>Presentations prepared by</a:t>
            </a:r>
          </a:p>
          <a:p>
            <a:r>
              <a:rPr lang="en-US" sz="1900" dirty="0" smtClean="0"/>
              <a:t>Mindy Miller-Kittrell,</a:t>
            </a:r>
          </a:p>
          <a:p>
            <a:r>
              <a:rPr lang="en-US" sz="1900" dirty="0" smtClean="0"/>
              <a:t>North Carolina State University</a:t>
            </a: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6099048" y="2741613"/>
            <a:ext cx="1670050" cy="504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669900"/>
              </a:buClr>
              <a:buFont typeface="Wingdings" charset="0"/>
              <a:buNone/>
            </a:pPr>
            <a:r>
              <a:rPr lang="en-US" sz="1800" b="1" dirty="0"/>
              <a:t>C H A P T E R</a:t>
            </a: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30875" y="4011613"/>
            <a:ext cx="2895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3200" dirty="0">
              <a:solidFill>
                <a:srgbClr val="00ACF7"/>
              </a:solidFill>
            </a:endParaRPr>
          </a:p>
        </p:txBody>
      </p:sp>
      <p:pic>
        <p:nvPicPr>
          <p:cNvPr id="2" name="Picture 1" descr="BAUM7206_05_cvrmec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42395" cy="6553201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 userDrawn="1"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accent2"/>
              </a:buClr>
              <a:defRPr/>
            </a:lvl2pPr>
            <a:lvl3pPr>
              <a:lnSpc>
                <a:spcPct val="100000"/>
              </a:lnSpc>
              <a:buClr>
                <a:schemeClr val="accent2"/>
              </a:buClr>
              <a:defRPr/>
            </a:lvl3pPr>
            <a:lvl4pPr>
              <a:lnSpc>
                <a:spcPct val="100000"/>
              </a:lnSpc>
              <a:buClr>
                <a:schemeClr val="accent2"/>
              </a:buClr>
              <a:defRPr/>
            </a:lvl4pPr>
            <a:lvl5pPr>
              <a:lnSpc>
                <a:spcPct val="100000"/>
              </a:lnSpc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554094"/>
            <a:ext cx="8537575" cy="477050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5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068388"/>
            <a:ext cx="4192588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068388"/>
            <a:ext cx="4192587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3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545214"/>
            <a:ext cx="4192588" cy="4779385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545336"/>
            <a:ext cx="4192587" cy="47823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2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90488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625" y="1068388"/>
            <a:ext cx="8537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"/>
          <p:cNvSpPr>
            <a:spLocks/>
          </p:cNvSpPr>
          <p:nvPr userDrawn="1"/>
        </p:nvSpPr>
        <p:spPr bwMode="auto">
          <a:xfrm>
            <a:off x="0" y="0"/>
            <a:ext cx="9153144" cy="152400"/>
          </a:xfrm>
          <a:prstGeom prst="rect">
            <a:avLst/>
          </a:prstGeom>
          <a:solidFill>
            <a:srgbClr val="D6B628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sz="3200" dirty="0"/>
          </a:p>
        </p:txBody>
      </p:sp>
      <p:sp>
        <p:nvSpPr>
          <p:cNvPr id="109570" name="Rectangle 2"/>
          <p:cNvSpPr>
            <a:spLocks noChangeArrowheads="1"/>
          </p:cNvSpPr>
          <p:nvPr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4" r:id="rId5"/>
  </p:sldLayoutIdLst>
  <p:timing>
    <p:tnLst>
      <p:par>
        <p:cTn id="1" dur="indefinite" restart="never" nodeType="tmRoot"/>
      </p:par>
    </p:tnLst>
  </p:timing>
  <p:txStyles>
    <p:titleStyle>
      <a:lvl1pPr marL="287338" indent="0" algn="l" rtl="0" fontAlgn="base">
        <a:spcBef>
          <a:spcPct val="0"/>
        </a:spcBef>
        <a:spcAft>
          <a:spcPct val="0"/>
        </a:spcAft>
        <a:defRPr sz="3200">
          <a:solidFill>
            <a:srgbClr val="54226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Chapter 9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Controlling Microbial Growth </a:t>
            </a:r>
          </a:p>
          <a:p>
            <a:pPr marL="0" indent="0" algn="ctr">
              <a:buNone/>
            </a:pPr>
            <a:r>
              <a:rPr lang="en-US" dirty="0" smtClean="0"/>
              <a:t>In the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645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The Selection of Microbial Control Methods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004175" cy="5256212"/>
          </a:xfrm>
        </p:spPr>
        <p:txBody>
          <a:bodyPr/>
          <a:lstStyle/>
          <a:p>
            <a:r>
              <a:rPr lang="en-US" b="1" dirty="0"/>
              <a:t>Factors Affecting the Efficacy of Antimicrobial Methods</a:t>
            </a:r>
          </a:p>
          <a:p>
            <a:pPr lvl="1"/>
            <a:r>
              <a:rPr lang="en-US" dirty="0"/>
              <a:t>Environmental conditions</a:t>
            </a:r>
          </a:p>
          <a:p>
            <a:pPr lvl="2"/>
            <a:r>
              <a:rPr lang="en-US" dirty="0"/>
              <a:t>Temperature and pH</a:t>
            </a:r>
          </a:p>
          <a:p>
            <a:pPr lvl="3"/>
            <a:r>
              <a:rPr lang="en-US" dirty="0"/>
              <a:t>Affect microbial death rates</a:t>
            </a:r>
          </a:p>
          <a:p>
            <a:pPr lvl="3"/>
            <a:r>
              <a:rPr lang="en-US" dirty="0"/>
              <a:t>Alter the efficacy of antimicrobial methods</a:t>
            </a:r>
          </a:p>
          <a:p>
            <a:pPr lvl="2"/>
            <a:r>
              <a:rPr lang="en-US" dirty="0"/>
              <a:t>Organic materials</a:t>
            </a:r>
          </a:p>
          <a:p>
            <a:pPr lvl="3"/>
            <a:r>
              <a:rPr lang="en-US" dirty="0"/>
              <a:t>Interfere with the penetration of heat, chemicals, and some forms of radiation</a:t>
            </a:r>
          </a:p>
          <a:p>
            <a:pPr lvl="3"/>
            <a:r>
              <a:rPr lang="en-US" dirty="0"/>
              <a:t>May inactivate chemical disinfectants</a:t>
            </a:r>
          </a:p>
        </p:txBody>
      </p:sp>
    </p:spTree>
    <p:extLst>
      <p:ext uri="{BB962C8B-B14F-4D97-AF65-F5344CB8AC3E}">
        <p14:creationId xmlns:p14="http://schemas.microsoft.com/office/powerpoint/2010/main" val="313185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9.3  Effect of temperature on the efficacy of an antimicrobial chemical.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0"/>
          <a:stretch/>
        </p:blipFill>
        <p:spPr>
          <a:xfrm>
            <a:off x="304800" y="786224"/>
            <a:ext cx="8534400" cy="561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9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The Selection of Microbial Control Methods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004175" cy="5256212"/>
          </a:xfrm>
        </p:spPr>
        <p:txBody>
          <a:bodyPr/>
          <a:lstStyle/>
          <a:p>
            <a:r>
              <a:rPr lang="en-US" b="1" dirty="0"/>
              <a:t>Biosafety Levels</a:t>
            </a:r>
          </a:p>
          <a:p>
            <a:pPr lvl="1"/>
            <a:r>
              <a:rPr lang="en-US" dirty="0"/>
              <a:t>Four levels of safety in labs dealing with pathogens</a:t>
            </a:r>
          </a:p>
          <a:p>
            <a:pPr lvl="2"/>
            <a:r>
              <a:rPr lang="en-US" dirty="0"/>
              <a:t>Biosafety Level 1 (BSL-1)</a:t>
            </a:r>
          </a:p>
          <a:p>
            <a:pPr lvl="3"/>
            <a:r>
              <a:rPr lang="en-US" dirty="0"/>
              <a:t>Handling pathogens that do not cause disease in healthy humans</a:t>
            </a:r>
          </a:p>
          <a:p>
            <a:pPr lvl="2"/>
            <a:r>
              <a:rPr lang="en-US" dirty="0"/>
              <a:t>Biosafety Level 2 (BSL-2)</a:t>
            </a:r>
          </a:p>
          <a:p>
            <a:pPr lvl="3"/>
            <a:r>
              <a:rPr lang="en-US" dirty="0"/>
              <a:t>Handling moderately hazardous agents</a:t>
            </a:r>
          </a:p>
          <a:p>
            <a:pPr lvl="2"/>
            <a:r>
              <a:rPr lang="en-US" dirty="0"/>
              <a:t>Biosafety Level 3 (BSL-3)</a:t>
            </a:r>
          </a:p>
          <a:p>
            <a:pPr lvl="3"/>
            <a:r>
              <a:rPr lang="en-US" dirty="0"/>
              <a:t>Handling microbes in safety cabinets</a:t>
            </a:r>
          </a:p>
          <a:p>
            <a:pPr lvl="2"/>
            <a:r>
              <a:rPr lang="en-US" dirty="0"/>
              <a:t>Biosafety Level 4 (BSL-4)</a:t>
            </a:r>
          </a:p>
          <a:p>
            <a:pPr lvl="3"/>
            <a:r>
              <a:rPr lang="en-US" dirty="0"/>
              <a:t>Handling microbes that cause severe or fatal disease</a:t>
            </a:r>
          </a:p>
        </p:txBody>
      </p:sp>
    </p:spTree>
    <p:extLst>
      <p:ext uri="{BB962C8B-B14F-4D97-AF65-F5344CB8AC3E}">
        <p14:creationId xmlns:p14="http://schemas.microsoft.com/office/powerpoint/2010/main" val="125228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9.4  A BSL-4 worker carrying Ebola virus cultures.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077200" cy="568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4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Physical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004175" cy="5256212"/>
          </a:xfrm>
        </p:spPr>
        <p:txBody>
          <a:bodyPr/>
          <a:lstStyle/>
          <a:p>
            <a:r>
              <a:rPr lang="en-US" b="1" dirty="0"/>
              <a:t>Heat-Related Methods</a:t>
            </a:r>
          </a:p>
          <a:p>
            <a:pPr lvl="1"/>
            <a:r>
              <a:rPr lang="en-US" dirty="0"/>
              <a:t>Effects of high temperatures:</a:t>
            </a:r>
          </a:p>
          <a:p>
            <a:pPr lvl="2"/>
            <a:r>
              <a:rPr lang="en-US" dirty="0"/>
              <a:t>Denature proteins</a:t>
            </a:r>
          </a:p>
          <a:p>
            <a:pPr lvl="2"/>
            <a:r>
              <a:rPr lang="en-US" dirty="0"/>
              <a:t>Interfere with integrity of cytoplasmic membrane and cell wall</a:t>
            </a:r>
          </a:p>
          <a:p>
            <a:pPr lvl="2"/>
            <a:r>
              <a:rPr lang="en-US" dirty="0"/>
              <a:t>Disrupt structure and function of nucleic acids</a:t>
            </a:r>
          </a:p>
          <a:p>
            <a:pPr lvl="1"/>
            <a:r>
              <a:rPr lang="en-US" b="1" dirty="0"/>
              <a:t>Thermal death point</a:t>
            </a:r>
          </a:p>
          <a:p>
            <a:pPr lvl="2"/>
            <a:r>
              <a:rPr lang="en-US" dirty="0"/>
              <a:t>Lowest temperature that kills all cells in broth in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10 minutes</a:t>
            </a:r>
            <a:endParaRPr lang="en-US" dirty="0"/>
          </a:p>
          <a:p>
            <a:pPr lvl="1"/>
            <a:r>
              <a:rPr lang="en-US" b="1" dirty="0"/>
              <a:t>Thermal death time</a:t>
            </a:r>
          </a:p>
          <a:p>
            <a:pPr lvl="2"/>
            <a:r>
              <a:rPr lang="en-US" dirty="0"/>
              <a:t>Time to sterilize volume of liquid at set temperature</a:t>
            </a:r>
          </a:p>
        </p:txBody>
      </p:sp>
    </p:spTree>
    <p:extLst>
      <p:ext uri="{BB962C8B-B14F-4D97-AF65-F5344CB8AC3E}">
        <p14:creationId xmlns:p14="http://schemas.microsoft.com/office/powerpoint/2010/main" val="238637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9.5  Decimal reduction time (D) as a measure of microbial death rate.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9"/>
          <a:stretch/>
        </p:blipFill>
        <p:spPr>
          <a:xfrm>
            <a:off x="304800" y="762000"/>
            <a:ext cx="8534400" cy="565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1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Physical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004175" cy="5256212"/>
          </a:xfrm>
        </p:spPr>
        <p:txBody>
          <a:bodyPr/>
          <a:lstStyle/>
          <a:p>
            <a:r>
              <a:rPr lang="en-US" b="1" dirty="0"/>
              <a:t>Heat-Related Methods</a:t>
            </a:r>
          </a:p>
          <a:p>
            <a:pPr lvl="1"/>
            <a:r>
              <a:rPr lang="en-US" dirty="0"/>
              <a:t>Moist heat </a:t>
            </a:r>
          </a:p>
          <a:p>
            <a:pPr lvl="2"/>
            <a:r>
              <a:rPr lang="en-US" dirty="0"/>
              <a:t>Used to disinfect, sanitize, sterilize, and pasteurize</a:t>
            </a:r>
          </a:p>
          <a:p>
            <a:pPr lvl="2"/>
            <a:r>
              <a:rPr lang="en-US" dirty="0"/>
              <a:t>Denatures proteins and destroys cytoplasmic membranes</a:t>
            </a:r>
          </a:p>
          <a:p>
            <a:pPr lvl="2"/>
            <a:r>
              <a:rPr lang="en-US" dirty="0"/>
              <a:t>More effective than dry heat</a:t>
            </a:r>
          </a:p>
          <a:p>
            <a:pPr lvl="2"/>
            <a:r>
              <a:rPr lang="en-US" dirty="0"/>
              <a:t>Methods of microbial control using moist heat:</a:t>
            </a:r>
          </a:p>
          <a:p>
            <a:pPr lvl="3"/>
            <a:r>
              <a:rPr lang="en-US" dirty="0"/>
              <a:t>Boiling</a:t>
            </a:r>
          </a:p>
          <a:p>
            <a:pPr lvl="3"/>
            <a:r>
              <a:rPr lang="en-US" dirty="0"/>
              <a:t>Autoclaving</a:t>
            </a:r>
          </a:p>
          <a:p>
            <a:pPr lvl="3"/>
            <a:r>
              <a:rPr lang="en-US" dirty="0"/>
              <a:t>Pasteurization</a:t>
            </a:r>
          </a:p>
          <a:p>
            <a:pPr lvl="3"/>
            <a:r>
              <a:rPr lang="en-US" dirty="0"/>
              <a:t>Ultra-high-temperature sterilization</a:t>
            </a:r>
          </a:p>
        </p:txBody>
      </p:sp>
    </p:spTree>
    <p:extLst>
      <p:ext uri="{BB962C8B-B14F-4D97-AF65-F5344CB8AC3E}">
        <p14:creationId xmlns:p14="http://schemas.microsoft.com/office/powerpoint/2010/main" val="103317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Physical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004175" cy="5256212"/>
          </a:xfrm>
        </p:spPr>
        <p:txBody>
          <a:bodyPr/>
          <a:lstStyle/>
          <a:p>
            <a:r>
              <a:rPr lang="en-US" b="1" dirty="0"/>
              <a:t>Heat-Related Methods</a:t>
            </a:r>
          </a:p>
          <a:p>
            <a:pPr lvl="1"/>
            <a:r>
              <a:rPr lang="en-US" dirty="0"/>
              <a:t>Moist heat </a:t>
            </a:r>
          </a:p>
          <a:p>
            <a:pPr lvl="2"/>
            <a:r>
              <a:rPr lang="en-US" dirty="0"/>
              <a:t>Boiling</a:t>
            </a:r>
          </a:p>
          <a:p>
            <a:pPr lvl="3"/>
            <a:r>
              <a:rPr lang="en-US" dirty="0"/>
              <a:t>Kills vegetative cells of bacteria and fungi, protozoan </a:t>
            </a:r>
            <a:r>
              <a:rPr lang="en-US" dirty="0" err="1"/>
              <a:t>trophozoites</a:t>
            </a:r>
            <a:r>
              <a:rPr lang="en-US" dirty="0"/>
              <a:t>, and most viruses</a:t>
            </a:r>
          </a:p>
          <a:p>
            <a:pPr lvl="3"/>
            <a:r>
              <a:rPr lang="en-US" dirty="0"/>
              <a:t>Boiling time is critical</a:t>
            </a:r>
          </a:p>
          <a:p>
            <a:pPr lvl="4"/>
            <a:r>
              <a:rPr lang="en-US" dirty="0"/>
              <a:t>Different elevations require different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boiling </a:t>
            </a:r>
            <a:r>
              <a:rPr lang="en-US" dirty="0"/>
              <a:t>times</a:t>
            </a:r>
          </a:p>
          <a:p>
            <a:pPr lvl="3"/>
            <a:r>
              <a:rPr lang="en-US" dirty="0"/>
              <a:t>Endospores, protozoan cysts, and some viruses can survive boiling</a:t>
            </a:r>
          </a:p>
        </p:txBody>
      </p:sp>
    </p:spTree>
    <p:extLst>
      <p:ext uri="{BB962C8B-B14F-4D97-AF65-F5344CB8AC3E}">
        <p14:creationId xmlns:p14="http://schemas.microsoft.com/office/powerpoint/2010/main" val="123828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Physical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004175" cy="5256212"/>
          </a:xfrm>
        </p:spPr>
        <p:txBody>
          <a:bodyPr/>
          <a:lstStyle/>
          <a:p>
            <a:r>
              <a:rPr lang="en-US" b="1" dirty="0"/>
              <a:t>Heat-Related Methods</a:t>
            </a:r>
          </a:p>
          <a:p>
            <a:pPr lvl="1"/>
            <a:r>
              <a:rPr lang="en-US" dirty="0"/>
              <a:t>Moist heat </a:t>
            </a:r>
          </a:p>
          <a:p>
            <a:pPr lvl="2"/>
            <a:r>
              <a:rPr lang="en-US" dirty="0"/>
              <a:t>Autoclaving</a:t>
            </a:r>
          </a:p>
          <a:p>
            <a:pPr lvl="3"/>
            <a:r>
              <a:rPr lang="en-US" dirty="0"/>
              <a:t>Pressure applied to boiling water prevents steam from escaping</a:t>
            </a:r>
          </a:p>
          <a:p>
            <a:pPr lvl="3"/>
            <a:r>
              <a:rPr lang="en-US" dirty="0"/>
              <a:t>Boiling temperature increases as pressure increases</a:t>
            </a:r>
          </a:p>
          <a:p>
            <a:pPr lvl="3"/>
            <a:r>
              <a:rPr lang="en-US" dirty="0"/>
              <a:t>Autoclave conditions: </a:t>
            </a:r>
            <a:r>
              <a:rPr lang="en-US" dirty="0" smtClean="0"/>
              <a:t>121</a:t>
            </a:r>
            <a:r>
              <a:rPr lang="en-US" sz="2000" dirty="0" smtClean="0">
                <a:ea typeface="Calibri"/>
              </a:rPr>
              <a:t>°</a:t>
            </a:r>
            <a:r>
              <a:rPr lang="en-US" dirty="0" smtClean="0"/>
              <a:t>C</a:t>
            </a:r>
            <a:r>
              <a:rPr lang="en-US" dirty="0"/>
              <a:t>, 15 psi, 15 </a:t>
            </a:r>
            <a:r>
              <a:rPr lang="en-US" dirty="0" smtClean="0"/>
              <a:t>minutes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8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9.6  The relationship between temperature and pressure.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6"/>
          <a:stretch/>
        </p:blipFill>
        <p:spPr>
          <a:xfrm>
            <a:off x="304800" y="838200"/>
            <a:ext cx="8534400" cy="559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Table 9.1  Terminology of Microbial Control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4"/>
          <a:stretch/>
        </p:blipFill>
        <p:spPr>
          <a:xfrm>
            <a:off x="304800" y="1222248"/>
            <a:ext cx="8534400" cy="426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0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9.7  An autoclave.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8"/>
          <a:stretch/>
        </p:blipFill>
        <p:spPr>
          <a:xfrm>
            <a:off x="2528068" y="609600"/>
            <a:ext cx="4087864" cy="599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2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9.8  Sterility indicators.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41148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429000"/>
            <a:ext cx="3475074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Physical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004175" cy="5256212"/>
          </a:xfrm>
        </p:spPr>
        <p:txBody>
          <a:bodyPr/>
          <a:lstStyle/>
          <a:p>
            <a:r>
              <a:rPr lang="en-US" b="1" dirty="0"/>
              <a:t>Heat-Related Methods</a:t>
            </a:r>
          </a:p>
          <a:p>
            <a:pPr lvl="1"/>
            <a:r>
              <a:rPr lang="en-US" dirty="0"/>
              <a:t>Moist heat </a:t>
            </a:r>
          </a:p>
          <a:p>
            <a:pPr lvl="2"/>
            <a:r>
              <a:rPr lang="en-US" dirty="0"/>
              <a:t>Pasteurization</a:t>
            </a:r>
          </a:p>
          <a:p>
            <a:pPr lvl="3"/>
            <a:r>
              <a:rPr lang="en-US" dirty="0"/>
              <a:t>Used for milk, ice cream, yogurt, and fruit juices</a:t>
            </a:r>
          </a:p>
          <a:p>
            <a:pPr lvl="3"/>
            <a:r>
              <a:rPr lang="en-US" dirty="0"/>
              <a:t>Not sterilization</a:t>
            </a:r>
          </a:p>
          <a:p>
            <a:pPr lvl="4"/>
            <a:r>
              <a:rPr lang="en-US" dirty="0"/>
              <a:t>Heat-tolerant microbes survive</a:t>
            </a:r>
          </a:p>
          <a:p>
            <a:pPr lvl="3"/>
            <a:r>
              <a:rPr lang="en-US" dirty="0"/>
              <a:t>Pasteurization of milk</a:t>
            </a:r>
          </a:p>
          <a:p>
            <a:pPr lvl="4"/>
            <a:r>
              <a:rPr lang="en-US" dirty="0"/>
              <a:t>Batch method</a:t>
            </a:r>
          </a:p>
          <a:p>
            <a:pPr lvl="4"/>
            <a:r>
              <a:rPr lang="en-US" dirty="0"/>
              <a:t>Flash pasteurization</a:t>
            </a:r>
          </a:p>
          <a:p>
            <a:pPr lvl="4"/>
            <a:r>
              <a:rPr lang="en-US" dirty="0"/>
              <a:t>Ultra-high-temperature pasteurization</a:t>
            </a:r>
          </a:p>
        </p:txBody>
      </p:sp>
    </p:spTree>
    <p:extLst>
      <p:ext uri="{BB962C8B-B14F-4D97-AF65-F5344CB8AC3E}">
        <p14:creationId xmlns:p14="http://schemas.microsoft.com/office/powerpoint/2010/main" val="375599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Physical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004175" cy="5256212"/>
          </a:xfrm>
        </p:spPr>
        <p:txBody>
          <a:bodyPr/>
          <a:lstStyle/>
          <a:p>
            <a:r>
              <a:rPr lang="en-US" b="1" dirty="0"/>
              <a:t>Heat-Related Methods</a:t>
            </a:r>
          </a:p>
          <a:p>
            <a:pPr lvl="1"/>
            <a:r>
              <a:rPr lang="en-US" dirty="0"/>
              <a:t>Moist heat </a:t>
            </a:r>
          </a:p>
          <a:p>
            <a:pPr lvl="2"/>
            <a:r>
              <a:rPr lang="en-US" dirty="0"/>
              <a:t>Ultra-high-temperature sterilization</a:t>
            </a:r>
          </a:p>
          <a:p>
            <a:pPr lvl="3"/>
            <a:r>
              <a:rPr lang="en-US" dirty="0" smtClean="0"/>
              <a:t>140</a:t>
            </a:r>
            <a:r>
              <a:rPr lang="en-US" sz="2000" dirty="0" smtClean="0">
                <a:ea typeface="Calibri"/>
              </a:rPr>
              <a:t>°</a:t>
            </a:r>
            <a:r>
              <a:rPr lang="en-US" dirty="0" smtClean="0"/>
              <a:t>C </a:t>
            </a:r>
            <a:r>
              <a:rPr lang="en-US" dirty="0"/>
              <a:t>for 1 to 3 </a:t>
            </a:r>
            <a:r>
              <a:rPr lang="en-US" dirty="0" smtClean="0"/>
              <a:t>seconds, </a:t>
            </a:r>
            <a:r>
              <a:rPr lang="en-US" dirty="0"/>
              <a:t>then rapid cooling</a:t>
            </a:r>
          </a:p>
          <a:p>
            <a:pPr lvl="3"/>
            <a:r>
              <a:rPr lang="en-US" dirty="0"/>
              <a:t>Treated liquids can be stored at room temperature</a:t>
            </a:r>
          </a:p>
        </p:txBody>
      </p:sp>
    </p:spTree>
    <p:extLst>
      <p:ext uri="{BB962C8B-B14F-4D97-AF65-F5344CB8AC3E}">
        <p14:creationId xmlns:p14="http://schemas.microsoft.com/office/powerpoint/2010/main" val="371586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Table 9.2  Moist Heat Treatments of Milk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3"/>
          <a:stretch/>
        </p:blipFill>
        <p:spPr>
          <a:xfrm>
            <a:off x="304800" y="1825752"/>
            <a:ext cx="8534400" cy="304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3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Physical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004175" cy="5256212"/>
          </a:xfrm>
        </p:spPr>
        <p:txBody>
          <a:bodyPr/>
          <a:lstStyle/>
          <a:p>
            <a:r>
              <a:rPr lang="en-US" b="1" dirty="0"/>
              <a:t>Heat-Related Methods</a:t>
            </a:r>
          </a:p>
          <a:p>
            <a:pPr lvl="1"/>
            <a:r>
              <a:rPr lang="en-US" dirty="0"/>
              <a:t>Dry heat </a:t>
            </a:r>
          </a:p>
          <a:p>
            <a:pPr lvl="2"/>
            <a:r>
              <a:rPr lang="en-US" dirty="0"/>
              <a:t>Used for materials that cannot be sterilized with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moist </a:t>
            </a:r>
            <a:r>
              <a:rPr lang="en-US" dirty="0"/>
              <a:t>heat</a:t>
            </a:r>
          </a:p>
          <a:p>
            <a:pPr lvl="2"/>
            <a:r>
              <a:rPr lang="en-US" dirty="0"/>
              <a:t>Denatures proteins and oxidizes metabolic and structural chemicals</a:t>
            </a:r>
          </a:p>
          <a:p>
            <a:pPr lvl="2"/>
            <a:r>
              <a:rPr lang="en-US" dirty="0"/>
              <a:t>Requires higher temperatures for longer time than moist heat</a:t>
            </a:r>
          </a:p>
          <a:p>
            <a:pPr lvl="2"/>
            <a:r>
              <a:rPr lang="en-US" dirty="0"/>
              <a:t>Incineration is ultimate means of sterilization</a:t>
            </a:r>
          </a:p>
        </p:txBody>
      </p:sp>
    </p:spTree>
    <p:extLst>
      <p:ext uri="{BB962C8B-B14F-4D97-AF65-F5344CB8AC3E}">
        <p14:creationId xmlns:p14="http://schemas.microsoft.com/office/powerpoint/2010/main" val="96397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Physical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004175" cy="5256212"/>
          </a:xfrm>
        </p:spPr>
        <p:txBody>
          <a:bodyPr/>
          <a:lstStyle/>
          <a:p>
            <a:r>
              <a:rPr lang="en-US" b="1" dirty="0"/>
              <a:t>Refrigeration and Freezing</a:t>
            </a:r>
          </a:p>
          <a:p>
            <a:pPr lvl="1"/>
            <a:r>
              <a:rPr lang="en-US" dirty="0"/>
              <a:t>Decrease microbial metabolism, growth, and reproduction</a:t>
            </a:r>
          </a:p>
          <a:p>
            <a:pPr lvl="2"/>
            <a:r>
              <a:rPr lang="en-US" dirty="0"/>
              <a:t>Chemical reactions are slower at low temperatures</a:t>
            </a:r>
          </a:p>
          <a:p>
            <a:pPr lvl="2"/>
            <a:r>
              <a:rPr lang="en-US" dirty="0"/>
              <a:t>Liquid water not available</a:t>
            </a:r>
          </a:p>
          <a:p>
            <a:pPr lvl="1"/>
            <a:r>
              <a:rPr lang="en-US" dirty="0"/>
              <a:t>Refrigeration halts growth of most pathogens</a:t>
            </a:r>
          </a:p>
          <a:p>
            <a:pPr lvl="1"/>
            <a:r>
              <a:rPr lang="en-US" dirty="0"/>
              <a:t>Some microbes can multiply in refrigerated foods</a:t>
            </a:r>
          </a:p>
          <a:p>
            <a:pPr lvl="1"/>
            <a:r>
              <a:rPr lang="en-US" dirty="0"/>
              <a:t>Slow freezing more effective than quick freezing</a:t>
            </a:r>
          </a:p>
          <a:p>
            <a:pPr lvl="1"/>
            <a:r>
              <a:rPr lang="en-US" dirty="0"/>
              <a:t>Organisms vary in susceptibility to freezing</a:t>
            </a:r>
          </a:p>
        </p:txBody>
      </p:sp>
    </p:spTree>
    <p:extLst>
      <p:ext uri="{BB962C8B-B14F-4D97-AF65-F5344CB8AC3E}">
        <p14:creationId xmlns:p14="http://schemas.microsoft.com/office/powerpoint/2010/main" val="5567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Physical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004175" cy="5256212"/>
          </a:xfrm>
        </p:spPr>
        <p:txBody>
          <a:bodyPr/>
          <a:lstStyle/>
          <a:p>
            <a:r>
              <a:rPr lang="en-US" b="1" dirty="0"/>
              <a:t>Desiccation and </a:t>
            </a:r>
            <a:r>
              <a:rPr lang="en-US" b="1" dirty="0" err="1"/>
              <a:t>Lyophilization</a:t>
            </a:r>
            <a:endParaRPr lang="en-US" b="1" dirty="0"/>
          </a:p>
          <a:p>
            <a:pPr lvl="1"/>
            <a:r>
              <a:rPr lang="en-US" dirty="0"/>
              <a:t>Desiccation (drying) inhibits growth due to removal of water</a:t>
            </a:r>
          </a:p>
          <a:p>
            <a:pPr lvl="1"/>
            <a:r>
              <a:rPr lang="en-US" b="1" dirty="0" err="1"/>
              <a:t>Lyophilization</a:t>
            </a:r>
            <a:r>
              <a:rPr lang="en-US" dirty="0"/>
              <a:t> (freeze-drying) used for long-term preservation of microbial cultures</a:t>
            </a:r>
          </a:p>
          <a:p>
            <a:pPr lvl="2"/>
            <a:r>
              <a:rPr lang="en-US" dirty="0"/>
              <a:t>Prevents formation of damaging ice crystals</a:t>
            </a:r>
          </a:p>
        </p:txBody>
      </p:sp>
    </p:spTree>
    <p:extLst>
      <p:ext uri="{BB962C8B-B14F-4D97-AF65-F5344CB8AC3E}">
        <p14:creationId xmlns:p14="http://schemas.microsoft.com/office/powerpoint/2010/main" val="143646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9.10  Filtration equipment used for microbial control.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3"/>
          <a:stretch/>
        </p:blipFill>
        <p:spPr>
          <a:xfrm>
            <a:off x="495300" y="730610"/>
            <a:ext cx="8153400" cy="56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3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Table 9.3  Membrane Filters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5"/>
          <a:stretch/>
        </p:blipFill>
        <p:spPr>
          <a:xfrm>
            <a:off x="304800" y="1098082"/>
            <a:ext cx="8534400" cy="484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2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9.1  A plot of microbial death rate.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0"/>
          <a:stretch/>
        </p:blipFill>
        <p:spPr>
          <a:xfrm>
            <a:off x="304800" y="786224"/>
            <a:ext cx="8534400" cy="561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4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Figure 9.11  The roles of high-efficiency particulate air (HEPA) filters in biological safety cabinets.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2018656" y="914400"/>
            <a:ext cx="5106688" cy="570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2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Physical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385175" cy="5256212"/>
          </a:xfrm>
        </p:spPr>
        <p:txBody>
          <a:bodyPr/>
          <a:lstStyle/>
          <a:p>
            <a:r>
              <a:rPr lang="en-US" b="1" dirty="0"/>
              <a:t>Osmotic Pressure</a:t>
            </a:r>
          </a:p>
          <a:p>
            <a:pPr lvl="1"/>
            <a:r>
              <a:rPr lang="en-US" dirty="0"/>
              <a:t>High concentrations of salt or sugar in foods 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inhibit </a:t>
            </a:r>
            <a:r>
              <a:rPr lang="en-US" dirty="0"/>
              <a:t>growth</a:t>
            </a:r>
          </a:p>
          <a:p>
            <a:pPr lvl="1"/>
            <a:r>
              <a:rPr lang="en-US" dirty="0"/>
              <a:t>Cells in hypertonic solution of salt or sugar lose water</a:t>
            </a:r>
          </a:p>
          <a:p>
            <a:pPr lvl="1"/>
            <a:r>
              <a:rPr lang="en-US" dirty="0"/>
              <a:t>Fungi have greater ability than bacteria to survive hypertonic environments</a:t>
            </a:r>
          </a:p>
        </p:txBody>
      </p:sp>
    </p:spTree>
    <p:extLst>
      <p:ext uri="{BB962C8B-B14F-4D97-AF65-F5344CB8AC3E}">
        <p14:creationId xmlns:p14="http://schemas.microsoft.com/office/powerpoint/2010/main" val="33993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Physical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766175" cy="5256212"/>
          </a:xfrm>
        </p:spPr>
        <p:txBody>
          <a:bodyPr/>
          <a:lstStyle/>
          <a:p>
            <a:r>
              <a:rPr lang="en-US" b="1" dirty="0"/>
              <a:t>Radiation</a:t>
            </a:r>
          </a:p>
          <a:p>
            <a:pPr lvl="1"/>
            <a:r>
              <a:rPr lang="en-US" dirty="0"/>
              <a:t>Ionizing radiation</a:t>
            </a:r>
          </a:p>
          <a:p>
            <a:pPr lvl="2"/>
            <a:r>
              <a:rPr lang="en-US" dirty="0"/>
              <a:t>Wavelengths shorter than 1 nm</a:t>
            </a:r>
          </a:p>
          <a:p>
            <a:pPr lvl="3"/>
            <a:r>
              <a:rPr lang="en-US" dirty="0"/>
              <a:t>Electron beams, gamma rays, some X rays</a:t>
            </a:r>
          </a:p>
          <a:p>
            <a:pPr lvl="2"/>
            <a:r>
              <a:rPr lang="en-US" dirty="0"/>
              <a:t>Ejects electrons from atoms to create ions</a:t>
            </a:r>
          </a:p>
          <a:p>
            <a:pPr lvl="2"/>
            <a:r>
              <a:rPr lang="en-US" dirty="0"/>
              <a:t>Ions disrupt hydrogen bonding, oxidize double covalent bonds, and create hydroxyl radicals</a:t>
            </a:r>
          </a:p>
          <a:p>
            <a:pPr lvl="3"/>
            <a:r>
              <a:rPr lang="en-US" dirty="0"/>
              <a:t>Ions denature other molecules (DNA)</a:t>
            </a:r>
          </a:p>
          <a:p>
            <a:pPr lvl="2"/>
            <a:r>
              <a:rPr lang="en-US" dirty="0"/>
              <a:t>Electron beams effective at killing microbes but do not penetrate well</a:t>
            </a:r>
          </a:p>
          <a:p>
            <a:pPr lvl="2"/>
            <a:r>
              <a:rPr lang="en-US" dirty="0"/>
              <a:t>Gamma rays penetrate well but require hours to kill microbes</a:t>
            </a:r>
          </a:p>
          <a:p>
            <a:pPr lvl="2"/>
            <a:r>
              <a:rPr lang="en-US" dirty="0"/>
              <a:t>X rays require long time to kill microbes</a:t>
            </a:r>
          </a:p>
          <a:p>
            <a:pPr lvl="3"/>
            <a:r>
              <a:rPr lang="en-US" dirty="0"/>
              <a:t>Not practical for microbial control</a:t>
            </a:r>
          </a:p>
        </p:txBody>
      </p:sp>
    </p:spTree>
    <p:extLst>
      <p:ext uri="{BB962C8B-B14F-4D97-AF65-F5344CB8AC3E}">
        <p14:creationId xmlns:p14="http://schemas.microsoft.com/office/powerpoint/2010/main" val="348278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Figure 9.12  A demonstration of the increased shelf life of food achieved by ionizing radiation.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1858946" y="866274"/>
            <a:ext cx="5426107" cy="564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7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Physical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232775" cy="5256212"/>
          </a:xfrm>
        </p:spPr>
        <p:txBody>
          <a:bodyPr/>
          <a:lstStyle/>
          <a:p>
            <a:r>
              <a:rPr lang="en-US" b="1" dirty="0"/>
              <a:t>Radiation</a:t>
            </a:r>
          </a:p>
          <a:p>
            <a:pPr lvl="1"/>
            <a:r>
              <a:rPr lang="en-US" dirty="0"/>
              <a:t>Nonionizing radiation</a:t>
            </a:r>
          </a:p>
          <a:p>
            <a:pPr lvl="2"/>
            <a:r>
              <a:rPr lang="en-US" dirty="0"/>
              <a:t>Wavelengths greater than 1 nm</a:t>
            </a:r>
          </a:p>
          <a:p>
            <a:pPr lvl="2"/>
            <a:r>
              <a:rPr lang="en-US" dirty="0"/>
              <a:t>Excites electrons, causing them to make new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covalent </a:t>
            </a:r>
            <a:r>
              <a:rPr lang="en-US" dirty="0"/>
              <a:t>bonds</a:t>
            </a:r>
          </a:p>
          <a:p>
            <a:pPr lvl="3"/>
            <a:r>
              <a:rPr lang="en-US" dirty="0"/>
              <a:t>Affects 3-D structure of proteins and nucleic acids</a:t>
            </a:r>
          </a:p>
          <a:p>
            <a:pPr lvl="2"/>
            <a:r>
              <a:rPr lang="en-US" dirty="0"/>
              <a:t>UV light causes pyrimidine dimers in DNA</a:t>
            </a:r>
          </a:p>
          <a:p>
            <a:pPr lvl="2"/>
            <a:r>
              <a:rPr lang="en-US" dirty="0"/>
              <a:t>UV light does not penetrate well</a:t>
            </a:r>
          </a:p>
          <a:p>
            <a:pPr lvl="2"/>
            <a:r>
              <a:rPr lang="en-US" dirty="0"/>
              <a:t>Suitable for disinfecting air, transparent fluids, and surfaces of objects</a:t>
            </a:r>
          </a:p>
        </p:txBody>
      </p:sp>
    </p:spTree>
    <p:extLst>
      <p:ext uri="{BB962C8B-B14F-4D97-AF65-F5344CB8AC3E}">
        <p14:creationId xmlns:p14="http://schemas.microsoft.com/office/powerpoint/2010/main" val="420377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Table 9.4  Physical Methods of Microbial Control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914400" y="685800"/>
            <a:ext cx="7315200" cy="580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6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Chemical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232775" cy="5256212"/>
          </a:xfrm>
        </p:spPr>
        <p:txBody>
          <a:bodyPr/>
          <a:lstStyle/>
          <a:p>
            <a:r>
              <a:rPr lang="en-US" dirty="0"/>
              <a:t>Affect </a:t>
            </a:r>
            <a:r>
              <a:rPr lang="en-US" dirty="0" smtClean="0"/>
              <a:t>microbes’ </a:t>
            </a:r>
            <a:r>
              <a:rPr lang="en-US" dirty="0"/>
              <a:t>cell walls, cytoplasmic membranes, proteins, or DNA</a:t>
            </a:r>
          </a:p>
          <a:p>
            <a:r>
              <a:rPr lang="en-US" dirty="0"/>
              <a:t>Effect varies with differing environmental conditions</a:t>
            </a:r>
          </a:p>
          <a:p>
            <a:r>
              <a:rPr lang="en-US" dirty="0"/>
              <a:t>Often more effective against enveloped viruses and vegetative cells of bacteria, fungi, and protozoa</a:t>
            </a:r>
          </a:p>
        </p:txBody>
      </p:sp>
    </p:spTree>
    <p:extLst>
      <p:ext uri="{BB962C8B-B14F-4D97-AF65-F5344CB8AC3E}">
        <p14:creationId xmlns:p14="http://schemas.microsoft.com/office/powerpoint/2010/main" val="266397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Chemical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232775" cy="5256212"/>
          </a:xfrm>
        </p:spPr>
        <p:txBody>
          <a:bodyPr/>
          <a:lstStyle/>
          <a:p>
            <a:r>
              <a:rPr lang="en-US" b="1" dirty="0"/>
              <a:t>Phenol and </a:t>
            </a:r>
            <a:r>
              <a:rPr lang="en-US" b="1" dirty="0" err="1"/>
              <a:t>Phenolics</a:t>
            </a:r>
            <a:endParaRPr lang="en-US" b="1" dirty="0"/>
          </a:p>
          <a:p>
            <a:pPr lvl="1"/>
            <a:r>
              <a:rPr lang="en-US" dirty="0"/>
              <a:t>Denature proteins and disrupt cell membranes</a:t>
            </a:r>
          </a:p>
          <a:p>
            <a:pPr lvl="1"/>
            <a:r>
              <a:rPr lang="en-US" dirty="0"/>
              <a:t>Effective in presence of organic matter</a:t>
            </a:r>
          </a:p>
          <a:p>
            <a:pPr lvl="1"/>
            <a:r>
              <a:rPr lang="en-US" dirty="0"/>
              <a:t>Remain active for prolonged time</a:t>
            </a:r>
          </a:p>
          <a:p>
            <a:pPr lvl="1"/>
            <a:r>
              <a:rPr lang="en-US" dirty="0"/>
              <a:t>Commonly used in health care settings, labs,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homes</a:t>
            </a:r>
            <a:endParaRPr lang="en-US" dirty="0"/>
          </a:p>
          <a:p>
            <a:pPr lvl="1"/>
            <a:r>
              <a:rPr lang="en-US" dirty="0"/>
              <a:t>Have disagreeable odor and possible side effects</a:t>
            </a:r>
          </a:p>
        </p:txBody>
      </p:sp>
    </p:spTree>
    <p:extLst>
      <p:ext uri="{BB962C8B-B14F-4D97-AF65-F5344CB8AC3E}">
        <p14:creationId xmlns:p14="http://schemas.microsoft.com/office/powerpoint/2010/main" val="406044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Chemical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232775" cy="5256212"/>
          </a:xfrm>
        </p:spPr>
        <p:txBody>
          <a:bodyPr/>
          <a:lstStyle/>
          <a:p>
            <a:r>
              <a:rPr lang="en-US" b="1" dirty="0"/>
              <a:t>Alcohols</a:t>
            </a:r>
          </a:p>
          <a:p>
            <a:pPr lvl="1"/>
            <a:r>
              <a:rPr lang="en-US" dirty="0"/>
              <a:t>Intermediate-level </a:t>
            </a:r>
            <a:r>
              <a:rPr lang="en-US" dirty="0" smtClean="0"/>
              <a:t>disinfectants</a:t>
            </a:r>
          </a:p>
          <a:p>
            <a:pPr lvl="2"/>
            <a:r>
              <a:rPr lang="en-US" dirty="0" smtClean="0"/>
              <a:t>Most effective: 70%</a:t>
            </a:r>
            <a:endParaRPr lang="en-US" dirty="0"/>
          </a:p>
          <a:p>
            <a:pPr lvl="1"/>
            <a:r>
              <a:rPr lang="en-US" dirty="0"/>
              <a:t>Denature proteins and disrupt cytoplasmic membranes</a:t>
            </a:r>
          </a:p>
          <a:p>
            <a:pPr lvl="1"/>
            <a:r>
              <a:rPr lang="en-US" dirty="0"/>
              <a:t>More effective than soap in removing bacteria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from </a:t>
            </a:r>
            <a:r>
              <a:rPr lang="en-US" dirty="0"/>
              <a:t>hands</a:t>
            </a:r>
          </a:p>
          <a:p>
            <a:pPr lvl="1"/>
            <a:r>
              <a:rPr lang="en-US" dirty="0"/>
              <a:t>Swabbing of skin with alcohol prior to injection removes most microbes</a:t>
            </a:r>
          </a:p>
        </p:txBody>
      </p:sp>
    </p:spTree>
    <p:extLst>
      <p:ext uri="{BB962C8B-B14F-4D97-AF65-F5344CB8AC3E}">
        <p14:creationId xmlns:p14="http://schemas.microsoft.com/office/powerpoint/2010/main" val="183000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Chemical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232775" cy="5256212"/>
          </a:xfrm>
        </p:spPr>
        <p:txBody>
          <a:bodyPr/>
          <a:lstStyle/>
          <a:p>
            <a:r>
              <a:rPr lang="en-US" b="1" dirty="0"/>
              <a:t>Halogens</a:t>
            </a:r>
          </a:p>
          <a:p>
            <a:pPr lvl="1"/>
            <a:r>
              <a:rPr lang="en-US" dirty="0"/>
              <a:t>Intermediate-level antimicrobial chemicals</a:t>
            </a:r>
          </a:p>
          <a:p>
            <a:pPr lvl="1"/>
            <a:r>
              <a:rPr lang="en-US" dirty="0"/>
              <a:t>Damage enzymes by denaturation</a:t>
            </a:r>
          </a:p>
          <a:p>
            <a:pPr lvl="1"/>
            <a:r>
              <a:rPr lang="en-US" dirty="0"/>
              <a:t>Widely used in numerous applications</a:t>
            </a:r>
          </a:p>
          <a:p>
            <a:pPr lvl="2"/>
            <a:r>
              <a:rPr lang="en-US" dirty="0"/>
              <a:t>Iodine tablets, </a:t>
            </a:r>
            <a:r>
              <a:rPr lang="en-US" dirty="0" err="1" smtClean="0"/>
              <a:t>iodophors</a:t>
            </a:r>
            <a:r>
              <a:rPr lang="en-US" dirty="0"/>
              <a:t>, chlorine treatment, bleach, chloramines, and bromine disinfection</a:t>
            </a:r>
          </a:p>
        </p:txBody>
      </p:sp>
    </p:spTree>
    <p:extLst>
      <p:ext uri="{BB962C8B-B14F-4D97-AF65-F5344CB8AC3E}">
        <p14:creationId xmlns:p14="http://schemas.microsoft.com/office/powerpoint/2010/main" val="125736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Basic Principles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537575" cy="5256212"/>
          </a:xfrm>
        </p:spPr>
        <p:txBody>
          <a:bodyPr/>
          <a:lstStyle/>
          <a:p>
            <a:r>
              <a:rPr lang="en-US" b="1" dirty="0"/>
              <a:t>Action of Antimicrobial Agents</a:t>
            </a:r>
          </a:p>
          <a:p>
            <a:pPr lvl="1"/>
            <a:r>
              <a:rPr lang="en-US" dirty="0"/>
              <a:t>Alteration of cell walls and membranes</a:t>
            </a:r>
          </a:p>
          <a:p>
            <a:pPr lvl="2"/>
            <a:r>
              <a:rPr lang="en-US" dirty="0"/>
              <a:t>Cell wall maintains integrity of cell</a:t>
            </a:r>
          </a:p>
          <a:p>
            <a:pPr lvl="3"/>
            <a:r>
              <a:rPr lang="en-US" dirty="0"/>
              <a:t>Cells burst due to osmotic effects when damaged</a:t>
            </a:r>
          </a:p>
          <a:p>
            <a:pPr lvl="2"/>
            <a:r>
              <a:rPr lang="en-US" dirty="0"/>
              <a:t>Cytoplasmic membrane contains cytoplasm and controls passage of chemicals into and out of cell</a:t>
            </a:r>
          </a:p>
          <a:p>
            <a:pPr lvl="3"/>
            <a:r>
              <a:rPr lang="en-US" dirty="0"/>
              <a:t>Cellular contents leak out when damaged</a:t>
            </a:r>
          </a:p>
          <a:p>
            <a:pPr lvl="2"/>
            <a:r>
              <a:rPr lang="en-US" dirty="0" err="1"/>
              <a:t>Nonenveloped</a:t>
            </a:r>
            <a:r>
              <a:rPr lang="en-US" dirty="0"/>
              <a:t> viruses have greater tolerance of harsh conditions</a:t>
            </a:r>
          </a:p>
        </p:txBody>
      </p:sp>
    </p:spTree>
    <p:extLst>
      <p:ext uri="{BB962C8B-B14F-4D97-AF65-F5344CB8AC3E}">
        <p14:creationId xmlns:p14="http://schemas.microsoft.com/office/powerpoint/2010/main" val="347685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9.14  </a:t>
            </a:r>
            <a:r>
              <a:rPr lang="en-US" sz="1800" b="1" dirty="0" err="1"/>
              <a:t>Degerming</a:t>
            </a:r>
            <a:r>
              <a:rPr lang="en-US" sz="1800" b="1" dirty="0"/>
              <a:t> in preparation for surgery on a hand.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8534400" cy="548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8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Chemical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232775" cy="5256212"/>
          </a:xfrm>
        </p:spPr>
        <p:txBody>
          <a:bodyPr/>
          <a:lstStyle/>
          <a:p>
            <a:r>
              <a:rPr lang="en-US" b="1" dirty="0"/>
              <a:t>Oxidizing Agents</a:t>
            </a:r>
          </a:p>
          <a:p>
            <a:pPr lvl="1"/>
            <a:r>
              <a:rPr lang="en-US" dirty="0"/>
              <a:t>Peroxides, ozone, and </a:t>
            </a:r>
            <a:r>
              <a:rPr lang="en-US" dirty="0" err="1"/>
              <a:t>peracetic</a:t>
            </a:r>
            <a:r>
              <a:rPr lang="en-US" dirty="0"/>
              <a:t> acid </a:t>
            </a:r>
          </a:p>
          <a:p>
            <a:pPr lvl="1"/>
            <a:r>
              <a:rPr lang="en-US" dirty="0"/>
              <a:t>Kill by oxidation of microbial enzymes</a:t>
            </a:r>
          </a:p>
          <a:p>
            <a:pPr lvl="1"/>
            <a:r>
              <a:rPr lang="en-US" dirty="0"/>
              <a:t>High-level disinfectants and antiseptics</a:t>
            </a:r>
          </a:p>
          <a:p>
            <a:pPr lvl="1"/>
            <a:r>
              <a:rPr lang="en-US" i="1" dirty="0"/>
              <a:t>Hydrogen peroxide</a:t>
            </a:r>
            <a:r>
              <a:rPr lang="en-US" dirty="0"/>
              <a:t> can disinfect and sterilize surfaces</a:t>
            </a:r>
          </a:p>
          <a:p>
            <a:pPr lvl="2"/>
            <a:r>
              <a:rPr lang="en-US" dirty="0"/>
              <a:t>Not useful for treating open wounds due to catalase activity</a:t>
            </a:r>
          </a:p>
          <a:p>
            <a:pPr lvl="1"/>
            <a:r>
              <a:rPr lang="en-US" i="1" dirty="0"/>
              <a:t>Ozone</a:t>
            </a:r>
            <a:r>
              <a:rPr lang="en-US" dirty="0"/>
              <a:t> treatment of drinking water</a:t>
            </a:r>
          </a:p>
          <a:p>
            <a:pPr lvl="1"/>
            <a:r>
              <a:rPr lang="en-US" i="1" dirty="0" err="1"/>
              <a:t>Peracetic</a:t>
            </a:r>
            <a:r>
              <a:rPr lang="en-US" i="1" dirty="0"/>
              <a:t> acid </a:t>
            </a:r>
            <a:r>
              <a:rPr lang="en-US" dirty="0"/>
              <a:t>is an effective </a:t>
            </a:r>
            <a:r>
              <a:rPr lang="en-US" dirty="0" err="1"/>
              <a:t>sporicide</a:t>
            </a:r>
            <a:r>
              <a:rPr lang="en-US" dirty="0"/>
              <a:t> used to sterilize equipment</a:t>
            </a:r>
          </a:p>
        </p:txBody>
      </p:sp>
    </p:spTree>
    <p:extLst>
      <p:ext uri="{BB962C8B-B14F-4D97-AF65-F5344CB8AC3E}">
        <p14:creationId xmlns:p14="http://schemas.microsoft.com/office/powerpoint/2010/main" val="323409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Chemical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232775" cy="5256212"/>
          </a:xfrm>
        </p:spPr>
        <p:txBody>
          <a:bodyPr/>
          <a:lstStyle/>
          <a:p>
            <a:r>
              <a:rPr lang="en-US" b="1" dirty="0"/>
              <a:t>Surfactants</a:t>
            </a:r>
          </a:p>
          <a:p>
            <a:pPr lvl="1"/>
            <a:r>
              <a:rPr lang="en-US" dirty="0" smtClean="0"/>
              <a:t>“Surface active” </a:t>
            </a:r>
            <a:r>
              <a:rPr lang="en-US" dirty="0"/>
              <a:t>chemicals</a:t>
            </a:r>
          </a:p>
          <a:p>
            <a:pPr lvl="2"/>
            <a:r>
              <a:rPr lang="en-US" dirty="0"/>
              <a:t>Reduce surface tension of solvents</a:t>
            </a:r>
          </a:p>
          <a:p>
            <a:pPr lvl="1"/>
            <a:r>
              <a:rPr lang="en-US" dirty="0"/>
              <a:t>Soaps and detergents</a:t>
            </a:r>
          </a:p>
          <a:p>
            <a:pPr lvl="2"/>
            <a:r>
              <a:rPr lang="en-US" dirty="0"/>
              <a:t>Soaps have hydrophilic and hydrophobic ends </a:t>
            </a:r>
          </a:p>
          <a:p>
            <a:pPr lvl="3"/>
            <a:r>
              <a:rPr lang="en-US" dirty="0"/>
              <a:t>Good </a:t>
            </a:r>
            <a:r>
              <a:rPr lang="en-US" dirty="0" err="1"/>
              <a:t>degerming</a:t>
            </a:r>
            <a:r>
              <a:rPr lang="en-US" dirty="0"/>
              <a:t> agents but not antimicrobial</a:t>
            </a:r>
          </a:p>
          <a:p>
            <a:pPr lvl="2"/>
            <a:r>
              <a:rPr lang="en-US" b="1" dirty="0"/>
              <a:t>Detergents</a:t>
            </a:r>
            <a:r>
              <a:rPr lang="en-US" dirty="0"/>
              <a:t> are positively charged organic </a:t>
            </a:r>
            <a:r>
              <a:rPr lang="en-US" dirty="0" smtClean="0"/>
              <a:t>surfactants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55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Chemical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232775" cy="5256212"/>
          </a:xfrm>
        </p:spPr>
        <p:txBody>
          <a:bodyPr/>
          <a:lstStyle/>
          <a:p>
            <a:r>
              <a:rPr lang="en-US" b="1" dirty="0"/>
              <a:t>Heavy Metals</a:t>
            </a:r>
          </a:p>
          <a:p>
            <a:pPr lvl="1"/>
            <a:r>
              <a:rPr lang="en-US" b="1" dirty="0"/>
              <a:t>Heavy-metal ions</a:t>
            </a:r>
            <a:r>
              <a:rPr lang="en-US" dirty="0"/>
              <a:t> denature proteins</a:t>
            </a:r>
          </a:p>
          <a:p>
            <a:pPr lvl="1"/>
            <a:r>
              <a:rPr lang="en-US" dirty="0"/>
              <a:t>Low-level bacteriostatic and </a:t>
            </a:r>
            <a:r>
              <a:rPr lang="en-US" dirty="0" err="1"/>
              <a:t>fungistatic</a:t>
            </a:r>
            <a:r>
              <a:rPr lang="en-US" dirty="0"/>
              <a:t> agents</a:t>
            </a:r>
          </a:p>
          <a:p>
            <a:pPr lvl="1"/>
            <a:r>
              <a:rPr lang="en-US" dirty="0"/>
              <a:t>1% silver nitrate to prevent blindness caused by </a:t>
            </a:r>
            <a:r>
              <a:rPr lang="en-US" i="1" dirty="0"/>
              <a:t>Neisseria </a:t>
            </a:r>
            <a:r>
              <a:rPr lang="en-US" i="1" dirty="0" err="1"/>
              <a:t>gonorrhoeae</a:t>
            </a:r>
            <a:endParaRPr lang="en-US" i="1" dirty="0"/>
          </a:p>
          <a:p>
            <a:pPr lvl="1"/>
            <a:r>
              <a:rPr lang="en-US" dirty="0" err="1"/>
              <a:t>Thimerosal</a:t>
            </a:r>
            <a:r>
              <a:rPr lang="en-US" dirty="0"/>
              <a:t> used to preserve vaccines</a:t>
            </a:r>
          </a:p>
          <a:p>
            <a:pPr lvl="1"/>
            <a:r>
              <a:rPr lang="en-US" dirty="0"/>
              <a:t>Copper controls algal growth</a:t>
            </a:r>
          </a:p>
        </p:txBody>
      </p:sp>
    </p:spTree>
    <p:extLst>
      <p:ext uri="{BB962C8B-B14F-4D97-AF65-F5344CB8AC3E}">
        <p14:creationId xmlns:p14="http://schemas.microsoft.com/office/powerpoint/2010/main" val="283424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9.16  The effect of heavy-metal ions on bacterial growth.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7"/>
          <a:stretch/>
        </p:blipFill>
        <p:spPr>
          <a:xfrm>
            <a:off x="604831" y="842050"/>
            <a:ext cx="7934338" cy="546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2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Chemical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232775" cy="5256212"/>
          </a:xfrm>
        </p:spPr>
        <p:txBody>
          <a:bodyPr/>
          <a:lstStyle/>
          <a:p>
            <a:r>
              <a:rPr lang="en-US" b="1" dirty="0"/>
              <a:t>Aldehydes</a:t>
            </a:r>
          </a:p>
          <a:p>
            <a:pPr lvl="1"/>
            <a:r>
              <a:rPr lang="en-US" dirty="0"/>
              <a:t>Compounds containing terminal </a:t>
            </a:r>
            <a:r>
              <a:rPr lang="en-US" dirty="0" smtClean="0"/>
              <a:t>—CHO </a:t>
            </a:r>
            <a:r>
              <a:rPr lang="en-US" dirty="0"/>
              <a:t>groups</a:t>
            </a:r>
          </a:p>
          <a:p>
            <a:pPr lvl="1"/>
            <a:r>
              <a:rPr lang="en-US" dirty="0"/>
              <a:t>Cross-link functional groups to denature proteins and inactivate nucleic acids</a:t>
            </a:r>
          </a:p>
          <a:p>
            <a:pPr lvl="1"/>
            <a:r>
              <a:rPr lang="en-US" i="1" dirty="0" err="1"/>
              <a:t>Glutaraldehyde</a:t>
            </a:r>
            <a:r>
              <a:rPr lang="en-US" dirty="0"/>
              <a:t> disinfects and sterilizes</a:t>
            </a:r>
          </a:p>
          <a:p>
            <a:pPr lvl="1"/>
            <a:r>
              <a:rPr lang="en-US" i="1" dirty="0"/>
              <a:t>Formalin</a:t>
            </a:r>
            <a:r>
              <a:rPr lang="en-US" dirty="0"/>
              <a:t> used in embalming and disinfection of rooms and instruments</a:t>
            </a:r>
          </a:p>
        </p:txBody>
      </p:sp>
    </p:spTree>
    <p:extLst>
      <p:ext uri="{BB962C8B-B14F-4D97-AF65-F5344CB8AC3E}">
        <p14:creationId xmlns:p14="http://schemas.microsoft.com/office/powerpoint/2010/main" val="401003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Chemical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232775" cy="5256212"/>
          </a:xfrm>
        </p:spPr>
        <p:txBody>
          <a:bodyPr/>
          <a:lstStyle/>
          <a:p>
            <a:r>
              <a:rPr lang="en-US" b="1" dirty="0"/>
              <a:t>Gaseous Agents</a:t>
            </a:r>
          </a:p>
          <a:p>
            <a:pPr lvl="1"/>
            <a:r>
              <a:rPr lang="en-US" dirty="0" err="1"/>
              <a:t>Microbicidal</a:t>
            </a:r>
            <a:r>
              <a:rPr lang="en-US" dirty="0"/>
              <a:t> and </a:t>
            </a:r>
            <a:r>
              <a:rPr lang="en-US" dirty="0" err="1"/>
              <a:t>sporicidal</a:t>
            </a:r>
            <a:r>
              <a:rPr lang="en-US" dirty="0"/>
              <a:t> gases used in closed chambers to sterilize items</a:t>
            </a:r>
          </a:p>
          <a:p>
            <a:pPr lvl="1"/>
            <a:r>
              <a:rPr lang="en-US" dirty="0"/>
              <a:t>Denature proteins and DNA by cross-linking functional groups</a:t>
            </a:r>
          </a:p>
          <a:p>
            <a:pPr lvl="1"/>
            <a:r>
              <a:rPr lang="en-US" dirty="0"/>
              <a:t>Used in hospitals and dental offices</a:t>
            </a:r>
          </a:p>
          <a:p>
            <a:pPr lvl="1"/>
            <a:r>
              <a:rPr lang="en-US" dirty="0"/>
              <a:t>Disadvantages</a:t>
            </a:r>
            <a:r>
              <a:rPr lang="en-US" dirty="0" smtClean="0"/>
              <a:t>:</a:t>
            </a:r>
            <a:endParaRPr lang="en-US" dirty="0"/>
          </a:p>
          <a:p>
            <a:pPr lvl="2"/>
            <a:r>
              <a:rPr lang="en-US" dirty="0"/>
              <a:t>Can be hazardous to people </a:t>
            </a:r>
          </a:p>
          <a:p>
            <a:pPr lvl="2"/>
            <a:r>
              <a:rPr lang="en-US" dirty="0"/>
              <a:t>Often highly explosive</a:t>
            </a:r>
          </a:p>
          <a:p>
            <a:pPr lvl="2"/>
            <a:r>
              <a:rPr lang="en-US" dirty="0"/>
              <a:t>Extremely poisonous</a:t>
            </a:r>
          </a:p>
          <a:p>
            <a:pPr lvl="2"/>
            <a:r>
              <a:rPr lang="en-US" dirty="0"/>
              <a:t>Potentially carcinogenic</a:t>
            </a:r>
          </a:p>
        </p:txBody>
      </p:sp>
    </p:spTree>
    <p:extLst>
      <p:ext uri="{BB962C8B-B14F-4D97-AF65-F5344CB8AC3E}">
        <p14:creationId xmlns:p14="http://schemas.microsoft.com/office/powerpoint/2010/main" val="393819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Chemical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232775" cy="5256212"/>
          </a:xfrm>
        </p:spPr>
        <p:txBody>
          <a:bodyPr/>
          <a:lstStyle/>
          <a:p>
            <a:r>
              <a:rPr lang="en-US" b="1" dirty="0"/>
              <a:t>Enzymes</a:t>
            </a:r>
          </a:p>
          <a:p>
            <a:pPr lvl="1"/>
            <a:r>
              <a:rPr lang="en-US" b="1" dirty="0"/>
              <a:t>Antimicrobial enzymes</a:t>
            </a:r>
            <a:r>
              <a:rPr lang="en-US" dirty="0"/>
              <a:t> act against microorganisms</a:t>
            </a:r>
          </a:p>
          <a:p>
            <a:pPr lvl="1"/>
            <a:r>
              <a:rPr lang="en-US" dirty="0"/>
              <a:t>Human tears contain </a:t>
            </a:r>
            <a:r>
              <a:rPr lang="en-US" i="1" dirty="0"/>
              <a:t>lysozyme</a:t>
            </a:r>
          </a:p>
          <a:p>
            <a:pPr lvl="2"/>
            <a:r>
              <a:rPr lang="en-US" dirty="0"/>
              <a:t>Digests peptidoglycan cell wall of bacteria</a:t>
            </a:r>
          </a:p>
          <a:p>
            <a:pPr lvl="1"/>
            <a:r>
              <a:rPr lang="en-US" dirty="0"/>
              <a:t>Use enzymes to control microbes in the environment</a:t>
            </a:r>
          </a:p>
          <a:p>
            <a:pPr lvl="2"/>
            <a:r>
              <a:rPr lang="en-US" dirty="0"/>
              <a:t>Lysozyme used to reduce the number of bacteria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cheese</a:t>
            </a:r>
          </a:p>
          <a:p>
            <a:pPr lvl="2"/>
            <a:r>
              <a:rPr lang="en-US" i="1" dirty="0" err="1"/>
              <a:t>Prionzyme</a:t>
            </a:r>
            <a:r>
              <a:rPr lang="en-US" dirty="0"/>
              <a:t> can remove prions on medical instruments</a:t>
            </a:r>
          </a:p>
        </p:txBody>
      </p:sp>
    </p:spTree>
    <p:extLst>
      <p:ext uri="{BB962C8B-B14F-4D97-AF65-F5344CB8AC3E}">
        <p14:creationId xmlns:p14="http://schemas.microsoft.com/office/powerpoint/2010/main" val="276614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Chemical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689975" cy="5256212"/>
          </a:xfrm>
        </p:spPr>
        <p:txBody>
          <a:bodyPr/>
          <a:lstStyle/>
          <a:p>
            <a:r>
              <a:rPr lang="en-US" b="1" dirty="0"/>
              <a:t>Antimicrobial Drugs</a:t>
            </a:r>
          </a:p>
          <a:p>
            <a:pPr lvl="1"/>
            <a:r>
              <a:rPr lang="en-US" i="1" smtClean="0"/>
              <a:t>Antibiotics</a:t>
            </a:r>
            <a:r>
              <a:rPr lang="en-US" smtClean="0"/>
              <a:t>, </a:t>
            </a:r>
            <a:r>
              <a:rPr lang="en-US" i="1" smtClean="0"/>
              <a:t>semisynthetic,</a:t>
            </a:r>
            <a:r>
              <a:rPr lang="en-US" smtClean="0"/>
              <a:t> </a:t>
            </a:r>
            <a:r>
              <a:rPr lang="en-US" dirty="0"/>
              <a:t>and </a:t>
            </a:r>
            <a:r>
              <a:rPr lang="en-US" i="1" dirty="0"/>
              <a:t>synthetic</a:t>
            </a:r>
            <a:r>
              <a:rPr lang="en-US" dirty="0"/>
              <a:t> chemicals</a:t>
            </a:r>
          </a:p>
          <a:p>
            <a:pPr lvl="1"/>
            <a:r>
              <a:rPr lang="en-US" dirty="0"/>
              <a:t>Typically used for treatment of disease</a:t>
            </a:r>
          </a:p>
          <a:p>
            <a:pPr lvl="1"/>
            <a:r>
              <a:rPr lang="en-US" dirty="0"/>
              <a:t>Some used for antimicrobial control outside the body</a:t>
            </a:r>
          </a:p>
        </p:txBody>
      </p:sp>
    </p:spTree>
    <p:extLst>
      <p:ext uri="{BB962C8B-B14F-4D97-AF65-F5344CB8AC3E}">
        <p14:creationId xmlns:p14="http://schemas.microsoft.com/office/powerpoint/2010/main" val="272375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Table 9.5  Chemical Methods of Microbial Control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3"/>
          <a:stretch/>
        </p:blipFill>
        <p:spPr>
          <a:xfrm>
            <a:off x="304800" y="914400"/>
            <a:ext cx="8534400" cy="535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6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Basic Principles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232775" cy="5256212"/>
          </a:xfrm>
        </p:spPr>
        <p:txBody>
          <a:bodyPr/>
          <a:lstStyle/>
          <a:p>
            <a:r>
              <a:rPr lang="en-US" b="1" dirty="0"/>
              <a:t>Action of Antimicrobial Agents</a:t>
            </a:r>
          </a:p>
          <a:p>
            <a:pPr lvl="1"/>
            <a:r>
              <a:rPr lang="en-US" dirty="0"/>
              <a:t>Damage to proteins and nucleic acids</a:t>
            </a:r>
          </a:p>
          <a:p>
            <a:pPr lvl="2"/>
            <a:r>
              <a:rPr lang="en-US" dirty="0"/>
              <a:t>Protein function depends on 3-D shape</a:t>
            </a:r>
          </a:p>
          <a:p>
            <a:pPr lvl="3"/>
            <a:r>
              <a:rPr lang="en-US" dirty="0"/>
              <a:t>Extreme heat or certain chemicals </a:t>
            </a:r>
            <a:r>
              <a:rPr lang="en-US" i="1" dirty="0"/>
              <a:t>denature</a:t>
            </a:r>
            <a:r>
              <a:rPr lang="en-US" dirty="0"/>
              <a:t> proteins</a:t>
            </a:r>
          </a:p>
          <a:p>
            <a:pPr lvl="2"/>
            <a:r>
              <a:rPr lang="en-US" dirty="0"/>
              <a:t>Chemicals, radiation, and heat can alter or destroy nucleic acids</a:t>
            </a:r>
          </a:p>
          <a:p>
            <a:pPr lvl="2"/>
            <a:r>
              <a:rPr lang="en-US" dirty="0"/>
              <a:t>Produce fatal mutants</a:t>
            </a:r>
          </a:p>
          <a:p>
            <a:pPr lvl="2"/>
            <a:r>
              <a:rPr lang="en-US" dirty="0"/>
              <a:t>Halt protein synthesis through action on RNA</a:t>
            </a:r>
          </a:p>
        </p:txBody>
      </p:sp>
    </p:spTree>
    <p:extLst>
      <p:ext uri="{BB962C8B-B14F-4D97-AF65-F5344CB8AC3E}">
        <p14:creationId xmlns:p14="http://schemas.microsoft.com/office/powerpoint/2010/main" val="19818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Chemical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689975" cy="5256212"/>
          </a:xfrm>
        </p:spPr>
        <p:txBody>
          <a:bodyPr/>
          <a:lstStyle/>
          <a:p>
            <a:r>
              <a:rPr lang="en-US" b="1" dirty="0"/>
              <a:t>Methods for Evaluating Disinfectants and Antiseptics</a:t>
            </a:r>
          </a:p>
          <a:p>
            <a:pPr lvl="1"/>
            <a:r>
              <a:rPr lang="en-US" dirty="0"/>
              <a:t>Phenol coefficient</a:t>
            </a:r>
          </a:p>
          <a:p>
            <a:pPr lvl="2"/>
            <a:r>
              <a:rPr lang="en-US" dirty="0"/>
              <a:t>Evaluates efficacy of disinfectants and antiseptics </a:t>
            </a:r>
          </a:p>
          <a:p>
            <a:pPr lvl="2"/>
            <a:r>
              <a:rPr lang="en-US" dirty="0"/>
              <a:t>Compares an </a:t>
            </a:r>
            <a:r>
              <a:rPr lang="en-US" dirty="0" smtClean="0"/>
              <a:t>agent’s </a:t>
            </a:r>
            <a:r>
              <a:rPr lang="en-US" dirty="0"/>
              <a:t>ability to control microbes to phenol</a:t>
            </a:r>
          </a:p>
          <a:p>
            <a:pPr lvl="2"/>
            <a:r>
              <a:rPr lang="en-US" dirty="0"/>
              <a:t>Greater than 1.0 indicates agent is more effective than phenol</a:t>
            </a:r>
          </a:p>
          <a:p>
            <a:pPr lvl="2"/>
            <a:r>
              <a:rPr lang="en-US" dirty="0"/>
              <a:t>Has been replaced by newer methods</a:t>
            </a:r>
          </a:p>
        </p:txBody>
      </p:sp>
    </p:spTree>
    <p:extLst>
      <p:ext uri="{BB962C8B-B14F-4D97-AF65-F5344CB8AC3E}">
        <p14:creationId xmlns:p14="http://schemas.microsoft.com/office/powerpoint/2010/main" val="376210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Chemical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689975" cy="5256212"/>
          </a:xfrm>
        </p:spPr>
        <p:txBody>
          <a:bodyPr/>
          <a:lstStyle/>
          <a:p>
            <a:r>
              <a:rPr lang="en-US" b="1" dirty="0"/>
              <a:t>Methods for Evaluating Disinfectants and Antiseptics</a:t>
            </a:r>
          </a:p>
          <a:p>
            <a:pPr lvl="1"/>
            <a:r>
              <a:rPr lang="en-US" dirty="0"/>
              <a:t>Use-dilution test</a:t>
            </a:r>
          </a:p>
          <a:p>
            <a:pPr lvl="2"/>
            <a:r>
              <a:rPr lang="en-US" dirty="0"/>
              <a:t>Metal cylinders dipped into broth cultures of bacteria</a:t>
            </a:r>
          </a:p>
          <a:p>
            <a:pPr lvl="2"/>
            <a:r>
              <a:rPr lang="en-US" dirty="0"/>
              <a:t>Contaminated cylinder immersed into dilution of disinfectant</a:t>
            </a:r>
          </a:p>
          <a:p>
            <a:pPr lvl="2"/>
            <a:r>
              <a:rPr lang="en-US" dirty="0"/>
              <a:t>Cylinders removed, washed, and placed into tube of medium </a:t>
            </a:r>
          </a:p>
          <a:p>
            <a:pPr lvl="2"/>
            <a:r>
              <a:rPr lang="en-US" dirty="0"/>
              <a:t>Most effective agents entirely prevent growth at highest dilution</a:t>
            </a:r>
          </a:p>
          <a:p>
            <a:pPr lvl="2"/>
            <a:r>
              <a:rPr lang="en-US" dirty="0"/>
              <a:t>Current standard test in the United States</a:t>
            </a:r>
          </a:p>
          <a:p>
            <a:pPr lvl="2"/>
            <a:r>
              <a:rPr lang="en-US" dirty="0"/>
              <a:t>New standard procedure being developed</a:t>
            </a:r>
          </a:p>
        </p:txBody>
      </p:sp>
    </p:spTree>
    <p:extLst>
      <p:ext uri="{BB962C8B-B14F-4D97-AF65-F5344CB8AC3E}">
        <p14:creationId xmlns:p14="http://schemas.microsoft.com/office/powerpoint/2010/main" val="180270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Chemical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689975" cy="5256212"/>
          </a:xfrm>
        </p:spPr>
        <p:txBody>
          <a:bodyPr/>
          <a:lstStyle/>
          <a:p>
            <a:r>
              <a:rPr lang="en-US" b="1" dirty="0"/>
              <a:t>Methods for Evaluating Disinfectants and Antiseptics</a:t>
            </a:r>
          </a:p>
          <a:p>
            <a:pPr lvl="1"/>
            <a:r>
              <a:rPr lang="en-US" dirty="0"/>
              <a:t>In-use test</a:t>
            </a:r>
          </a:p>
          <a:p>
            <a:pPr lvl="2"/>
            <a:r>
              <a:rPr lang="en-US" dirty="0"/>
              <a:t>Swabs taken from objects before and after application of disinfectant or antiseptic</a:t>
            </a:r>
          </a:p>
          <a:p>
            <a:pPr lvl="2"/>
            <a:r>
              <a:rPr lang="en-US" dirty="0"/>
              <a:t>Swabs inoculated into growth medium and incubated</a:t>
            </a:r>
          </a:p>
          <a:p>
            <a:pPr lvl="2"/>
            <a:r>
              <a:rPr lang="en-US" dirty="0"/>
              <a:t>Medium monitored for growth</a:t>
            </a:r>
          </a:p>
          <a:p>
            <a:pPr lvl="2"/>
            <a:r>
              <a:rPr lang="en-US" dirty="0"/>
              <a:t>Accurate determination of proper strength and application procedure for each specific situation</a:t>
            </a:r>
          </a:p>
        </p:txBody>
      </p:sp>
    </p:spTree>
    <p:extLst>
      <p:ext uri="{BB962C8B-B14F-4D97-AF65-F5344CB8AC3E}">
        <p14:creationId xmlns:p14="http://schemas.microsoft.com/office/powerpoint/2010/main" val="32277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Chemical Methods of Microbial Control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232775" cy="5256212"/>
          </a:xfrm>
        </p:spPr>
        <p:txBody>
          <a:bodyPr/>
          <a:lstStyle/>
          <a:p>
            <a:r>
              <a:rPr lang="en-US" b="1" dirty="0"/>
              <a:t>Development of Resistant Microbes</a:t>
            </a:r>
          </a:p>
          <a:p>
            <a:pPr lvl="1"/>
            <a:r>
              <a:rPr lang="en-US" dirty="0"/>
              <a:t>Little evidence that products containing antiseptic and disinfecting chemicals add to human or animal health</a:t>
            </a:r>
          </a:p>
          <a:p>
            <a:pPr lvl="1"/>
            <a:r>
              <a:rPr lang="en-US" dirty="0"/>
              <a:t>Use of such products promotes development of resistant microbes</a:t>
            </a:r>
          </a:p>
        </p:txBody>
      </p:sp>
    </p:spTree>
    <p:extLst>
      <p:ext uri="{BB962C8B-B14F-4D97-AF65-F5344CB8AC3E}">
        <p14:creationId xmlns:p14="http://schemas.microsoft.com/office/powerpoint/2010/main" val="338179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The Selection of Microbial Control Methods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308975" cy="5256212"/>
          </a:xfrm>
        </p:spPr>
        <p:txBody>
          <a:bodyPr/>
          <a:lstStyle/>
          <a:p>
            <a:r>
              <a:rPr lang="en-US" dirty="0"/>
              <a:t>Ideally, agents for the control of microbes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should </a:t>
            </a:r>
            <a:r>
              <a:rPr lang="en-US" dirty="0"/>
              <a:t>be:</a:t>
            </a:r>
          </a:p>
          <a:p>
            <a:pPr lvl="1"/>
            <a:r>
              <a:rPr lang="en-US" dirty="0"/>
              <a:t>Inexpensive</a:t>
            </a:r>
          </a:p>
          <a:p>
            <a:pPr lvl="1"/>
            <a:r>
              <a:rPr lang="en-US" dirty="0" smtClean="0"/>
              <a:t>Fast-acting</a:t>
            </a:r>
            <a:endParaRPr lang="en-US" dirty="0"/>
          </a:p>
          <a:p>
            <a:pPr lvl="1"/>
            <a:r>
              <a:rPr lang="en-US" dirty="0"/>
              <a:t>Stable during storage</a:t>
            </a:r>
          </a:p>
          <a:p>
            <a:pPr lvl="1"/>
            <a:r>
              <a:rPr lang="en-US" dirty="0"/>
              <a:t>Capable of controlling microbial growth while being harmless to humans, animals, and objects</a:t>
            </a:r>
          </a:p>
        </p:txBody>
      </p:sp>
    </p:spTree>
    <p:extLst>
      <p:ext uri="{BB962C8B-B14F-4D97-AF65-F5344CB8AC3E}">
        <p14:creationId xmlns:p14="http://schemas.microsoft.com/office/powerpoint/2010/main" val="94284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The Selection of Microbial Control Methods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308975" cy="5256212"/>
          </a:xfrm>
        </p:spPr>
        <p:txBody>
          <a:bodyPr/>
          <a:lstStyle/>
          <a:p>
            <a:r>
              <a:rPr lang="en-US" b="1" dirty="0"/>
              <a:t>Factors Affecting the Efficacy of Antimicrobial Methods</a:t>
            </a:r>
          </a:p>
          <a:p>
            <a:pPr lvl="1"/>
            <a:r>
              <a:rPr lang="en-US" dirty="0"/>
              <a:t>Site to be treated</a:t>
            </a:r>
          </a:p>
          <a:p>
            <a:pPr lvl="2"/>
            <a:r>
              <a:rPr lang="en-US" dirty="0"/>
              <a:t>Harsh chemicals and extreme heat cannot be used on humans, animals, and fragile objects</a:t>
            </a:r>
          </a:p>
          <a:p>
            <a:pPr lvl="2"/>
            <a:r>
              <a:rPr lang="en-US" dirty="0"/>
              <a:t>Method of microbial control based on site of medical procedure</a:t>
            </a:r>
          </a:p>
        </p:txBody>
      </p:sp>
    </p:spTree>
    <p:extLst>
      <p:ext uri="{BB962C8B-B14F-4D97-AF65-F5344CB8AC3E}">
        <p14:creationId xmlns:p14="http://schemas.microsoft.com/office/powerpoint/2010/main" val="278590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9.2  Relative susceptibilities of microbes to antimicrobial agents.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2433828" y="685800"/>
            <a:ext cx="4276344" cy="577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0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The Selection of Microbial Control Methods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308975" cy="5256212"/>
          </a:xfrm>
        </p:spPr>
        <p:txBody>
          <a:bodyPr/>
          <a:lstStyle/>
          <a:p>
            <a:r>
              <a:rPr lang="en-US" b="1" dirty="0"/>
              <a:t>Factors Affecting the Efficacy of Antimicrobial Methods</a:t>
            </a:r>
          </a:p>
          <a:p>
            <a:pPr lvl="1"/>
            <a:r>
              <a:rPr lang="en-US" dirty="0"/>
              <a:t>Relative susceptibility of microorganisms</a:t>
            </a:r>
          </a:p>
          <a:p>
            <a:pPr lvl="2"/>
            <a:r>
              <a:rPr lang="en-US" dirty="0"/>
              <a:t>Germicide classification</a:t>
            </a:r>
          </a:p>
          <a:p>
            <a:pPr lvl="3"/>
            <a:r>
              <a:rPr lang="en-US" dirty="0"/>
              <a:t>High-level germicides</a:t>
            </a:r>
          </a:p>
          <a:p>
            <a:pPr lvl="4"/>
            <a:r>
              <a:rPr lang="en-US" dirty="0"/>
              <a:t>Kill all pathogens, including endospores</a:t>
            </a:r>
          </a:p>
          <a:p>
            <a:pPr lvl="3"/>
            <a:r>
              <a:rPr lang="en-US" dirty="0"/>
              <a:t>Intermediate-level germicides</a:t>
            </a:r>
          </a:p>
          <a:p>
            <a:pPr lvl="4"/>
            <a:r>
              <a:rPr lang="en-US" dirty="0"/>
              <a:t>Kill fungal spores, protozoan cysts, viruses, and pathogenic bacteria</a:t>
            </a:r>
          </a:p>
          <a:p>
            <a:pPr lvl="3"/>
            <a:r>
              <a:rPr lang="en-US" dirty="0"/>
              <a:t>Low-level germicides</a:t>
            </a:r>
          </a:p>
          <a:p>
            <a:pPr lvl="4"/>
            <a:r>
              <a:rPr lang="en-US" dirty="0"/>
              <a:t>Kill vegetative bacteria, fungi, protozoa, and some viruses</a:t>
            </a:r>
          </a:p>
        </p:txBody>
      </p:sp>
    </p:spTree>
    <p:extLst>
      <p:ext uri="{BB962C8B-B14F-4D97-AF65-F5344CB8AC3E}">
        <p14:creationId xmlns:p14="http://schemas.microsoft.com/office/powerpoint/2010/main" val="257919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1726</TotalTime>
  <Words>1605</Words>
  <Application>Microsoft Office PowerPoint</Application>
  <PresentationFormat>On-screen Show (4:3)</PresentationFormat>
  <Paragraphs>339</Paragraphs>
  <Slides>53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ＭＳ Ｐゴシック</vt:lpstr>
      <vt:lpstr>Arial</vt:lpstr>
      <vt:lpstr>Calibri</vt:lpstr>
      <vt:lpstr>Times</vt:lpstr>
      <vt:lpstr>Wingdings</vt:lpstr>
      <vt:lpstr>ヒラギノ角ゴ Pro W3</vt:lpstr>
      <vt:lpstr>Blank Presentation</vt:lpstr>
      <vt:lpstr>Microbiology</vt:lpstr>
      <vt:lpstr>Table 9.1  Terminology of Microbial Control</vt:lpstr>
      <vt:lpstr>Figure 9.1  A plot of microbial death rate.</vt:lpstr>
      <vt:lpstr>Basic Principles of Microbial Control</vt:lpstr>
      <vt:lpstr>Basic Principles of Microbial Control</vt:lpstr>
      <vt:lpstr>The Selection of Microbial Control Methods</vt:lpstr>
      <vt:lpstr>The Selection of Microbial Control Methods</vt:lpstr>
      <vt:lpstr>Figure 9.2  Relative susceptibilities of microbes to antimicrobial agents.</vt:lpstr>
      <vt:lpstr>The Selection of Microbial Control Methods</vt:lpstr>
      <vt:lpstr>The Selection of Microbial Control Methods</vt:lpstr>
      <vt:lpstr>Figure 9.3  Effect of temperature on the efficacy of an antimicrobial chemical.</vt:lpstr>
      <vt:lpstr>The Selection of Microbial Control Methods</vt:lpstr>
      <vt:lpstr>Figure 9.4  A BSL-4 worker carrying Ebola virus cultures.</vt:lpstr>
      <vt:lpstr>Physical Methods of Microbial Control</vt:lpstr>
      <vt:lpstr>Figure 9.5  Decimal reduction time (D) as a measure of microbial death rate.</vt:lpstr>
      <vt:lpstr>Physical Methods of Microbial Control</vt:lpstr>
      <vt:lpstr>Physical Methods of Microbial Control</vt:lpstr>
      <vt:lpstr>Physical Methods of Microbial Control</vt:lpstr>
      <vt:lpstr>Figure 9.6  The relationship between temperature and pressure.</vt:lpstr>
      <vt:lpstr>Figure 9.7  An autoclave.</vt:lpstr>
      <vt:lpstr>Figure 9.8  Sterility indicators.</vt:lpstr>
      <vt:lpstr>Physical Methods of Microbial Control</vt:lpstr>
      <vt:lpstr>Physical Methods of Microbial Control</vt:lpstr>
      <vt:lpstr>Table 9.2  Moist Heat Treatments of Milk</vt:lpstr>
      <vt:lpstr>Physical Methods of Microbial Control</vt:lpstr>
      <vt:lpstr>Physical Methods of Microbial Control</vt:lpstr>
      <vt:lpstr>Physical Methods of Microbial Control</vt:lpstr>
      <vt:lpstr>Figure 9.10  Filtration equipment used for microbial control.</vt:lpstr>
      <vt:lpstr>Table 9.3  Membrane Filters</vt:lpstr>
      <vt:lpstr>Figure 9.11  The roles of high-efficiency particulate air (HEPA) filters in biological safety cabinets.</vt:lpstr>
      <vt:lpstr>Physical Methods of Microbial Control</vt:lpstr>
      <vt:lpstr>Physical Methods of Microbial Control</vt:lpstr>
      <vt:lpstr>Figure 9.12  A demonstration of the increased shelf life of food achieved by ionizing radiation.</vt:lpstr>
      <vt:lpstr>Physical Methods of Microbial Control</vt:lpstr>
      <vt:lpstr>Table 9.4  Physical Methods of Microbial Control</vt:lpstr>
      <vt:lpstr>Chemical Methods of Microbial Control</vt:lpstr>
      <vt:lpstr>Chemical Methods of Microbial Control</vt:lpstr>
      <vt:lpstr>Chemical Methods of Microbial Control</vt:lpstr>
      <vt:lpstr>Chemical Methods of Microbial Control</vt:lpstr>
      <vt:lpstr>Figure 9.14  Degerming in preparation for surgery on a hand.</vt:lpstr>
      <vt:lpstr>Chemical Methods of Microbial Control</vt:lpstr>
      <vt:lpstr>Chemical Methods of Microbial Control</vt:lpstr>
      <vt:lpstr>Chemical Methods of Microbial Control</vt:lpstr>
      <vt:lpstr>Figure 9.16  The effect of heavy-metal ions on bacterial growth.</vt:lpstr>
      <vt:lpstr>Chemical Methods of Microbial Control</vt:lpstr>
      <vt:lpstr>Chemical Methods of Microbial Control</vt:lpstr>
      <vt:lpstr>Chemical Methods of Microbial Control</vt:lpstr>
      <vt:lpstr>Chemical Methods of Microbial Control</vt:lpstr>
      <vt:lpstr>Table 9.5  Chemical Methods of Microbial Control</vt:lpstr>
      <vt:lpstr>Chemical Methods of Microbial Control</vt:lpstr>
      <vt:lpstr>Chemical Methods of Microbial Control</vt:lpstr>
      <vt:lpstr>Chemical Methods of Microbial Control</vt:lpstr>
      <vt:lpstr>Chemical Methods of Microbial Control</vt:lpstr>
    </vt:vector>
  </TitlesOfParts>
  <Company>PMG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Title</dc:title>
  <dc:creator>PMG</dc:creator>
  <cp:lastModifiedBy>Sherry Bowen</cp:lastModifiedBy>
  <cp:revision>454</cp:revision>
  <cp:lastPrinted>2017-03-01T19:35:16Z</cp:lastPrinted>
  <dcterms:created xsi:type="dcterms:W3CDTF">2017-03-03T21:53:27Z</dcterms:created>
  <dcterms:modified xsi:type="dcterms:W3CDTF">2017-07-17T13:47:34Z</dcterms:modified>
</cp:coreProperties>
</file>