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03" r:id="rId2"/>
    <p:sldId id="257" r:id="rId3"/>
    <p:sldId id="256" r:id="rId4"/>
    <p:sldId id="258" r:id="rId5"/>
    <p:sldId id="261" r:id="rId6"/>
    <p:sldId id="259" r:id="rId7"/>
    <p:sldId id="260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5" r:id="rId19"/>
    <p:sldId id="274" r:id="rId20"/>
    <p:sldId id="277" r:id="rId21"/>
    <p:sldId id="276" r:id="rId22"/>
    <p:sldId id="278" r:id="rId23"/>
    <p:sldId id="279" r:id="rId24"/>
    <p:sldId id="281" r:id="rId25"/>
    <p:sldId id="282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3" d="100"/>
          <a:sy n="83" d="100"/>
        </p:scale>
        <p:origin x="-45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F7995-5228-1C4F-A021-EFE8CFFBCAF1}" type="datetimeFigureOut">
              <a:rPr lang="en-US" smtClean="0"/>
              <a:pPr/>
              <a:t>7/6/2013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A6B5E-48A3-D74E-A8BD-5A6DD1AF3E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3865571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F7995-5228-1C4F-A021-EFE8CFFBCAF1}" type="datetimeFigureOut">
              <a:rPr lang="en-US" smtClean="0"/>
              <a:pPr/>
              <a:t>7/6/2013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A6B5E-48A3-D74E-A8BD-5A6DD1AF3E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1609924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F7995-5228-1C4F-A021-EFE8CFFBCAF1}" type="datetimeFigureOut">
              <a:rPr lang="en-US" smtClean="0"/>
              <a:pPr/>
              <a:t>7/6/2013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A6B5E-48A3-D74E-A8BD-5A6DD1AF3E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3405341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F7995-5228-1C4F-A021-EFE8CFFBCAF1}" type="datetimeFigureOut">
              <a:rPr lang="en-US" smtClean="0"/>
              <a:pPr/>
              <a:t>7/6/2013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A6B5E-48A3-D74E-A8BD-5A6DD1AF3E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1274809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F7995-5228-1C4F-A021-EFE8CFFBCAF1}" type="datetimeFigureOut">
              <a:rPr lang="en-US" smtClean="0"/>
              <a:pPr/>
              <a:t>7/6/2013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A6B5E-48A3-D74E-A8BD-5A6DD1AF3E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155759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F7995-5228-1C4F-A021-EFE8CFFBCAF1}" type="datetimeFigureOut">
              <a:rPr lang="en-US" smtClean="0"/>
              <a:pPr/>
              <a:t>7/6/2013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A6B5E-48A3-D74E-A8BD-5A6DD1AF3E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3573302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F7995-5228-1C4F-A021-EFE8CFFBCAF1}" type="datetimeFigureOut">
              <a:rPr lang="en-US" smtClean="0"/>
              <a:pPr/>
              <a:t>7/6/2013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A6B5E-48A3-D74E-A8BD-5A6DD1AF3E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1640212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F7995-5228-1C4F-A021-EFE8CFFBCAF1}" type="datetimeFigureOut">
              <a:rPr lang="en-US" smtClean="0"/>
              <a:pPr/>
              <a:t>7/6/2013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A6B5E-48A3-D74E-A8BD-5A6DD1AF3E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2264041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F7995-5228-1C4F-A021-EFE8CFFBCAF1}" type="datetimeFigureOut">
              <a:rPr lang="en-US" smtClean="0"/>
              <a:pPr/>
              <a:t>7/6/2013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A6B5E-48A3-D74E-A8BD-5A6DD1AF3E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339820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F7995-5228-1C4F-A021-EFE8CFFBCAF1}" type="datetimeFigureOut">
              <a:rPr lang="en-US" smtClean="0"/>
              <a:pPr/>
              <a:t>7/6/2013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A6B5E-48A3-D74E-A8BD-5A6DD1AF3E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3740513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F7995-5228-1C4F-A021-EFE8CFFBCAF1}" type="datetimeFigureOut">
              <a:rPr lang="en-US" smtClean="0"/>
              <a:pPr/>
              <a:t>7/6/2013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A6B5E-48A3-D74E-A8BD-5A6DD1AF3E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3716903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fld id="{793F7995-5228-1C4F-A021-EFE8CFFBCAF1}" type="datetimeFigureOut">
              <a:rPr lang="en-US" smtClean="0"/>
              <a:pPr/>
              <a:t>7/6/2013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fld id="{57DA6B5E-48A3-D74E-A8BD-5A6DD1AF3E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32706831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9442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virus and the whale: how scientists study evolution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293429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Documenting the transition from land to water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Isotopic analysis of fossil teeth</a:t>
            </a:r>
          </a:p>
          <a:p>
            <a:r>
              <a:rPr lang="en-US" dirty="0" smtClean="0"/>
              <a:t>Fossil analysis of </a:t>
            </a:r>
            <a:r>
              <a:rPr lang="en-US" dirty="0" err="1" smtClean="0"/>
              <a:t>hindlimb</a:t>
            </a:r>
            <a:r>
              <a:rPr lang="en-US" dirty="0" smtClean="0"/>
              <a:t> loss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66815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Isotopic analysis of fossil teeth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34707"/>
            <a:ext cx="8229600" cy="2174271"/>
          </a:xfrm>
        </p:spPr>
        <p:txBody>
          <a:bodyPr>
            <a:normAutofit/>
          </a:bodyPr>
          <a:lstStyle/>
          <a:p>
            <a:r>
              <a:rPr lang="en-US" dirty="0" smtClean="0"/>
              <a:t>Terrestrial animals drink freshwater; marine animals drink saltwater</a:t>
            </a:r>
          </a:p>
          <a:p>
            <a:r>
              <a:rPr lang="en-US" dirty="0" smtClean="0"/>
              <a:t>O</a:t>
            </a:r>
            <a:r>
              <a:rPr lang="en-US" baseline="30000" dirty="0" smtClean="0"/>
              <a:t>18</a:t>
            </a:r>
            <a:r>
              <a:rPr lang="en-US" dirty="0" smtClean="0"/>
              <a:t>/O</a:t>
            </a:r>
            <a:r>
              <a:rPr lang="en-US" baseline="30000" dirty="0" smtClean="0"/>
              <a:t>16 </a:t>
            </a:r>
            <a:r>
              <a:rPr lang="en-US" dirty="0" smtClean="0"/>
              <a:t>ratio higher in saltwater</a:t>
            </a:r>
          </a:p>
          <a:p>
            <a:pPr lvl="1"/>
            <a:r>
              <a:rPr lang="en-US" dirty="0" smtClean="0"/>
              <a:t>Higher ratio in teeth of marine animals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817" y="3854969"/>
            <a:ext cx="5995754" cy="2907282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374837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Fossils document </a:t>
            </a:r>
            <a:r>
              <a:rPr lang="en-US" dirty="0" err="1" smtClean="0"/>
              <a:t>hindlimb</a:t>
            </a:r>
            <a:r>
              <a:rPr lang="en-US" dirty="0" smtClean="0"/>
              <a:t> loss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1743"/>
            <a:ext cx="9144000" cy="5024438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245043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Changes in gene expression led to </a:t>
            </a:r>
            <a:r>
              <a:rPr lang="en-US" dirty="0" err="1" smtClean="0"/>
              <a:t>hindlimb</a:t>
            </a:r>
            <a:r>
              <a:rPr lang="en-US" dirty="0" smtClean="0"/>
              <a:t> loss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181460"/>
          </a:xfrm>
        </p:spPr>
        <p:txBody>
          <a:bodyPr/>
          <a:lstStyle/>
          <a:p>
            <a:r>
              <a:rPr lang="en-US" dirty="0" err="1" smtClean="0"/>
              <a:t>Hindlimbs</a:t>
            </a:r>
            <a:r>
              <a:rPr lang="en-US" dirty="0" smtClean="0"/>
              <a:t> begin to form but do not fully develop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81661"/>
            <a:ext cx="9144000" cy="3391728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108718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Research gives more clues about whale evolution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Loss of teeth in baleen whales</a:t>
            </a:r>
          </a:p>
          <a:p>
            <a:r>
              <a:rPr lang="en-US" dirty="0" smtClean="0"/>
              <a:t>Evolution of brain size and complexity</a:t>
            </a:r>
          </a:p>
          <a:p>
            <a:r>
              <a:rPr lang="en-US" dirty="0" smtClean="0"/>
              <a:t>Whale diversity over evolutionary time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420959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Baleen whales lost teeth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34707"/>
            <a:ext cx="8021599" cy="198705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Ancestors of all modern whales had teeth</a:t>
            </a:r>
          </a:p>
          <a:p>
            <a:pPr lvl="1"/>
            <a:r>
              <a:rPr lang="en-US" dirty="0" smtClean="0"/>
              <a:t>Also produced small patches of baleen</a:t>
            </a:r>
          </a:p>
          <a:p>
            <a:r>
              <a:rPr lang="en-US" dirty="0" smtClean="0"/>
              <a:t>Baleen completely replaced teeth in </a:t>
            </a:r>
            <a:r>
              <a:rPr lang="en-US" dirty="0" err="1" smtClean="0"/>
              <a:t>Mysticetes</a:t>
            </a:r>
            <a:endParaRPr lang="en-US" dirty="0" smtClean="0"/>
          </a:p>
          <a:p>
            <a:pPr lvl="1"/>
            <a:r>
              <a:rPr lang="en-US" dirty="0" smtClean="0"/>
              <a:t>Genes for building teeth disabled</a:t>
            </a:r>
          </a:p>
        </p:txBody>
      </p:sp>
      <p:pic>
        <p:nvPicPr>
          <p:cNvPr id="4" name="Picture 3" descr="current whale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23693" y="3525455"/>
            <a:ext cx="5842847" cy="312764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370127" y="5089276"/>
            <a:ext cx="4382502" cy="1634561"/>
          </a:xfrm>
          <a:prstGeom prst="ellipse">
            <a:avLst/>
          </a:prstGeom>
          <a:noFill/>
          <a:ln w="317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353323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Brain size and complexity the result of natural selection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985" y="1867708"/>
            <a:ext cx="5520255" cy="4525963"/>
          </a:xfrm>
        </p:spPr>
        <p:txBody>
          <a:bodyPr/>
          <a:lstStyle/>
          <a:p>
            <a:r>
              <a:rPr lang="en-US" dirty="0" smtClean="0"/>
              <a:t>Sociality promoted the evolution of large brains</a:t>
            </a:r>
          </a:p>
          <a:p>
            <a:pPr lvl="1"/>
            <a:r>
              <a:rPr lang="en-US" dirty="0" smtClean="0"/>
              <a:t>Form lasting alliances</a:t>
            </a:r>
          </a:p>
          <a:p>
            <a:pPr lvl="1"/>
            <a:r>
              <a:rPr lang="en-US" dirty="0" smtClean="0"/>
              <a:t>Competition for mates</a:t>
            </a:r>
          </a:p>
          <a:p>
            <a:pPr lvl="1"/>
            <a:r>
              <a:rPr lang="en-US" dirty="0" smtClean="0"/>
              <a:t>Complex communication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3589" y="1957150"/>
            <a:ext cx="3416449" cy="3958743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190991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Small populations put some cetaceans at risk of extinction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230" y="1713655"/>
            <a:ext cx="7516214" cy="4695653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65404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 case studies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Whales: mammals gone to sea</a:t>
            </a:r>
          </a:p>
          <a:p>
            <a:r>
              <a:rPr lang="en-US" b="1" dirty="0" smtClean="0"/>
              <a:t>Viruses: the deadly escape artists</a:t>
            </a:r>
            <a:endParaRPr lang="en-US" b="1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194502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2009 H1N1 Flu Outbreak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79939" y="1600200"/>
            <a:ext cx="5266884" cy="4525963"/>
          </a:xfrm>
        </p:spPr>
        <p:txBody>
          <a:bodyPr/>
          <a:lstStyle/>
          <a:p>
            <a:r>
              <a:rPr lang="en-US" dirty="0" smtClean="0"/>
              <a:t>Spread worldwide in a matter of weeks</a:t>
            </a:r>
          </a:p>
          <a:p>
            <a:pPr lvl="1"/>
            <a:r>
              <a:rPr lang="en-US" dirty="0" smtClean="0"/>
              <a:t>First noticed in Mexico</a:t>
            </a:r>
          </a:p>
          <a:p>
            <a:r>
              <a:rPr lang="en-US" dirty="0" smtClean="0"/>
              <a:t>16,000 deaths in U.S.</a:t>
            </a:r>
          </a:p>
          <a:p>
            <a:r>
              <a:rPr lang="en-US" dirty="0" smtClean="0"/>
              <a:t>Evolutionary biologists helped solve the mystery of its appearance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6181" y="1735184"/>
            <a:ext cx="3790491" cy="4907332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27066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Biological evolution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Any change in the inherited traits of a population that occurs from one generation to the next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72072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Flu life cycle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853" y="1496762"/>
            <a:ext cx="6065120" cy="5361238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301138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560" y="106477"/>
            <a:ext cx="8229600" cy="1143000"/>
          </a:xfrm>
        </p:spPr>
        <p:txBody>
          <a:bodyPr/>
          <a:lstStyle/>
          <a:p>
            <a:r>
              <a:rPr lang="en-US" dirty="0" smtClean="0"/>
              <a:t>Vaccine design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994" y="1586196"/>
            <a:ext cx="6970637" cy="5036377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2066036" y="1711142"/>
            <a:ext cx="787062" cy="45336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100097" y="1249477"/>
            <a:ext cx="59658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Part of flu vaccine; primes immune system</a:t>
            </a:r>
            <a:endParaRPr lang="en-US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118740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do new flu vaccines need to be made each year?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708351"/>
            <a:ext cx="5828916" cy="50691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49213" y="2164507"/>
            <a:ext cx="249305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Mutations may be harmful or beneficial</a:t>
            </a:r>
            <a:endParaRPr lang="en-US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60796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103" y="280949"/>
            <a:ext cx="8908104" cy="1143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Viral strains with beneficial mutations increase in frequency through </a:t>
            </a:r>
            <a:r>
              <a:rPr lang="en-US" sz="2800" b="1" dirty="0" smtClean="0"/>
              <a:t>natural selection</a:t>
            </a:r>
            <a:endParaRPr lang="en-US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491" y="1561529"/>
            <a:ext cx="4760031" cy="52159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97522" y="2245006"/>
            <a:ext cx="30837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smtClean="0">
                <a:latin typeface="Arial"/>
                <a:cs typeface="Arial"/>
              </a:rPr>
              <a:t>Viral strain no longer recognized by immune system </a:t>
            </a:r>
          </a:p>
          <a:p>
            <a:pPr marL="342900" indent="-342900">
              <a:buFontTx/>
              <a:buChar char="-"/>
            </a:pPr>
            <a:endParaRPr lang="en-US" sz="2400" dirty="0" smtClean="0">
              <a:latin typeface="Arial"/>
              <a:cs typeface="Arial"/>
            </a:endParaRPr>
          </a:p>
          <a:p>
            <a:pPr marL="342900" indent="-342900">
              <a:buFontTx/>
              <a:buChar char="-"/>
            </a:pPr>
            <a:r>
              <a:rPr lang="en-US" sz="2400" dirty="0" smtClean="0">
                <a:latin typeface="Arial"/>
                <a:cs typeface="Arial"/>
              </a:rPr>
              <a:t>Requires new vaccine</a:t>
            </a:r>
            <a:endParaRPr lang="en-US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139802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Viral </a:t>
            </a:r>
            <a:r>
              <a:rPr lang="en-US" b="1" dirty="0" err="1" smtClean="0"/>
              <a:t>reassortment</a:t>
            </a:r>
            <a:r>
              <a:rPr lang="en-US" dirty="0" smtClean="0"/>
              <a:t> can lead to devastating consequences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0"/>
            <a:ext cx="5553088" cy="4525963"/>
          </a:xfrm>
        </p:spPr>
        <p:txBody>
          <a:bodyPr/>
          <a:lstStyle/>
          <a:p>
            <a:r>
              <a:rPr lang="en-US" dirty="0" smtClean="0"/>
              <a:t>Immune system cannot recognize distinct surface proteins</a:t>
            </a:r>
          </a:p>
          <a:p>
            <a:r>
              <a:rPr lang="en-US" dirty="0" smtClean="0"/>
              <a:t>New strains can cause significant mortality</a:t>
            </a:r>
          </a:p>
          <a:p>
            <a:pPr lvl="1"/>
            <a:r>
              <a:rPr lang="en-US" dirty="0" smtClean="0"/>
              <a:t>Spanish flu (1918)</a:t>
            </a:r>
          </a:p>
          <a:p>
            <a:pPr lvl="1"/>
            <a:r>
              <a:rPr lang="en-US" dirty="0" smtClean="0"/>
              <a:t>Asian Flu (1957-58)</a:t>
            </a:r>
          </a:p>
          <a:p>
            <a:pPr lvl="1"/>
            <a:r>
              <a:rPr lang="en-US" dirty="0" smtClean="0"/>
              <a:t>Hong </a:t>
            </a:r>
            <a:r>
              <a:rPr lang="en-US" dirty="0" smtClean="0"/>
              <a:t>Kong Flu (1968-69)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3028" y="2066121"/>
            <a:ext cx="3257905" cy="357432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57665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2009 outbreak was the result of </a:t>
            </a:r>
            <a:r>
              <a:rPr lang="en-US" dirty="0" err="1" smtClean="0"/>
              <a:t>reassortment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230" y="1621178"/>
            <a:ext cx="3943202" cy="5236821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142909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0498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Common misconceptions about evolution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336448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 smtClean="0"/>
              <a:t>Evolution is “just” a theory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Scientific theories backed by multiple lines of evidence</a:t>
            </a:r>
          </a:p>
          <a:p>
            <a:pPr lvl="1"/>
            <a:r>
              <a:rPr lang="en-US" dirty="0" smtClean="0"/>
              <a:t>Provide overarching explanation for major aspects of natural world</a:t>
            </a:r>
          </a:p>
          <a:p>
            <a:r>
              <a:rPr lang="en-US" dirty="0" smtClean="0"/>
              <a:t>Other scientific theories</a:t>
            </a:r>
          </a:p>
          <a:p>
            <a:pPr lvl="1"/>
            <a:r>
              <a:rPr lang="en-US" dirty="0" smtClean="0"/>
              <a:t>Gravity</a:t>
            </a:r>
          </a:p>
          <a:p>
            <a:pPr lvl="1"/>
            <a:r>
              <a:rPr lang="en-US" dirty="0" smtClean="0"/>
              <a:t>Plate tectonics</a:t>
            </a:r>
          </a:p>
          <a:p>
            <a:pPr lvl="1"/>
            <a:r>
              <a:rPr lang="en-US" dirty="0" smtClean="0"/>
              <a:t>Germ theory</a:t>
            </a:r>
          </a:p>
          <a:p>
            <a:r>
              <a:rPr lang="en-US" dirty="0" smtClean="0"/>
              <a:t>Evolutionary theory overwhelmingly accepted by scientists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302042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Evolutionary biologists understand everything about the history of life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Biologists continually discover new aspects of life</a:t>
            </a:r>
          </a:p>
          <a:p>
            <a:pPr lvl="1"/>
            <a:r>
              <a:rPr lang="en-US" dirty="0" smtClean="0"/>
              <a:t>All evidence fits within context of evolution  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181541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Evolution explains the origin of life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79354" cy="4525963"/>
          </a:xfrm>
        </p:spPr>
        <p:txBody>
          <a:bodyPr>
            <a:normAutofit/>
          </a:bodyPr>
          <a:lstStyle/>
          <a:p>
            <a:r>
              <a:rPr lang="en-US" sz="3000" dirty="0" smtClean="0"/>
              <a:t>Evolution deals with how life has changed after it originated</a:t>
            </a:r>
          </a:p>
          <a:p>
            <a:r>
              <a:rPr lang="en-US" sz="3000" dirty="0" smtClean="0"/>
              <a:t>Other scientific fields address the origin of life</a:t>
            </a:r>
            <a:endParaRPr lang="en-US" sz="30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2378686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5241" y="274638"/>
            <a:ext cx="8522137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Evolution explains the diversity of life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297468" y="1996964"/>
            <a:ext cx="2449031" cy="31706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2548" y="2189654"/>
            <a:ext cx="3895590" cy="2814615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299027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Evolutionary biologists search for missing links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Biologists expect the fossil record to be incomplete</a:t>
            </a:r>
          </a:p>
          <a:p>
            <a:pPr lvl="1"/>
            <a:r>
              <a:rPr lang="en-US" dirty="0" smtClean="0"/>
              <a:t>Finding direct ancestors is unlikely</a:t>
            </a:r>
          </a:p>
          <a:p>
            <a:r>
              <a:rPr lang="en-US" dirty="0" smtClean="0"/>
              <a:t>Available evidence strongly supports relationships between current and past species</a:t>
            </a:r>
          </a:p>
          <a:p>
            <a:pPr lvl="1"/>
            <a:r>
              <a:rPr lang="en-US" dirty="0" smtClean="0"/>
              <a:t>Relationships shed light on how traits evolved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172583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Evolution violates the second law of thermodynamics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Holds that disorder increases in </a:t>
            </a:r>
            <a:r>
              <a:rPr lang="en-US" i="1" dirty="0" smtClean="0"/>
              <a:t>closed</a:t>
            </a:r>
            <a:r>
              <a:rPr lang="en-US" dirty="0" smtClean="0"/>
              <a:t> systems</a:t>
            </a:r>
          </a:p>
          <a:p>
            <a:pPr lvl="1"/>
            <a:r>
              <a:rPr lang="en-US" dirty="0" smtClean="0"/>
              <a:t>Earth is not a closed system</a:t>
            </a:r>
          </a:p>
          <a:p>
            <a:pPr lvl="1"/>
            <a:r>
              <a:rPr lang="en-US" dirty="0" smtClean="0"/>
              <a:t>Sun provides constant input of energy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98286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 is natural selection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Natural selection is a </a:t>
            </a:r>
            <a:r>
              <a:rPr lang="en-US" i="1" dirty="0" smtClean="0"/>
              <a:t>mechanism</a:t>
            </a:r>
            <a:r>
              <a:rPr lang="en-US" dirty="0" smtClean="0"/>
              <a:t> of evolutionary change</a:t>
            </a:r>
          </a:p>
          <a:p>
            <a:r>
              <a:rPr lang="en-US" dirty="0" smtClean="0"/>
              <a:t>Other mechanisms:</a:t>
            </a:r>
          </a:p>
          <a:p>
            <a:pPr lvl="1"/>
            <a:r>
              <a:rPr lang="en-US" dirty="0" smtClean="0"/>
              <a:t>Genetic drift</a:t>
            </a:r>
          </a:p>
          <a:p>
            <a:pPr lvl="1"/>
            <a:r>
              <a:rPr lang="en-US" dirty="0" smtClean="0"/>
              <a:t>Sexual selection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193306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Evolution is entirely random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8298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Evolution includes random and non-random components</a:t>
            </a:r>
          </a:p>
          <a:p>
            <a:pPr lvl="1"/>
            <a:r>
              <a:rPr lang="en-US" dirty="0" smtClean="0"/>
              <a:t>Mutations are random</a:t>
            </a:r>
          </a:p>
          <a:p>
            <a:pPr lvl="1"/>
            <a:r>
              <a:rPr lang="en-US" dirty="0" smtClean="0"/>
              <a:t>Natural selection is the non-random spread of particular mutations</a:t>
            </a:r>
          </a:p>
          <a:p>
            <a:r>
              <a:rPr lang="en-US" b="1" dirty="0" smtClean="0"/>
              <a:t>Convergent evolution</a:t>
            </a:r>
            <a:r>
              <a:rPr lang="en-US" dirty="0" smtClean="0"/>
              <a:t> demonstrates that evolution is non-random </a:t>
            </a:r>
          </a:p>
          <a:p>
            <a:pPr lvl="1"/>
            <a:r>
              <a:rPr lang="en-US" dirty="0" smtClean="0"/>
              <a:t>Phenotypes are predictable when environments are similar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108364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Organisms evolve adaptations  they “need”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Evolution cannot identify needs</a:t>
            </a:r>
          </a:p>
          <a:p>
            <a:pPr lvl="1"/>
            <a:r>
              <a:rPr lang="en-US" dirty="0" smtClean="0"/>
              <a:t>Mutations do not occur because they would be adaptive in an environment</a:t>
            </a:r>
          </a:p>
          <a:p>
            <a:pPr lvl="1"/>
            <a:r>
              <a:rPr lang="en-US" dirty="0" smtClean="0"/>
              <a:t>If beneficial mutations </a:t>
            </a:r>
            <a:r>
              <a:rPr lang="en-US" i="1" dirty="0" smtClean="0"/>
              <a:t>happen</a:t>
            </a:r>
            <a:r>
              <a:rPr lang="en-US" dirty="0" smtClean="0"/>
              <a:t> to occur they may increase in frequency through selection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366542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 is a march of progress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494509"/>
          </a:xfrm>
        </p:spPr>
        <p:txBody>
          <a:bodyPr/>
          <a:lstStyle/>
          <a:p>
            <a:r>
              <a:rPr lang="en-US" dirty="0" smtClean="0"/>
              <a:t>Evolution is not ladder-like</a:t>
            </a:r>
          </a:p>
          <a:p>
            <a:pPr lvl="1"/>
            <a:r>
              <a:rPr lang="en-US" dirty="0" smtClean="0"/>
              <a:t>New species result from branching events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256" y="2926408"/>
            <a:ext cx="6058361" cy="3278504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379072" y="3094709"/>
            <a:ext cx="5071181" cy="3210984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2235970" y="2926408"/>
            <a:ext cx="4319896" cy="3379285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157897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Evolution always moves from simple to complex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Evolution can also move from complex to simple</a:t>
            </a:r>
          </a:p>
          <a:p>
            <a:pPr lvl="1"/>
            <a:r>
              <a:rPr lang="en-US" dirty="0"/>
              <a:t>e</a:t>
            </a:r>
            <a:r>
              <a:rPr lang="en-US" dirty="0" smtClean="0"/>
              <a:t>.g. mitochondria evolved from free-living bacteria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150486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Evolution results from individuals adapting to environment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Evolution only works on inherited traits</a:t>
            </a:r>
          </a:p>
          <a:p>
            <a:pPr lvl="1"/>
            <a:r>
              <a:rPr lang="en-US" dirty="0" smtClean="0"/>
              <a:t>Acquired changes are not passed to offspring</a:t>
            </a:r>
          </a:p>
          <a:p>
            <a:r>
              <a:rPr lang="en-US" i="1" dirty="0" smtClean="0"/>
              <a:t>Populations</a:t>
            </a:r>
            <a:r>
              <a:rPr lang="en-US" dirty="0" smtClean="0"/>
              <a:t> evolve; individuals do not</a:t>
            </a:r>
          </a:p>
          <a:p>
            <a:pPr lvl="1"/>
            <a:r>
              <a:rPr lang="en-US" dirty="0" smtClean="0"/>
              <a:t>Evolution results from changes in allele frequencies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383929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Organisms are perfectly adapted to their environment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Natural selection can only work with available variation</a:t>
            </a:r>
          </a:p>
          <a:p>
            <a:pPr lvl="1"/>
            <a:r>
              <a:rPr lang="en-US" dirty="0" smtClean="0"/>
              <a:t>Constrained by physics and development</a:t>
            </a:r>
          </a:p>
          <a:p>
            <a:r>
              <a:rPr lang="en-US" dirty="0" smtClean="0"/>
              <a:t>Many traits involved in trade-offs</a:t>
            </a:r>
          </a:p>
          <a:p>
            <a:pPr lvl="1"/>
            <a:r>
              <a:rPr lang="en-US" dirty="0" smtClean="0"/>
              <a:t>e.g. human brain size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101988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Evolution happens for the good of the species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Evolution selects traits that are beneficial for </a:t>
            </a:r>
            <a:r>
              <a:rPr lang="en-US" i="1" dirty="0" smtClean="0"/>
              <a:t>individuals or their genes</a:t>
            </a:r>
          </a:p>
          <a:p>
            <a:pPr lvl="1"/>
            <a:r>
              <a:rPr lang="en-US" dirty="0" smtClean="0"/>
              <a:t>Traits that are bad for individuals (or genes) will not be selected </a:t>
            </a:r>
            <a:r>
              <a:rPr lang="en-US" i="1" dirty="0" smtClean="0"/>
              <a:t>even if </a:t>
            </a:r>
            <a:r>
              <a:rPr lang="en-US" dirty="0" smtClean="0"/>
              <a:t>they are good for the species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353334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Understanding evolution has practical implications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369" y="1944414"/>
            <a:ext cx="3301110" cy="36173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9559" y="1944414"/>
            <a:ext cx="3113475" cy="34158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7476" y="5572534"/>
            <a:ext cx="800932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/>
                <a:cs typeface="Arial"/>
              </a:rPr>
              <a:t>How do pathogens become drug resistant?</a:t>
            </a:r>
          </a:p>
          <a:p>
            <a:r>
              <a:rPr lang="en-US" sz="3200" dirty="0" smtClean="0">
                <a:latin typeface="Arial"/>
                <a:cs typeface="Arial"/>
              </a:rPr>
              <a:t>What is the source of new pathogens?</a:t>
            </a:r>
            <a:endParaRPr lang="en-US" sz="3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6710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Evolution promotes selfishness and cruelty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Natural selection favors traits that increase reproductive success</a:t>
            </a:r>
          </a:p>
          <a:p>
            <a:pPr lvl="1"/>
            <a:r>
              <a:rPr lang="en-US" dirty="0" smtClean="0"/>
              <a:t>Different conditions select for different traits</a:t>
            </a:r>
          </a:p>
          <a:p>
            <a:pPr lvl="1"/>
            <a:r>
              <a:rPr lang="en-US" dirty="0" smtClean="0"/>
              <a:t>Cooperative traits are beneficial under some conditions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1678162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Evolution seeks peaceful harmony in nature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Natural selection favors traits that increase reproductive success</a:t>
            </a:r>
          </a:p>
          <a:p>
            <a:pPr lvl="1"/>
            <a:r>
              <a:rPr lang="en-US" dirty="0" smtClean="0"/>
              <a:t>Can result in exploitation 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1713637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Life can be divided into higher and lower forms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 of life is adapted to the environment in numerous ways</a:t>
            </a:r>
          </a:p>
          <a:p>
            <a:pPr lvl="1"/>
            <a:r>
              <a:rPr lang="en-US" dirty="0" smtClean="0"/>
              <a:t>Environments differ so adaptations differ</a:t>
            </a:r>
          </a:p>
          <a:p>
            <a:pPr lvl="1"/>
            <a:r>
              <a:rPr lang="en-US" dirty="0" smtClean="0"/>
              <a:t>One adaptation is not “superior” to another adaptation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346100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Evolution has produced a stable diversity of life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31602" cy="4525963"/>
          </a:xfrm>
        </p:spPr>
        <p:txBody>
          <a:bodyPr/>
          <a:lstStyle/>
          <a:p>
            <a:r>
              <a:rPr lang="en-US" dirty="0" smtClean="0"/>
              <a:t>Extinction means diversity is not stable</a:t>
            </a:r>
          </a:p>
          <a:p>
            <a:pPr lvl="1"/>
            <a:r>
              <a:rPr lang="en-US" dirty="0" smtClean="0"/>
              <a:t>99% of all species that ever existed are extinct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235389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 case studies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Whales: mammals gone to sea</a:t>
            </a:r>
          </a:p>
          <a:p>
            <a:r>
              <a:rPr lang="en-US" dirty="0" smtClean="0"/>
              <a:t>Viruses: the deadly escape artists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46520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do we know whales are mammals?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6366981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Whales share </a:t>
            </a:r>
            <a:r>
              <a:rPr lang="en-US" b="1" dirty="0" err="1" smtClean="0"/>
              <a:t>synapomorphies</a:t>
            </a:r>
            <a:r>
              <a:rPr lang="en-US" b="1" dirty="0" smtClean="0"/>
              <a:t> </a:t>
            </a:r>
            <a:r>
              <a:rPr lang="en-US" dirty="0" smtClean="0"/>
              <a:t>with mammals</a:t>
            </a:r>
          </a:p>
          <a:p>
            <a:pPr lvl="1"/>
            <a:r>
              <a:rPr lang="en-US" dirty="0" smtClean="0"/>
              <a:t>Mammary glands</a:t>
            </a:r>
          </a:p>
          <a:p>
            <a:pPr lvl="1"/>
            <a:r>
              <a:rPr lang="en-US" dirty="0" smtClean="0"/>
              <a:t>Three middle ear bones</a:t>
            </a:r>
          </a:p>
          <a:p>
            <a:pPr lvl="1"/>
            <a:r>
              <a:rPr lang="en-US" dirty="0" smtClean="0"/>
              <a:t>Hair (in developing embryos)</a:t>
            </a:r>
          </a:p>
          <a:p>
            <a:r>
              <a:rPr lang="en-US" dirty="0" smtClean="0"/>
              <a:t>Similarities with fish arose through </a:t>
            </a:r>
            <a:r>
              <a:rPr lang="en-US" b="1" dirty="0" smtClean="0"/>
              <a:t>convergent evolution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413284" y="1862038"/>
            <a:ext cx="2334729" cy="302264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101874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Fossil whales share </a:t>
            </a:r>
            <a:r>
              <a:rPr lang="en-US" sz="3600" dirty="0" err="1" smtClean="0"/>
              <a:t>synapomorphies</a:t>
            </a:r>
            <a:r>
              <a:rPr lang="en-US" sz="3600" dirty="0" smtClean="0"/>
              <a:t> with modern cetaceans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71863"/>
            <a:ext cx="5342759" cy="31931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2759" y="2271837"/>
            <a:ext cx="2914699" cy="4049507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116666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765" y="274638"/>
            <a:ext cx="8696281" cy="1143000"/>
          </a:xfrm>
        </p:spPr>
        <p:txBody>
          <a:bodyPr>
            <a:normAutofit/>
          </a:bodyPr>
          <a:lstStyle/>
          <a:p>
            <a:r>
              <a:rPr lang="en-US" sz="3900" dirty="0" smtClean="0"/>
              <a:t>Fossils revea</a:t>
            </a:r>
            <a:r>
              <a:rPr lang="en-US" sz="3900" dirty="0"/>
              <a:t>l</a:t>
            </a:r>
            <a:r>
              <a:rPr lang="en-US" sz="3900" dirty="0" smtClean="0"/>
              <a:t> links to land mammals</a:t>
            </a:r>
            <a:endParaRPr lang="en-US" sz="39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792" y="2385837"/>
            <a:ext cx="2598649" cy="42228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3518" y="2528945"/>
            <a:ext cx="5319528" cy="31648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1597558"/>
            <a:ext cx="848180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000" dirty="0" smtClean="0">
                <a:latin typeface="Arial"/>
                <a:cs typeface="Arial"/>
              </a:rPr>
              <a:t>Shape of </a:t>
            </a:r>
            <a:r>
              <a:rPr lang="en-US" sz="3000" dirty="0" err="1" smtClean="0">
                <a:latin typeface="Arial"/>
                <a:cs typeface="Arial"/>
              </a:rPr>
              <a:t>astragalus</a:t>
            </a:r>
            <a:r>
              <a:rPr lang="en-US" sz="3000" dirty="0" smtClean="0">
                <a:latin typeface="Arial"/>
                <a:cs typeface="Arial"/>
              </a:rPr>
              <a:t> connects to artiodactyls</a:t>
            </a:r>
            <a:endParaRPr lang="en-US" sz="30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337873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51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Fossil sequence documents transition from land to water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657" y="1609963"/>
            <a:ext cx="4752253" cy="5200411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126694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4547</TotalTime>
  <Words>907</Words>
  <Application>Microsoft Office PowerPoint</Application>
  <PresentationFormat>On-screen Show (4:3)</PresentationFormat>
  <Paragraphs>141</Paragraphs>
  <Slides>43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The virus and the whale: how scientists study evolution</vt:lpstr>
      <vt:lpstr>Biological evolution</vt:lpstr>
      <vt:lpstr>Evolution explains the diversity of life</vt:lpstr>
      <vt:lpstr>Understanding evolution has practical implications</vt:lpstr>
      <vt:lpstr>Evolution case studies</vt:lpstr>
      <vt:lpstr>How do we know whales are mammals?</vt:lpstr>
      <vt:lpstr>Fossil whales share synapomorphies with modern cetaceans</vt:lpstr>
      <vt:lpstr>Fossils reveal links to land mammals</vt:lpstr>
      <vt:lpstr>Fossil sequence documents transition from land to water</vt:lpstr>
      <vt:lpstr>Documenting the transition from land to water</vt:lpstr>
      <vt:lpstr>Isotopic analysis of fossil teeth</vt:lpstr>
      <vt:lpstr>Fossils document hindlimb loss</vt:lpstr>
      <vt:lpstr>Changes in gene expression led to hindlimb loss</vt:lpstr>
      <vt:lpstr>Research gives more clues about whale evolution</vt:lpstr>
      <vt:lpstr>Baleen whales lost teeth</vt:lpstr>
      <vt:lpstr>Brain size and complexity the result of natural selection</vt:lpstr>
      <vt:lpstr>Small populations put some cetaceans at risk of extinction</vt:lpstr>
      <vt:lpstr>Evolution case studies</vt:lpstr>
      <vt:lpstr>2009 H1N1 Flu Outbreak</vt:lpstr>
      <vt:lpstr>Flu life cycle</vt:lpstr>
      <vt:lpstr>Vaccine design</vt:lpstr>
      <vt:lpstr>Why do new flu vaccines need to be made each year?</vt:lpstr>
      <vt:lpstr>Viral strains with beneficial mutations increase in frequency through natural selection</vt:lpstr>
      <vt:lpstr>Viral reassortment can lead to devastating consequences</vt:lpstr>
      <vt:lpstr>The 2009 outbreak was the result of reassortment</vt:lpstr>
      <vt:lpstr>Common misconceptions about evolution</vt:lpstr>
      <vt:lpstr> Evolution is “just” a theory</vt:lpstr>
      <vt:lpstr>Evolutionary biologists understand everything about the history of life</vt:lpstr>
      <vt:lpstr>Evolution explains the origin of life</vt:lpstr>
      <vt:lpstr>Evolutionary biologists search for missing links</vt:lpstr>
      <vt:lpstr>Evolution violates the second law of thermodynamics</vt:lpstr>
      <vt:lpstr>Evolution is natural selection</vt:lpstr>
      <vt:lpstr>Evolution is entirely random</vt:lpstr>
      <vt:lpstr>Organisms evolve adaptations  they “need”</vt:lpstr>
      <vt:lpstr>Evolution is a march of progress</vt:lpstr>
      <vt:lpstr>Evolution always moves from simple to complex</vt:lpstr>
      <vt:lpstr>Evolution results from individuals adapting to environment</vt:lpstr>
      <vt:lpstr>Organisms are perfectly adapted to their environment</vt:lpstr>
      <vt:lpstr>Evolution happens for the good of the species</vt:lpstr>
      <vt:lpstr>Evolution promotes selfishness and cruelty</vt:lpstr>
      <vt:lpstr>Evolution seeks peaceful harmony in nature</vt:lpstr>
      <vt:lpstr>Life can be divided into higher and lower forms</vt:lpstr>
      <vt:lpstr>Evolution has produced a stable diversity of life</vt:lpstr>
    </vt:vector>
  </TitlesOfParts>
  <Company>UCCS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Biological evolution</dc:title>
  <dc:creator>Jeremy Bono</dc:creator>
  <cp:lastModifiedBy>Sherry </cp:lastModifiedBy>
  <cp:revision>46</cp:revision>
  <dcterms:created xsi:type="dcterms:W3CDTF">2012-05-12T15:24:44Z</dcterms:created>
  <dcterms:modified xsi:type="dcterms:W3CDTF">2013-07-06T20:43:54Z</dcterms:modified>
</cp:coreProperties>
</file>