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93" r:id="rId4"/>
    <p:sldId id="292" r:id="rId5"/>
    <p:sldId id="290" r:id="rId6"/>
    <p:sldId id="291" r:id="rId7"/>
    <p:sldId id="265" r:id="rId8"/>
    <p:sldId id="294" r:id="rId9"/>
    <p:sldId id="295" r:id="rId10"/>
    <p:sldId id="296" r:id="rId11"/>
    <p:sldId id="297" r:id="rId12"/>
    <p:sldId id="266" r:id="rId13"/>
    <p:sldId id="298" r:id="rId14"/>
    <p:sldId id="299" r:id="rId15"/>
    <p:sldId id="300" r:id="rId16"/>
    <p:sldId id="267" r:id="rId17"/>
    <p:sldId id="313" r:id="rId18"/>
    <p:sldId id="301" r:id="rId19"/>
    <p:sldId id="302" r:id="rId20"/>
    <p:sldId id="303" r:id="rId21"/>
    <p:sldId id="304" r:id="rId22"/>
    <p:sldId id="305" r:id="rId23"/>
    <p:sldId id="306" r:id="rId24"/>
    <p:sldId id="307" r:id="rId25"/>
    <p:sldId id="308" r:id="rId26"/>
    <p:sldId id="269" r:id="rId27"/>
    <p:sldId id="312" r:id="rId28"/>
    <p:sldId id="270" r:id="rId29"/>
    <p:sldId id="273" r:id="rId30"/>
    <p:sldId id="309" r:id="rId31"/>
    <p:sldId id="310" r:id="rId32"/>
    <p:sldId id="275" r:id="rId33"/>
    <p:sldId id="276" r:id="rId34"/>
    <p:sldId id="278" r:id="rId35"/>
    <p:sldId id="279" r:id="rId36"/>
    <p:sldId id="311" r:id="rId37"/>
    <p:sldId id="28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2" autoAdjust="0"/>
    <p:restoredTop sz="94660"/>
  </p:normalViewPr>
  <p:slideViewPr>
    <p:cSldViewPr snapToGrid="0" snapToObjects="1">
      <p:cViewPr varScale="1">
        <p:scale>
          <a:sx n="89" d="100"/>
          <a:sy n="89" d="100"/>
        </p:scale>
        <p:origin x="1493"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ED12A-B388-D94B-9F5C-510C6FDAC750}" type="datetimeFigureOut">
              <a:rPr lang="en-US" smtClean="0"/>
              <a:pPr/>
              <a:t>7/15/2013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FAD76-0151-F642-B5BF-B470A10E4AF6}" type="slidenum">
              <a:rPr lang="en-US" smtClean="0"/>
              <a:pPr/>
              <a:t>‹#›</a:t>
            </a:fld>
            <a:endParaRPr lang="en-US"/>
          </a:p>
        </p:txBody>
      </p:sp>
    </p:spTree>
    <p:extLst>
      <p:ext uri="{BB962C8B-B14F-4D97-AF65-F5344CB8AC3E}">
        <p14:creationId xmlns:p14="http://schemas.microsoft.com/office/powerpoint/2010/main" val="2982206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4FF6FB-4B46-AD4F-9F45-328E9ECB55C2}"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193083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FF6FB-4B46-AD4F-9F45-328E9ECB55C2}"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290892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FF6FB-4B46-AD4F-9F45-328E9ECB55C2}"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354466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FF6FB-4B46-AD4F-9F45-328E9ECB55C2}"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13755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FF6FB-4B46-AD4F-9F45-328E9ECB55C2}" type="datetimeFigureOut">
              <a:rPr lang="en-US" smtClean="0"/>
              <a:pPr/>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130887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4FF6FB-4B46-AD4F-9F45-328E9ECB55C2}"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375107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4FF6FB-4B46-AD4F-9F45-328E9ECB55C2}" type="datetimeFigureOut">
              <a:rPr lang="en-US" smtClean="0"/>
              <a:pPr/>
              <a:t>7/15/2013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130075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4FF6FB-4B46-AD4F-9F45-328E9ECB55C2}" type="datetimeFigureOut">
              <a:rPr lang="en-US" smtClean="0"/>
              <a:pPr/>
              <a:t>7/15/2013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111560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FF6FB-4B46-AD4F-9F45-328E9ECB55C2}" type="datetimeFigureOut">
              <a:rPr lang="en-US" smtClean="0"/>
              <a:pPr/>
              <a:t>7/15/2013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382391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FF6FB-4B46-AD4F-9F45-328E9ECB55C2}"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377181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FF6FB-4B46-AD4F-9F45-328E9ECB55C2}" type="datetimeFigureOut">
              <a:rPr lang="en-US" smtClean="0"/>
              <a:pPr/>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7EDF1-D86A-CD4A-BB96-139CA67BA8A2}" type="slidenum">
              <a:rPr lang="en-US" smtClean="0"/>
              <a:pPr/>
              <a:t>‹#›</a:t>
            </a:fld>
            <a:endParaRPr lang="en-US"/>
          </a:p>
        </p:txBody>
      </p:sp>
    </p:spTree>
    <p:extLst>
      <p:ext uri="{BB962C8B-B14F-4D97-AF65-F5344CB8AC3E}">
        <p14:creationId xmlns:p14="http://schemas.microsoft.com/office/powerpoint/2010/main" val="357349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3E4FF6FB-4B46-AD4F-9F45-328E9ECB55C2}" type="datetimeFigureOut">
              <a:rPr lang="en-US" smtClean="0"/>
              <a:pPr/>
              <a:t>7/15/2013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197EDF1-D86A-CD4A-BB96-139CA67BA8A2}" type="slidenum">
              <a:rPr lang="en-US" smtClean="0"/>
              <a:pPr/>
              <a:t>‹#›</a:t>
            </a:fld>
            <a:endParaRPr lang="en-US" dirty="0"/>
          </a:p>
        </p:txBody>
      </p:sp>
    </p:spTree>
    <p:extLst>
      <p:ext uri="{BB962C8B-B14F-4D97-AF65-F5344CB8AC3E}">
        <p14:creationId xmlns:p14="http://schemas.microsoft.com/office/powerpoint/2010/main" val="340492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84" y="1281008"/>
            <a:ext cx="4595025" cy="1470025"/>
          </a:xfrm>
        </p:spPr>
        <p:txBody>
          <a:bodyPr>
            <a:noAutofit/>
          </a:bodyPr>
          <a:lstStyle/>
          <a:p>
            <a:r>
              <a:rPr lang="en-US" sz="3600" dirty="0" smtClean="0">
                <a:cs typeface="Arial"/>
              </a:rPr>
              <a:t>Chapter 7</a:t>
            </a:r>
            <a:br>
              <a:rPr lang="en-US" sz="3600" dirty="0" smtClean="0">
                <a:cs typeface="Arial"/>
              </a:rPr>
            </a:br>
            <a:r>
              <a:rPr lang="en-US" sz="3600" dirty="0" smtClean="0">
                <a:cs typeface="Arial"/>
              </a:rPr>
              <a:t>Beyond alleles: quantitative genetics and the evolution of phenotypes</a:t>
            </a:r>
            <a:endParaRPr lang="en-US" sz="3600" dirty="0">
              <a:cs typeface="Arial"/>
            </a:endParaRPr>
          </a:p>
        </p:txBody>
      </p:sp>
      <p:pic>
        <p:nvPicPr>
          <p:cNvPr id="4" name="Picture 3" descr="07.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490" y="761627"/>
            <a:ext cx="4052312" cy="5236569"/>
          </a:xfrm>
          <a:prstGeom prst="rect">
            <a:avLst/>
          </a:prstGeom>
        </p:spPr>
      </p:pic>
    </p:spTree>
    <p:extLst>
      <p:ext uri="{BB962C8B-B14F-4D97-AF65-F5344CB8AC3E}">
        <p14:creationId xmlns:p14="http://schemas.microsoft.com/office/powerpoint/2010/main" val="217409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Natural selection can be understood as a logical argument in which a conclusion follows from a set of premises (or a result follows from a set of initial conditions). Natural selection will operate on anything that has the following properties:</a:t>
            </a:r>
          </a:p>
          <a:p>
            <a:pPr lvl="1" eaLnBrk="1" fontAlgn="auto" hangingPunct="1">
              <a:spcAft>
                <a:spcPts val="0"/>
              </a:spcAft>
              <a:buFont typeface="Arial" pitchFamily="34" charset="0"/>
              <a:buChar char="–"/>
              <a:defRPr/>
            </a:pPr>
            <a:r>
              <a:rPr lang="en-US" dirty="0" smtClean="0"/>
              <a:t>reproduction </a:t>
            </a:r>
          </a:p>
          <a:p>
            <a:pPr lvl="1" eaLnBrk="1" fontAlgn="auto" hangingPunct="1">
              <a:spcAft>
                <a:spcPts val="0"/>
              </a:spcAft>
              <a:buFont typeface="Arial" pitchFamily="34" charset="0"/>
              <a:buChar char="–"/>
              <a:defRPr/>
            </a:pPr>
            <a:r>
              <a:rPr lang="en-US" dirty="0" smtClean="0"/>
              <a:t>inheritance </a:t>
            </a:r>
          </a:p>
          <a:p>
            <a:pPr lvl="1" eaLnBrk="1" fontAlgn="auto" hangingPunct="1">
              <a:spcAft>
                <a:spcPts val="0"/>
              </a:spcAft>
              <a:buFont typeface="Arial" pitchFamily="34" charset="0"/>
              <a:buChar char="–"/>
              <a:defRPr/>
            </a:pPr>
            <a:r>
              <a:rPr lang="en-US" dirty="0" smtClean="0"/>
              <a:t>variation in fitness</a:t>
            </a:r>
          </a:p>
          <a:p>
            <a:pPr lvl="1" eaLnBrk="1" fontAlgn="auto" hangingPunct="1">
              <a:spcAft>
                <a:spcPts val="0"/>
              </a:spcAft>
              <a:buFont typeface="Arial" pitchFamily="34" charset="0"/>
              <a:buChar char="–"/>
              <a:defRPr/>
            </a:pPr>
            <a:r>
              <a:rPr lang="en-US" dirty="0" smtClean="0"/>
              <a:t>variation in individual</a:t>
            </a:r>
          </a:p>
          <a:p>
            <a:pPr lvl="1" eaLnBrk="1" fontAlgn="auto" hangingPunct="1">
              <a:spcAft>
                <a:spcPts val="0"/>
              </a:spcAft>
              <a:buFont typeface="Arial" pitchFamily="34" charset="0"/>
              <a:buNone/>
              <a:defRPr/>
            </a:pPr>
            <a:r>
              <a:rPr lang="en-US" dirty="0" smtClean="0"/>
              <a:t>      characteristic</a:t>
            </a:r>
          </a:p>
          <a:p>
            <a:pPr eaLnBrk="1" fontAlgn="auto" hangingPunct="1">
              <a:spcAft>
                <a:spcPts val="0"/>
              </a:spcAft>
              <a:buNone/>
              <a:defRPr/>
            </a:pPr>
            <a:r>
              <a:rPr lang="en-US" dirty="0" smtClean="0"/>
              <a:t/>
            </a:r>
            <a:br>
              <a:rPr lang="en-US" dirty="0" smtClean="0"/>
            </a:br>
            <a:r>
              <a:rPr lang="en-US" dirty="0" smtClean="0"/>
              <a:t/>
            </a:r>
            <a:br>
              <a:rPr lang="en-US" dirty="0" smtClean="0"/>
            </a:br>
            <a:endParaRPr lang="en-US" dirty="0"/>
          </a:p>
        </p:txBody>
      </p:sp>
      <p:pic>
        <p:nvPicPr>
          <p:cNvPr id="5124" name="Picture 3" descr="CAQYFFVQCAM0S8EPCAKTC3G5CA08VGEYCAY62JASCA87PBPVCAEN3LJMCAWFW799CA0I8O4FCA613XOJCATRI6GJCANL7H69CA2MWGTBCAQALGQNCA4U71KTCAME88UMtwins.jpg"/>
          <p:cNvPicPr>
            <a:picLocks noChangeAspect="1"/>
          </p:cNvPicPr>
          <p:nvPr/>
        </p:nvPicPr>
        <p:blipFill>
          <a:blip r:embed="rId2"/>
          <a:srcRect/>
          <a:stretch>
            <a:fillRect/>
          </a:stretch>
        </p:blipFill>
        <p:spPr bwMode="auto">
          <a:xfrm>
            <a:off x="4495800" y="3810000"/>
            <a:ext cx="2590800" cy="2809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lvl="1" eaLnBrk="1" fontAlgn="auto" hangingPunct="1">
              <a:spcAft>
                <a:spcPts val="0"/>
              </a:spcAft>
              <a:buFont typeface="Arial" pitchFamily="34" charset="0"/>
              <a:buChar char="–"/>
              <a:defRPr/>
            </a:pPr>
            <a:r>
              <a:rPr lang="en-US" dirty="0" smtClean="0"/>
              <a:t>reproduction</a:t>
            </a:r>
          </a:p>
          <a:p>
            <a:pPr lvl="2" eaLnBrk="1" fontAlgn="auto" hangingPunct="1">
              <a:spcAft>
                <a:spcPts val="0"/>
              </a:spcAft>
              <a:buFont typeface="Arial" pitchFamily="34" charset="0"/>
              <a:buChar char="•"/>
              <a:defRPr/>
            </a:pPr>
            <a:r>
              <a:rPr lang="en-US" dirty="0" smtClean="0"/>
              <a:t>New generation must exist</a:t>
            </a:r>
          </a:p>
          <a:p>
            <a:pPr lvl="1" eaLnBrk="1" fontAlgn="auto" hangingPunct="1">
              <a:spcAft>
                <a:spcPts val="0"/>
              </a:spcAft>
              <a:buFont typeface="Arial" pitchFamily="34" charset="0"/>
              <a:buChar char="–"/>
              <a:defRPr/>
            </a:pPr>
            <a:r>
              <a:rPr lang="en-US" dirty="0" smtClean="0"/>
              <a:t>inheritance </a:t>
            </a:r>
          </a:p>
          <a:p>
            <a:pPr lvl="2" eaLnBrk="1" fontAlgn="auto" hangingPunct="1">
              <a:spcAft>
                <a:spcPts val="0"/>
              </a:spcAft>
              <a:buFont typeface="Arial" pitchFamily="34" charset="0"/>
              <a:buChar char="•"/>
              <a:defRPr/>
            </a:pPr>
            <a:r>
              <a:rPr lang="en-US" dirty="0" smtClean="0"/>
              <a:t>“like must reproduce like”</a:t>
            </a:r>
          </a:p>
          <a:p>
            <a:pPr lvl="1" eaLnBrk="1" fontAlgn="auto" hangingPunct="1">
              <a:spcAft>
                <a:spcPts val="0"/>
              </a:spcAft>
              <a:buFont typeface="Arial" pitchFamily="34" charset="0"/>
              <a:buChar char="–"/>
              <a:defRPr/>
            </a:pPr>
            <a:r>
              <a:rPr lang="en-US" dirty="0" smtClean="0"/>
              <a:t>variation  in fitness</a:t>
            </a:r>
          </a:p>
          <a:p>
            <a:pPr lvl="2" eaLnBrk="1" fontAlgn="auto" hangingPunct="1">
              <a:spcAft>
                <a:spcPts val="0"/>
              </a:spcAft>
              <a:buFont typeface="Arial" pitchFamily="34" charset="0"/>
              <a:buChar char="•"/>
              <a:defRPr/>
            </a:pPr>
            <a:r>
              <a:rPr lang="en-US" dirty="0" smtClean="0"/>
              <a:t>Some individuals are more likely to reproduce</a:t>
            </a:r>
          </a:p>
          <a:p>
            <a:pPr lvl="2" eaLnBrk="1" fontAlgn="auto" hangingPunct="1">
              <a:spcAft>
                <a:spcPts val="0"/>
              </a:spcAft>
              <a:buFont typeface="Arial" pitchFamily="34" charset="0"/>
              <a:buChar char="•"/>
              <a:defRPr/>
            </a:pPr>
            <a:r>
              <a:rPr lang="en-US" dirty="0" smtClean="0"/>
              <a:t>The fitness of an organism, in its simplest evolutionary sense, is how many successful offspring an individual has</a:t>
            </a:r>
          </a:p>
          <a:p>
            <a:pPr lvl="1" eaLnBrk="1" fontAlgn="auto" hangingPunct="1">
              <a:spcAft>
                <a:spcPts val="0"/>
              </a:spcAft>
              <a:buFont typeface="Arial" pitchFamily="34" charset="0"/>
              <a:buChar char="–"/>
              <a:defRPr/>
            </a:pPr>
            <a:r>
              <a:rPr lang="en-US" dirty="0" smtClean="0"/>
              <a:t>variation in individual characteristic</a:t>
            </a:r>
          </a:p>
          <a:p>
            <a:pPr lvl="2" eaLnBrk="1" fontAlgn="auto" hangingPunct="1">
              <a:spcAft>
                <a:spcPts val="0"/>
              </a:spcAft>
              <a:buFont typeface="Arial" pitchFamily="34" charset="0"/>
              <a:buChar char="•"/>
              <a:defRPr/>
            </a:pPr>
            <a:r>
              <a:rPr lang="en-US" dirty="0" smtClean="0"/>
              <a:t>There must be variation in phenotype (ergo genotype)</a:t>
            </a:r>
          </a:p>
          <a:p>
            <a:pPr lvl="2"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040"/>
            <a:ext cx="8229600" cy="1143000"/>
          </a:xfrm>
        </p:spPr>
        <p:txBody>
          <a:bodyPr/>
          <a:lstStyle/>
          <a:p>
            <a:r>
              <a:rPr lang="en-US" dirty="0" smtClean="0"/>
              <a:t>Modes of selection</a:t>
            </a:r>
            <a:endParaRPr lang="en-US" dirty="0"/>
          </a:p>
        </p:txBody>
      </p:sp>
      <p:pic>
        <p:nvPicPr>
          <p:cNvPr id="4" name="Picture 3" descr="07.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36" y="1515026"/>
            <a:ext cx="5123460" cy="5342974"/>
          </a:xfrm>
          <a:prstGeom prst="rect">
            <a:avLst/>
          </a:prstGeom>
        </p:spPr>
      </p:pic>
    </p:spTree>
    <p:extLst>
      <p:ext uri="{BB962C8B-B14F-4D97-AF65-F5344CB8AC3E}">
        <p14:creationId xmlns:p14="http://schemas.microsoft.com/office/powerpoint/2010/main" val="341493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Directional Selection</a:t>
            </a:r>
          </a:p>
        </p:txBody>
      </p:sp>
      <p:sp>
        <p:nvSpPr>
          <p:cNvPr id="49155" name="Content Placeholder 2"/>
          <p:cNvSpPr>
            <a:spLocks noGrp="1"/>
          </p:cNvSpPr>
          <p:nvPr>
            <p:ph idx="1"/>
          </p:nvPr>
        </p:nvSpPr>
        <p:spPr/>
        <p:txBody>
          <a:bodyPr/>
          <a:lstStyle/>
          <a:p>
            <a:pPr eaLnBrk="1" hangingPunct="1"/>
            <a:r>
              <a:rPr lang="en-US" dirty="0" smtClean="0"/>
              <a:t>Directional selection favors those individuals who have extreme variations in traits within a population. </a:t>
            </a:r>
          </a:p>
          <a:p>
            <a:pPr eaLnBrk="1" hangingPunct="1"/>
            <a:endParaRPr lang="en-US" dirty="0" smtClean="0"/>
          </a:p>
        </p:txBody>
      </p:sp>
      <p:pic>
        <p:nvPicPr>
          <p:cNvPr id="49156" name="Picture 4" descr="directional selection.jpg"/>
          <p:cNvPicPr>
            <a:picLocks noChangeAspect="1"/>
          </p:cNvPicPr>
          <p:nvPr/>
        </p:nvPicPr>
        <p:blipFill>
          <a:blip r:embed="rId2"/>
          <a:srcRect/>
          <a:stretch>
            <a:fillRect/>
          </a:stretch>
        </p:blipFill>
        <p:spPr bwMode="auto">
          <a:xfrm>
            <a:off x="3505200" y="3581400"/>
            <a:ext cx="2667000" cy="28384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Directional Selection</a:t>
            </a:r>
            <a:endParaRPr lang="en-US" dirty="0" smtClean="0"/>
          </a:p>
        </p:txBody>
      </p:sp>
      <p:sp>
        <p:nvSpPr>
          <p:cNvPr id="50179" name="Content Placeholder 2"/>
          <p:cNvSpPr>
            <a:spLocks noGrp="1"/>
          </p:cNvSpPr>
          <p:nvPr>
            <p:ph idx="1"/>
          </p:nvPr>
        </p:nvSpPr>
        <p:spPr/>
        <p:txBody>
          <a:bodyPr/>
          <a:lstStyle/>
          <a:p>
            <a:pPr eaLnBrk="1" hangingPunct="1"/>
            <a:r>
              <a:rPr lang="en-US" dirty="0" smtClean="0"/>
              <a:t>A useful example can be found in the breeding of the greyhound dog. Early breeders were interested in dog with the greatest speed. They carefully selected from a group of hounds those who ran the fastest. </a:t>
            </a:r>
          </a:p>
          <a:p>
            <a:pPr eaLnBrk="1" hangingPunct="1"/>
            <a:endParaRPr lang="en-US" dirty="0" smtClean="0"/>
          </a:p>
        </p:txBody>
      </p:sp>
      <p:pic>
        <p:nvPicPr>
          <p:cNvPr id="50180" name="Picture 3" descr="greyhound.jpg"/>
          <p:cNvPicPr>
            <a:picLocks noChangeAspect="1"/>
          </p:cNvPicPr>
          <p:nvPr/>
        </p:nvPicPr>
        <p:blipFill>
          <a:blip r:embed="rId2"/>
          <a:srcRect/>
          <a:stretch>
            <a:fillRect/>
          </a:stretch>
        </p:blipFill>
        <p:spPr bwMode="auto">
          <a:xfrm>
            <a:off x="3505200" y="4276725"/>
            <a:ext cx="2209800" cy="20796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Directional Selection</a:t>
            </a:r>
            <a:endParaRPr lang="en-US" dirty="0" smtClean="0"/>
          </a:p>
        </p:txBody>
      </p:sp>
      <p:sp>
        <p:nvSpPr>
          <p:cNvPr id="3" name="Content Placeholder 2"/>
          <p:cNvSpPr>
            <a:spLocks noGrp="1"/>
          </p:cNvSpPr>
          <p:nvPr>
            <p:ph idx="1"/>
          </p:nvPr>
        </p:nvSpPr>
        <p:spPr/>
        <p:txBody>
          <a:bodyPr>
            <a:normAutofit fontScale="92500"/>
          </a:bodyPr>
          <a:lstStyle/>
          <a:p>
            <a:pPr eaLnBrk="1" hangingPunct="1">
              <a:defRPr/>
            </a:pPr>
            <a:r>
              <a:rPr lang="en-US" dirty="0" smtClean="0"/>
              <a:t>From their offspring, the greyhound breeders again selected those dogs who ran the fastest. By continuing this selection for those dogs who ran faster than most of the hound dog population, they gradually produced a dog who could run up to 64km/h (40mph).</a:t>
            </a:r>
          </a:p>
          <a:p>
            <a:pPr eaLnBrk="1" hangingPunct="1">
              <a:defRPr/>
            </a:pPr>
            <a:r>
              <a:rPr lang="en-US" dirty="0" smtClean="0"/>
              <a:t>The greyhound was originally used to hunt the fastest of game, fox and deer. Their breed dates to Egypt in 3BCE.</a:t>
            </a:r>
          </a:p>
          <a:p>
            <a:pPr eaLnBrk="1" hangingPunct="1">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effects of directional selection can be large</a:t>
            </a:r>
            <a:endParaRPr lang="en-US" dirty="0"/>
          </a:p>
        </p:txBody>
      </p:sp>
      <p:pic>
        <p:nvPicPr>
          <p:cNvPr id="4" name="Picture 3" descr="0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8" y="1624099"/>
            <a:ext cx="8197012" cy="4735298"/>
          </a:xfrm>
          <a:prstGeom prst="rect">
            <a:avLst/>
          </a:prstGeom>
        </p:spPr>
      </p:pic>
    </p:spTree>
    <p:extLst>
      <p:ext uri="{BB962C8B-B14F-4D97-AF65-F5344CB8AC3E}">
        <p14:creationId xmlns:p14="http://schemas.microsoft.com/office/powerpoint/2010/main" val="217939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711" y="1515897"/>
            <a:ext cx="5374168" cy="4025439"/>
          </a:xfrm>
        </p:spPr>
      </p:pic>
    </p:spTree>
    <p:extLst>
      <p:ext uri="{BB962C8B-B14F-4D97-AF65-F5344CB8AC3E}">
        <p14:creationId xmlns:p14="http://schemas.microsoft.com/office/powerpoint/2010/main" val="45245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t>Stabilizing selection</a:t>
            </a:r>
          </a:p>
        </p:txBody>
      </p:sp>
      <p:sp>
        <p:nvSpPr>
          <p:cNvPr id="52227" name="Content Placeholder 2"/>
          <p:cNvSpPr>
            <a:spLocks noGrp="1"/>
          </p:cNvSpPr>
          <p:nvPr>
            <p:ph idx="1"/>
          </p:nvPr>
        </p:nvSpPr>
        <p:spPr/>
        <p:txBody>
          <a:bodyPr/>
          <a:lstStyle/>
          <a:p>
            <a:pPr eaLnBrk="1" hangingPunct="1"/>
            <a:r>
              <a:rPr lang="en-US" dirty="0" smtClean="0"/>
              <a:t>Stabilizing selection favors the norm, the common, average traits in a population. </a:t>
            </a:r>
          </a:p>
          <a:p>
            <a:pPr eaLnBrk="1" hangingPunct="1"/>
            <a:r>
              <a:rPr lang="en-US" dirty="0" smtClean="0"/>
              <a:t>Look at the Siberian Husky, a dog bred for working in the snow. </a:t>
            </a:r>
          </a:p>
          <a:p>
            <a:pPr eaLnBrk="1" hangingPunct="1"/>
            <a:endParaRPr lang="en-US" dirty="0" smtClean="0"/>
          </a:p>
        </p:txBody>
      </p:sp>
      <p:pic>
        <p:nvPicPr>
          <p:cNvPr id="52228" name="Picture 3" descr="husky.jpg"/>
          <p:cNvPicPr>
            <a:picLocks noChangeAspect="1"/>
          </p:cNvPicPr>
          <p:nvPr/>
        </p:nvPicPr>
        <p:blipFill>
          <a:blip r:embed="rId2"/>
          <a:srcRect/>
          <a:stretch>
            <a:fillRect/>
          </a:stretch>
        </p:blipFill>
        <p:spPr bwMode="auto">
          <a:xfrm>
            <a:off x="4191000" y="4343400"/>
            <a:ext cx="2224088" cy="167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Stabilizing selection</a:t>
            </a:r>
            <a:endParaRPr lang="en-US" dirty="0" smtClean="0"/>
          </a:p>
        </p:txBody>
      </p:sp>
      <p:sp>
        <p:nvSpPr>
          <p:cNvPr id="53251" name="Content Placeholder 2"/>
          <p:cNvSpPr>
            <a:spLocks noGrp="1"/>
          </p:cNvSpPr>
          <p:nvPr>
            <p:ph idx="1"/>
          </p:nvPr>
        </p:nvSpPr>
        <p:spPr/>
        <p:txBody>
          <a:bodyPr>
            <a:normAutofit lnSpcReduction="10000"/>
          </a:bodyPr>
          <a:lstStyle/>
          <a:p>
            <a:pPr eaLnBrk="1" hangingPunct="1"/>
            <a:r>
              <a:rPr lang="en-US" dirty="0" smtClean="0"/>
              <a:t>The Siberian Husky is a medium dog, males weighing 16-27kg (35-60lbs). These dogs have strong pectoral and leg muscles, allowing it to move through dense snow. </a:t>
            </a:r>
          </a:p>
          <a:p>
            <a:pPr eaLnBrk="1" hangingPunct="1"/>
            <a:r>
              <a:rPr lang="en-US" dirty="0" smtClean="0"/>
              <a:t>If the Siberian Husky had heavier muscles, it would sink deeper into the snow, so they would move slower or would sink and get stuck in the snow.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Continuous traits have a complex genetic basis</a:t>
            </a:r>
            <a:endParaRPr lang="en-US" dirty="0"/>
          </a:p>
        </p:txBody>
      </p:sp>
      <p:sp>
        <p:nvSpPr>
          <p:cNvPr id="3" name="Content Placeholder 2"/>
          <p:cNvSpPr>
            <a:spLocks noGrp="1"/>
          </p:cNvSpPr>
          <p:nvPr>
            <p:ph idx="1"/>
          </p:nvPr>
        </p:nvSpPr>
        <p:spPr>
          <a:xfrm>
            <a:off x="457200" y="1876846"/>
            <a:ext cx="8229600" cy="4525963"/>
          </a:xfrm>
        </p:spPr>
        <p:txBody>
          <a:bodyPr/>
          <a:lstStyle/>
          <a:p>
            <a:r>
              <a:rPr lang="en-US" b="1" dirty="0" smtClean="0"/>
              <a:t>Polygenic trait:</a:t>
            </a:r>
            <a:r>
              <a:rPr lang="en-US" dirty="0" smtClean="0"/>
              <a:t> influenced by many genetic loci</a:t>
            </a:r>
          </a:p>
          <a:p>
            <a:pPr lvl="1"/>
            <a:r>
              <a:rPr lang="en-US" dirty="0" smtClean="0"/>
              <a:t>Interaction between alleles (epistasis)</a:t>
            </a:r>
          </a:p>
          <a:p>
            <a:pPr lvl="1"/>
            <a:r>
              <a:rPr lang="en-US" dirty="0" smtClean="0"/>
              <a:t>Interaction with environment (phenotypic plasticity)</a:t>
            </a:r>
          </a:p>
          <a:p>
            <a:r>
              <a:rPr lang="en-US" b="1" dirty="0" smtClean="0"/>
              <a:t>Quantitative genetics: </a:t>
            </a:r>
            <a:r>
              <a:rPr lang="en-US" dirty="0" smtClean="0"/>
              <a:t>study of the genetic mechanisms of continuous phenotypic traits</a:t>
            </a:r>
            <a:endParaRPr lang="en-US" b="1" dirty="0"/>
          </a:p>
        </p:txBody>
      </p:sp>
    </p:spTree>
    <p:extLst>
      <p:ext uri="{BB962C8B-B14F-4D97-AF65-F5344CB8AC3E}">
        <p14:creationId xmlns:p14="http://schemas.microsoft.com/office/powerpoint/2010/main" val="11786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Stabilizing selection</a:t>
            </a:r>
            <a:endParaRPr lang="en-US" dirty="0" smtClean="0"/>
          </a:p>
        </p:txBody>
      </p:sp>
      <p:sp>
        <p:nvSpPr>
          <p:cNvPr id="54275" name="Content Placeholder 2"/>
          <p:cNvSpPr>
            <a:spLocks noGrp="1"/>
          </p:cNvSpPr>
          <p:nvPr>
            <p:ph idx="1"/>
          </p:nvPr>
        </p:nvSpPr>
        <p:spPr/>
        <p:txBody>
          <a:bodyPr/>
          <a:lstStyle/>
          <a:p>
            <a:pPr eaLnBrk="1" hangingPunct="1"/>
            <a:r>
              <a:rPr lang="en-US" dirty="0" smtClean="0"/>
              <a:t>Yet if the Siberian Husky had lighter muscles, it would not be strong enough to pull sleds and equipment, so the dog would have little value as a working dog. </a:t>
            </a:r>
          </a:p>
          <a:p>
            <a:pPr eaLnBrk="1" hangingPunct="1"/>
            <a:r>
              <a:rPr lang="en-US" dirty="0" smtClean="0"/>
              <a:t>So stabilizing selection has chosen a norm for the size of the Siberian Husky.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smtClean="0"/>
              <a:t>Disruptive selection</a:t>
            </a:r>
          </a:p>
        </p:txBody>
      </p:sp>
      <p:sp>
        <p:nvSpPr>
          <p:cNvPr id="55299" name="Content Placeholder 2"/>
          <p:cNvSpPr>
            <a:spLocks noGrp="1"/>
          </p:cNvSpPr>
          <p:nvPr>
            <p:ph idx="1"/>
          </p:nvPr>
        </p:nvSpPr>
        <p:spPr/>
        <p:txBody>
          <a:bodyPr/>
          <a:lstStyle/>
          <a:p>
            <a:pPr eaLnBrk="1" hangingPunct="1"/>
            <a:r>
              <a:rPr lang="en-US" dirty="0" smtClean="0"/>
              <a:t>Disruptive (diversifying) selection, like directional selection, favors the extremes traits in a population. Disruptive selection differs in that sudden changes in the environment creates a sudden force favoring that extreme. </a:t>
            </a:r>
          </a:p>
          <a:p>
            <a:pPr eaLnBrk="1" hangingPunct="1"/>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Disruptive selection</a:t>
            </a:r>
          </a:p>
        </p:txBody>
      </p:sp>
      <p:sp>
        <p:nvSpPr>
          <p:cNvPr id="56323" name="Content Placeholder 2"/>
          <p:cNvSpPr>
            <a:spLocks noGrp="1"/>
          </p:cNvSpPr>
          <p:nvPr>
            <p:ph idx="1"/>
          </p:nvPr>
        </p:nvSpPr>
        <p:spPr/>
        <p:txBody>
          <a:bodyPr/>
          <a:lstStyle/>
          <a:p>
            <a:pPr eaLnBrk="1" hangingPunct="1"/>
            <a:r>
              <a:rPr lang="en-US" dirty="0" smtClean="0"/>
              <a:t>Think about the changes in the environment when that meteor crashed into Earth 65mya. A sudden decrease in light levels as the dust rose over large portions of the Earth. Extremely large tidal waves washing miles over the land. Increased seismic activity. </a:t>
            </a:r>
          </a:p>
        </p:txBody>
      </p:sp>
      <p:pic>
        <p:nvPicPr>
          <p:cNvPr id="56324" name="Picture 3" descr="mass extinction.jpg"/>
          <p:cNvPicPr>
            <a:picLocks noChangeAspect="1"/>
          </p:cNvPicPr>
          <p:nvPr/>
        </p:nvPicPr>
        <p:blipFill>
          <a:blip r:embed="rId2"/>
          <a:srcRect/>
          <a:stretch>
            <a:fillRect/>
          </a:stretch>
        </p:blipFill>
        <p:spPr bwMode="auto">
          <a:xfrm>
            <a:off x="5786438" y="4608352"/>
            <a:ext cx="2586038" cy="1676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Disruptive selection</a:t>
            </a:r>
          </a:p>
        </p:txBody>
      </p:sp>
      <p:sp>
        <p:nvSpPr>
          <p:cNvPr id="57347" name="Content Placeholder 2"/>
          <p:cNvSpPr>
            <a:spLocks noGrp="1"/>
          </p:cNvSpPr>
          <p:nvPr>
            <p:ph idx="1"/>
          </p:nvPr>
        </p:nvSpPr>
        <p:spPr/>
        <p:txBody>
          <a:bodyPr/>
          <a:lstStyle/>
          <a:p>
            <a:pPr eaLnBrk="1" hangingPunct="1"/>
            <a:r>
              <a:rPr lang="en-US" dirty="0" smtClean="0"/>
              <a:t>The sudden lost of food along the coast, possible plague due to the high initial death rate, dust filling the lungs of animals would have been the most stressful on larger animals.</a:t>
            </a:r>
          </a:p>
          <a:p>
            <a:pPr eaLnBrk="1" hangingPunct="1"/>
            <a:r>
              <a:rPr lang="en-US" dirty="0" smtClean="0"/>
              <a:t>Large animals need a large oxygen supply to supply energy to their muscles. They also need a large, constant supply of food.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Disruptive selection</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The sudden drop of oxygen due to the dust, and the drop in fresh food, large animals would be stressed. If a plague started by the high death rate also hit these stressed animals, they would have been sorely pushed to survive. Evidence shows that they did not. So disruptive selection occurs quickly, selecting for those extreme traits that help organisms survive in the new environmental conditions.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Disruptive selection</a:t>
            </a:r>
          </a:p>
        </p:txBody>
      </p:sp>
      <p:sp>
        <p:nvSpPr>
          <p:cNvPr id="59395" name="Content Placeholder 2"/>
          <p:cNvSpPr>
            <a:spLocks noGrp="1"/>
          </p:cNvSpPr>
          <p:nvPr>
            <p:ph idx="1"/>
          </p:nvPr>
        </p:nvSpPr>
        <p:spPr/>
        <p:txBody>
          <a:bodyPr/>
          <a:lstStyle/>
          <a:p>
            <a:pPr eaLnBrk="1" hangingPunct="1"/>
            <a:r>
              <a:rPr lang="en-US" dirty="0" smtClean="0"/>
              <a:t>So disruptive selection occurs quickly, selecting for those extreme traits that help organisms survive in the new environmental conditions.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response to selection</a:t>
            </a:r>
            <a:endParaRPr lang="en-US" dirty="0"/>
          </a:p>
        </p:txBody>
      </p:sp>
      <p:sp>
        <p:nvSpPr>
          <p:cNvPr id="3" name="Content Placeholder 2"/>
          <p:cNvSpPr>
            <a:spLocks noGrp="1"/>
          </p:cNvSpPr>
          <p:nvPr>
            <p:ph idx="1"/>
          </p:nvPr>
        </p:nvSpPr>
        <p:spPr/>
        <p:txBody>
          <a:bodyPr/>
          <a:lstStyle/>
          <a:p>
            <a:r>
              <a:rPr lang="en-US" dirty="0" smtClean="0"/>
              <a:t>How much the population changes depends on:</a:t>
            </a:r>
          </a:p>
          <a:p>
            <a:pPr lvl="1"/>
            <a:r>
              <a:rPr lang="en-US" dirty="0" smtClean="0"/>
              <a:t>Selection differential (</a:t>
            </a:r>
            <a:r>
              <a:rPr lang="en-US" i="1" dirty="0"/>
              <a:t>S</a:t>
            </a:r>
            <a:r>
              <a:rPr lang="en-US" dirty="0" smtClean="0"/>
              <a:t>)</a:t>
            </a:r>
          </a:p>
          <a:p>
            <a:pPr lvl="1"/>
            <a:r>
              <a:rPr lang="en-US" dirty="0" smtClean="0"/>
              <a:t>Heritability</a:t>
            </a:r>
            <a:endParaRPr lang="en-US" dirty="0"/>
          </a:p>
        </p:txBody>
      </p:sp>
    </p:spTree>
    <p:extLst>
      <p:ext uri="{BB962C8B-B14F-4D97-AF65-F5344CB8AC3E}">
        <p14:creationId xmlns:p14="http://schemas.microsoft.com/office/powerpoint/2010/main" val="348851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election </a:t>
            </a:r>
            <a:r>
              <a:rPr lang="en-US" b="1" dirty="0" smtClean="0"/>
              <a:t>coefficient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b="1" dirty="0" smtClean="0"/>
              <a:t>selection coefficient</a:t>
            </a:r>
            <a:r>
              <a:rPr lang="en-US" dirty="0" smtClean="0"/>
              <a:t> is a measure of the relative fitness of a phenotype. Usually denoted by the letter </a:t>
            </a:r>
            <a:r>
              <a:rPr lang="en-US" i="1" dirty="0" smtClean="0"/>
              <a:t>s</a:t>
            </a:r>
            <a:r>
              <a:rPr lang="en-US" dirty="0" smtClean="0"/>
              <a:t>, it compares the fitness of a phenotype to another favored phenotype, and is the proportional amount that the considered phenotype is </a:t>
            </a:r>
            <a:r>
              <a:rPr lang="en-US" i="1" dirty="0" smtClean="0"/>
              <a:t>less</a:t>
            </a:r>
            <a:r>
              <a:rPr lang="en-US" dirty="0" smtClean="0"/>
              <a:t> fit as measured by fertile progeny. </a:t>
            </a:r>
          </a:p>
          <a:p>
            <a:r>
              <a:rPr lang="en-US" i="1" dirty="0" smtClean="0"/>
              <a:t>s</a:t>
            </a:r>
            <a:r>
              <a:rPr lang="en-US" dirty="0" smtClean="0"/>
              <a:t> = 0 then is selectively neutral compared to the favored phenotype, while </a:t>
            </a:r>
            <a:r>
              <a:rPr lang="en-US" i="1" dirty="0" smtClean="0"/>
              <a:t>s</a:t>
            </a:r>
            <a:r>
              <a:rPr lang="en-US" dirty="0" smtClean="0"/>
              <a:t> = 1 indicates complete lethality.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differential measures the strength of selection</a:t>
            </a:r>
            <a:endParaRPr lang="en-US" dirty="0"/>
          </a:p>
        </p:txBody>
      </p:sp>
      <p:pic>
        <p:nvPicPr>
          <p:cNvPr id="4" name="Picture 3" descr="07.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75" y="1852321"/>
            <a:ext cx="7940769" cy="4872000"/>
          </a:xfrm>
          <a:prstGeom prst="rect">
            <a:avLst/>
          </a:prstGeom>
        </p:spPr>
      </p:pic>
    </p:spTree>
    <p:extLst>
      <p:ext uri="{BB962C8B-B14F-4D97-AF65-F5344CB8AC3E}">
        <p14:creationId xmlns:p14="http://schemas.microsoft.com/office/powerpoint/2010/main" val="216864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Evolution and selection are not the same</a:t>
            </a:r>
          </a:p>
          <a:p>
            <a:pPr lvl="1"/>
            <a:r>
              <a:rPr lang="en-US" dirty="0" smtClean="0"/>
              <a:t>Selection can occur without evolution</a:t>
            </a:r>
          </a:p>
          <a:p>
            <a:r>
              <a:rPr lang="en-US" dirty="0" smtClean="0"/>
              <a:t>The magnitude of change depends on:</a:t>
            </a:r>
          </a:p>
          <a:p>
            <a:pPr lvl="1"/>
            <a:r>
              <a:rPr lang="en-US" dirty="0" smtClean="0"/>
              <a:t>Strength of selection (selection differential)</a:t>
            </a:r>
          </a:p>
          <a:p>
            <a:pPr lvl="1"/>
            <a:r>
              <a:rPr lang="en-US" dirty="0" smtClean="0"/>
              <a:t>Heritability</a:t>
            </a:r>
            <a:endParaRPr lang="en-US" dirty="0"/>
          </a:p>
        </p:txBody>
      </p:sp>
    </p:spTree>
    <p:extLst>
      <p:ext uri="{BB962C8B-B14F-4D97-AF65-F5344CB8AC3E}">
        <p14:creationId xmlns:p14="http://schemas.microsoft.com/office/powerpoint/2010/main" val="183294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Epistasis</a:t>
            </a:r>
            <a:endParaRPr lang="en-US" dirty="0"/>
          </a:p>
        </p:txBody>
      </p:sp>
      <p:sp>
        <p:nvSpPr>
          <p:cNvPr id="3" name="Content Placeholder 2"/>
          <p:cNvSpPr>
            <a:spLocks noGrp="1"/>
          </p:cNvSpPr>
          <p:nvPr>
            <p:ph idx="1"/>
          </p:nvPr>
        </p:nvSpPr>
        <p:spPr/>
        <p:txBody>
          <a:bodyPr/>
          <a:lstStyle/>
          <a:p>
            <a:r>
              <a:rPr lang="en-US" b="1" dirty="0" err="1" smtClean="0"/>
              <a:t>Epistasis</a:t>
            </a:r>
            <a:r>
              <a:rPr lang="en-US" dirty="0" smtClean="0"/>
              <a:t> is a phenomenon in which the expression of one gene depends on the presence of one or more "'modifier genes'." A gene whose phenotype is expressed is called </a:t>
            </a:r>
            <a:r>
              <a:rPr lang="en-US" dirty="0" err="1" smtClean="0"/>
              <a:t>epistatic</a:t>
            </a:r>
            <a:r>
              <a:rPr lang="en-US" dirty="0" smtClean="0"/>
              <a:t>, while one whose phenotype is altered or suppressed is called hypostatic.</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Quantitative trait loci</a:t>
            </a:r>
            <a:r>
              <a:rPr lang="en-US" dirty="0" smtClean="0"/>
              <a:t> (QTLs)</a:t>
            </a:r>
            <a:endParaRPr lang="en-US" dirty="0"/>
          </a:p>
        </p:txBody>
      </p:sp>
      <p:sp>
        <p:nvSpPr>
          <p:cNvPr id="3" name="Content Placeholder 2"/>
          <p:cNvSpPr>
            <a:spLocks noGrp="1"/>
          </p:cNvSpPr>
          <p:nvPr>
            <p:ph idx="1"/>
          </p:nvPr>
        </p:nvSpPr>
        <p:spPr/>
        <p:txBody>
          <a:bodyPr/>
          <a:lstStyle/>
          <a:p>
            <a:r>
              <a:rPr lang="en-US" b="1" dirty="0" smtClean="0"/>
              <a:t>Quantitative trait loci</a:t>
            </a:r>
            <a:r>
              <a:rPr lang="en-US" dirty="0" smtClean="0"/>
              <a:t> (QTLs) are stretches of DNA containing or linked to the genes that underlie a quantitative trait. Mapping regions of the genome that contain genes involved in specifying a quantitative trait is done using molecular tags, commonly SNPs.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Quantitative traits</a:t>
            </a:r>
            <a:r>
              <a:rPr lang="en-US" dirty="0" smtClean="0"/>
              <a:t> refer to phenotypes (characteristics) that vary in degree and can be attributed to polygenic effects, i.e., product of two or more genes, and their </a:t>
            </a:r>
            <a:r>
              <a:rPr lang="en-US" dirty="0" smtClean="0"/>
              <a:t>environment.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39"/>
            <a:ext cx="8229600" cy="1143000"/>
          </a:xfrm>
        </p:spPr>
        <p:txBody>
          <a:bodyPr>
            <a:normAutofit fontScale="90000"/>
          </a:bodyPr>
          <a:lstStyle/>
          <a:p>
            <a:r>
              <a:rPr lang="en-US" dirty="0" smtClean="0"/>
              <a:t>QTL analysis of coat color in mice</a:t>
            </a:r>
            <a:endParaRPr lang="en-US" dirty="0"/>
          </a:p>
        </p:txBody>
      </p:sp>
      <p:pic>
        <p:nvPicPr>
          <p:cNvPr id="4" name="Picture 3" descr="07.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96" y="1417637"/>
            <a:ext cx="6606630" cy="5272123"/>
          </a:xfrm>
          <a:prstGeom prst="rect">
            <a:avLst/>
          </a:prstGeom>
        </p:spPr>
      </p:pic>
    </p:spTree>
    <p:extLst>
      <p:ext uri="{BB962C8B-B14F-4D97-AF65-F5344CB8AC3E}">
        <p14:creationId xmlns:p14="http://schemas.microsoft.com/office/powerpoint/2010/main" val="323111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QTL analysis of coat color in mice</a:t>
            </a:r>
            <a:endParaRPr lang="en-US" dirty="0"/>
          </a:p>
        </p:txBody>
      </p:sp>
      <p:pic>
        <p:nvPicPr>
          <p:cNvPr id="4" name="Picture 3" descr="07.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500" y="1506757"/>
            <a:ext cx="6573208" cy="5113098"/>
          </a:xfrm>
          <a:prstGeom prst="rect">
            <a:avLst/>
          </a:prstGeom>
        </p:spPr>
      </p:pic>
    </p:spTree>
    <p:extLst>
      <p:ext uri="{BB962C8B-B14F-4D97-AF65-F5344CB8AC3E}">
        <p14:creationId xmlns:p14="http://schemas.microsoft.com/office/powerpoint/2010/main" val="3154037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Expression of </a:t>
            </a:r>
            <a:r>
              <a:rPr lang="en-US" i="1" dirty="0" smtClean="0"/>
              <a:t>Agouti </a:t>
            </a:r>
            <a:r>
              <a:rPr lang="en-US" dirty="0" smtClean="0"/>
              <a:t>during development influences coat color</a:t>
            </a:r>
            <a:endParaRPr lang="en-US" dirty="0"/>
          </a:p>
        </p:txBody>
      </p:sp>
      <p:pic>
        <p:nvPicPr>
          <p:cNvPr id="4" name="Picture 3" descr="0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32" y="1627959"/>
            <a:ext cx="7250025" cy="5118721"/>
          </a:xfrm>
          <a:prstGeom prst="rect">
            <a:avLst/>
          </a:prstGeom>
        </p:spPr>
      </p:pic>
    </p:spTree>
    <p:extLst>
      <p:ext uri="{BB962C8B-B14F-4D97-AF65-F5344CB8AC3E}">
        <p14:creationId xmlns:p14="http://schemas.microsoft.com/office/powerpoint/2010/main" val="106659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manipulation of dark mice makes them lighter </a:t>
            </a:r>
            <a:endParaRPr lang="en-US" dirty="0"/>
          </a:p>
        </p:txBody>
      </p:sp>
      <p:pic>
        <p:nvPicPr>
          <p:cNvPr id="4" name="Picture 3" descr="07.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97" y="2265510"/>
            <a:ext cx="8843192" cy="2384517"/>
          </a:xfrm>
          <a:prstGeom prst="rect">
            <a:avLst/>
          </a:prstGeom>
        </p:spPr>
      </p:pic>
    </p:spTree>
    <p:extLst>
      <p:ext uri="{BB962C8B-B14F-4D97-AF65-F5344CB8AC3E}">
        <p14:creationId xmlns:p14="http://schemas.microsoft.com/office/powerpoint/2010/main" val="48185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QTL analysis of osteoporosis</a:t>
            </a:r>
            <a:endParaRPr lang="en-US" dirty="0"/>
          </a:p>
        </p:txBody>
      </p:sp>
      <p:pic>
        <p:nvPicPr>
          <p:cNvPr id="4" name="Content Placeholder 3" descr="QTL osteoporosis.jpg"/>
          <p:cNvPicPr>
            <a:picLocks noGrp="1" noChangeAspect="1"/>
          </p:cNvPicPr>
          <p:nvPr>
            <p:ph idx="1"/>
          </p:nvPr>
        </p:nvPicPr>
        <p:blipFill>
          <a:blip r:embed="rId2"/>
          <a:stretch>
            <a:fillRect/>
          </a:stretch>
        </p:blipFill>
        <p:spPr>
          <a:xfrm>
            <a:off x="1412514" y="1600200"/>
            <a:ext cx="6318971" cy="4525963"/>
          </a:xfrm>
        </p:spPr>
      </p:pic>
      <p:cxnSp>
        <p:nvCxnSpPr>
          <p:cNvPr id="7" name="Straight Arrow Connector 6"/>
          <p:cNvCxnSpPr/>
          <p:nvPr/>
        </p:nvCxnSpPr>
        <p:spPr>
          <a:xfrm flipH="1" flipV="1">
            <a:off x="5201174" y="6006517"/>
            <a:ext cx="8389" cy="293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Rapid change can lead to mismatch between plastic traits and environment</a:t>
            </a:r>
            <a:endParaRPr lang="en-US" sz="3600" dirty="0"/>
          </a:p>
        </p:txBody>
      </p:sp>
      <p:pic>
        <p:nvPicPr>
          <p:cNvPr id="4" name="Picture 3" descr="0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98" y="1565985"/>
            <a:ext cx="3469716" cy="5191755"/>
          </a:xfrm>
          <a:prstGeom prst="rect">
            <a:avLst/>
          </a:prstGeom>
        </p:spPr>
      </p:pic>
    </p:spTree>
    <p:extLst>
      <p:ext uri="{BB962C8B-B14F-4D97-AF65-F5344CB8AC3E}">
        <p14:creationId xmlns:p14="http://schemas.microsoft.com/office/powerpoint/2010/main" val="278046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Epistasis</a:t>
            </a:r>
            <a:endParaRPr lang="en-US" dirty="0"/>
          </a:p>
        </p:txBody>
      </p:sp>
      <p:pic>
        <p:nvPicPr>
          <p:cNvPr id="4" name="Content Placeholder 3" descr="lab1.jpg"/>
          <p:cNvPicPr>
            <a:picLocks noGrp="1" noChangeAspect="1"/>
          </p:cNvPicPr>
          <p:nvPr>
            <p:ph idx="1"/>
          </p:nvPr>
        </p:nvPicPr>
        <p:blipFill>
          <a:blip r:embed="rId2"/>
          <a:stretch>
            <a:fillRect/>
          </a:stretch>
        </p:blipFill>
        <p:spPr>
          <a:xfrm>
            <a:off x="732871" y="1677500"/>
            <a:ext cx="2997200" cy="1905000"/>
          </a:xfrm>
        </p:spPr>
      </p:pic>
      <p:sp>
        <p:nvSpPr>
          <p:cNvPr id="5" name="TextBox 4"/>
          <p:cNvSpPr txBox="1"/>
          <p:nvPr/>
        </p:nvSpPr>
        <p:spPr>
          <a:xfrm>
            <a:off x="732871" y="3808602"/>
            <a:ext cx="2997200" cy="1477328"/>
          </a:xfrm>
          <a:prstGeom prst="rect">
            <a:avLst/>
          </a:prstGeom>
          <a:noFill/>
        </p:spPr>
        <p:txBody>
          <a:bodyPr wrap="square" rtlCol="0">
            <a:spAutoFit/>
          </a:bodyPr>
          <a:lstStyle/>
          <a:p>
            <a:r>
              <a:rPr lang="en-US" dirty="0" smtClean="0"/>
              <a:t>Labradors showing the two </a:t>
            </a:r>
            <a:r>
              <a:rPr lang="en-US" dirty="0" err="1" smtClean="0"/>
              <a:t>eumelanin</a:t>
            </a:r>
            <a:r>
              <a:rPr lang="en-US" dirty="0" smtClean="0"/>
              <a:t> color phenotypes: Black (</a:t>
            </a:r>
            <a:r>
              <a:rPr lang="en-US" dirty="0" err="1" smtClean="0"/>
              <a:t>BB,Bb</a:t>
            </a:r>
            <a:r>
              <a:rPr lang="en-US" dirty="0" smtClean="0"/>
              <a:t>) and Chocolate (bb).</a:t>
            </a:r>
          </a:p>
          <a:p>
            <a:endParaRPr lang="en-US" dirty="0"/>
          </a:p>
        </p:txBody>
      </p:sp>
      <p:pic>
        <p:nvPicPr>
          <p:cNvPr id="6" name="Picture 5" descr="lab 2.jpg"/>
          <p:cNvPicPr>
            <a:picLocks noChangeAspect="1"/>
          </p:cNvPicPr>
          <p:nvPr/>
        </p:nvPicPr>
        <p:blipFill>
          <a:blip r:embed="rId3"/>
          <a:stretch>
            <a:fillRect/>
          </a:stretch>
        </p:blipFill>
        <p:spPr>
          <a:xfrm>
            <a:off x="5030132" y="1677500"/>
            <a:ext cx="2540000" cy="1905000"/>
          </a:xfrm>
          <a:prstGeom prst="rect">
            <a:avLst/>
          </a:prstGeom>
        </p:spPr>
      </p:pic>
      <p:sp>
        <p:nvSpPr>
          <p:cNvPr id="7" name="TextBox 6"/>
          <p:cNvSpPr txBox="1"/>
          <p:nvPr/>
        </p:nvSpPr>
        <p:spPr>
          <a:xfrm>
            <a:off x="5030132" y="3934437"/>
            <a:ext cx="3656668" cy="1477328"/>
          </a:xfrm>
          <a:prstGeom prst="rect">
            <a:avLst/>
          </a:prstGeom>
          <a:noFill/>
        </p:spPr>
        <p:txBody>
          <a:bodyPr wrap="square" rtlCol="0">
            <a:spAutoFit/>
          </a:bodyPr>
          <a:lstStyle/>
          <a:p>
            <a:r>
              <a:rPr lang="en-US" dirty="0" smtClean="0"/>
              <a:t>Labradors with the recessive (</a:t>
            </a:r>
            <a:r>
              <a:rPr lang="en-US" dirty="0" err="1" smtClean="0"/>
              <a:t>ee</a:t>
            </a:r>
            <a:r>
              <a:rPr lang="en-US" dirty="0" smtClean="0"/>
              <a:t>) and dominant (EE, </a:t>
            </a:r>
            <a:r>
              <a:rPr lang="en-US" dirty="0" err="1" smtClean="0"/>
              <a:t>Ee</a:t>
            </a:r>
            <a:r>
              <a:rPr lang="en-US" dirty="0" smtClean="0"/>
              <a:t>) phenotypes for the expression of </a:t>
            </a:r>
            <a:r>
              <a:rPr lang="en-US" dirty="0" err="1" smtClean="0"/>
              <a:t>eumelanin</a:t>
            </a:r>
            <a:r>
              <a:rPr lang="en-US" dirty="0" smtClean="0"/>
              <a:t> pigment in the fur.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Phenotypic plasticity</a:t>
            </a:r>
            <a:endParaRPr lang="en-US" dirty="0"/>
          </a:p>
        </p:txBody>
      </p:sp>
      <p:sp>
        <p:nvSpPr>
          <p:cNvPr id="3" name="Content Placeholder 2"/>
          <p:cNvSpPr>
            <a:spLocks noGrp="1"/>
          </p:cNvSpPr>
          <p:nvPr>
            <p:ph idx="1"/>
          </p:nvPr>
        </p:nvSpPr>
        <p:spPr/>
        <p:txBody>
          <a:bodyPr>
            <a:normAutofit fontScale="92500"/>
          </a:bodyPr>
          <a:lstStyle/>
          <a:p>
            <a:r>
              <a:rPr lang="en-US" b="1" dirty="0" smtClean="0"/>
              <a:t>Phenotypic plasticity</a:t>
            </a:r>
            <a:r>
              <a:rPr lang="en-US" dirty="0" smtClean="0"/>
              <a:t> is the ability of an organism to change its phenotype in response to changes in the environment.</a:t>
            </a:r>
          </a:p>
          <a:p>
            <a:r>
              <a:rPr lang="en-US" dirty="0" smtClean="0"/>
              <a:t>Phenotypic plasticity encompasses all types of environmentally induced changes (e.g. morphological, physiological, behavioral) that may or may not be permanent throughout an individual’s lifespan.</a:t>
            </a:r>
          </a:p>
          <a:p>
            <a:r>
              <a:rPr lang="en-US" dirty="0" smtClean="0"/>
              <a:t>It is NOT evolution.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phnia"/>
          <p:cNvPicPr>
            <a:picLocks noChangeAspect="1" noChangeArrowheads="1"/>
          </p:cNvPicPr>
          <p:nvPr/>
        </p:nvPicPr>
        <p:blipFill>
          <a:blip r:embed="rId2"/>
          <a:srcRect/>
          <a:stretch>
            <a:fillRect/>
          </a:stretch>
        </p:blipFill>
        <p:spPr bwMode="auto">
          <a:xfrm>
            <a:off x="0" y="1371600"/>
            <a:ext cx="1143000" cy="2362200"/>
          </a:xfrm>
          <a:prstGeom prst="rect">
            <a:avLst/>
          </a:prstGeom>
          <a:noFill/>
        </p:spPr>
      </p:pic>
      <p:pic>
        <p:nvPicPr>
          <p:cNvPr id="8195" name="Picture 3" descr="daphnia3"/>
          <p:cNvPicPr>
            <a:picLocks noChangeAspect="1" noChangeArrowheads="1"/>
          </p:cNvPicPr>
          <p:nvPr/>
        </p:nvPicPr>
        <p:blipFill>
          <a:blip r:embed="rId3"/>
          <a:srcRect/>
          <a:stretch>
            <a:fillRect/>
          </a:stretch>
        </p:blipFill>
        <p:spPr bwMode="auto">
          <a:xfrm>
            <a:off x="2133600" y="4114800"/>
            <a:ext cx="3429000" cy="2095500"/>
          </a:xfrm>
          <a:prstGeom prst="rect">
            <a:avLst/>
          </a:prstGeom>
          <a:noFill/>
        </p:spPr>
      </p:pic>
      <p:sp>
        <p:nvSpPr>
          <p:cNvPr id="8198" name="Rectangle 6"/>
          <p:cNvSpPr>
            <a:spLocks noGrp="1" noChangeArrowheads="1"/>
          </p:cNvSpPr>
          <p:nvPr>
            <p:ph type="title"/>
          </p:nvPr>
        </p:nvSpPr>
        <p:spPr>
          <a:xfrm>
            <a:off x="685800" y="0"/>
            <a:ext cx="7772400" cy="562062"/>
          </a:xfrm>
        </p:spPr>
        <p:txBody>
          <a:bodyPr>
            <a:normAutofit fontScale="90000"/>
          </a:bodyPr>
          <a:lstStyle/>
          <a:p>
            <a:endParaRPr lang="en-US" dirty="0"/>
          </a:p>
        </p:txBody>
      </p:sp>
      <p:sp>
        <p:nvSpPr>
          <p:cNvPr id="8199" name="Rectangle 7"/>
          <p:cNvSpPr>
            <a:spLocks noGrp="1" noChangeArrowheads="1"/>
          </p:cNvSpPr>
          <p:nvPr>
            <p:ph type="body" idx="1"/>
          </p:nvPr>
        </p:nvSpPr>
        <p:spPr>
          <a:xfrm>
            <a:off x="685800" y="738231"/>
            <a:ext cx="7772400" cy="5357769"/>
          </a:xfrm>
        </p:spPr>
        <p:txBody>
          <a:bodyPr/>
          <a:lstStyle/>
          <a:p>
            <a:pPr lvl="1"/>
            <a:r>
              <a:rPr lang="en-US" dirty="0" smtClean="0"/>
              <a:t>Phenomenon </a:t>
            </a:r>
            <a:r>
              <a:rPr lang="en-US" dirty="0"/>
              <a:t>in </a:t>
            </a:r>
            <a:r>
              <a:rPr lang="en-US" i="1" dirty="0"/>
              <a:t>Daphnia, </a:t>
            </a:r>
            <a:r>
              <a:rPr lang="en-US" dirty="0"/>
              <a:t>known today as </a:t>
            </a:r>
            <a:r>
              <a:rPr lang="en-US" dirty="0" err="1"/>
              <a:t>cyclomorphosis</a:t>
            </a:r>
            <a:endParaRPr lang="en-US" dirty="0"/>
          </a:p>
          <a:p>
            <a:pPr lvl="1"/>
            <a:r>
              <a:rPr lang="en-US" dirty="0"/>
              <a:t>When exposed to the presence of a predator they respond by altering the shape of their body to produce a “helmet” or “neck teeth”– effective in reducing predation pressure  </a:t>
            </a:r>
          </a:p>
          <a:p>
            <a:endParaRPr lang="en-US" dirty="0"/>
          </a:p>
        </p:txBody>
      </p:sp>
      <p:pic>
        <p:nvPicPr>
          <p:cNvPr id="8200" name="Picture 8"/>
          <p:cNvPicPr>
            <a:picLocks noChangeAspect="1" noChangeArrowheads="1"/>
          </p:cNvPicPr>
          <p:nvPr/>
        </p:nvPicPr>
        <p:blipFill>
          <a:blip r:embed="rId4"/>
          <a:srcRect/>
          <a:stretch>
            <a:fillRect/>
          </a:stretch>
        </p:blipFill>
        <p:spPr bwMode="auto">
          <a:xfrm>
            <a:off x="5715000" y="4114800"/>
            <a:ext cx="2895600" cy="2590800"/>
          </a:xfrm>
          <a:prstGeom prst="rect">
            <a:avLst/>
          </a:prstGeom>
          <a:noFill/>
          <a:ln w="9525">
            <a:noFill/>
            <a:miter lim="800000"/>
            <a:headEnd/>
            <a:tailEnd/>
          </a:ln>
          <a:effectLst/>
        </p:spPr>
      </p:pic>
      <p:pic>
        <p:nvPicPr>
          <p:cNvPr id="8201" name="Picture 9"/>
          <p:cNvPicPr>
            <a:picLocks noChangeAspect="1" noChangeArrowheads="1"/>
          </p:cNvPicPr>
          <p:nvPr/>
        </p:nvPicPr>
        <p:blipFill>
          <a:blip r:embed="rId5"/>
          <a:srcRect/>
          <a:stretch>
            <a:fillRect/>
          </a:stretch>
        </p:blipFill>
        <p:spPr bwMode="auto">
          <a:xfrm>
            <a:off x="0" y="4953000"/>
            <a:ext cx="2590800" cy="1677988"/>
          </a:xfrm>
          <a:prstGeom prst="rect">
            <a:avLst/>
          </a:prstGeom>
          <a:noFill/>
          <a:ln w="9525">
            <a:noFill/>
            <a:miter lim="800000"/>
            <a:headEnd/>
            <a:tailEnd/>
          </a:ln>
          <a:effectLst/>
        </p:spPr>
      </p:pic>
      <p:pic>
        <p:nvPicPr>
          <p:cNvPr id="8202" name="Picture 10"/>
          <p:cNvPicPr>
            <a:picLocks noChangeAspect="1" noChangeArrowheads="1"/>
          </p:cNvPicPr>
          <p:nvPr/>
        </p:nvPicPr>
        <p:blipFill>
          <a:blip r:embed="rId6"/>
          <a:srcRect/>
          <a:stretch>
            <a:fillRect/>
          </a:stretch>
        </p:blipFill>
        <p:spPr bwMode="auto">
          <a:xfrm>
            <a:off x="152400" y="3886200"/>
            <a:ext cx="1762125" cy="102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components of variation are additive, genetic and environmental variance sum to total phenotypic variance</a:t>
            </a:r>
          </a:p>
          <a:p>
            <a:r>
              <a:rPr lang="en-US" dirty="0" smtClean="0"/>
              <a:t>Heritability is the proportion of phenotypic variance due to genetic differences</a:t>
            </a:r>
          </a:p>
          <a:p>
            <a:r>
              <a:rPr lang="en-US" dirty="0" smtClean="0"/>
              <a:t>Broad sense heritability includes:</a:t>
            </a:r>
          </a:p>
          <a:p>
            <a:pPr lvl="1"/>
            <a:r>
              <a:rPr lang="en-US" dirty="0" smtClean="0"/>
              <a:t>Additive effects</a:t>
            </a:r>
          </a:p>
          <a:p>
            <a:pPr lvl="1"/>
            <a:r>
              <a:rPr lang="en-US" dirty="0" smtClean="0"/>
              <a:t>Dominance effects</a:t>
            </a:r>
          </a:p>
          <a:p>
            <a:pPr lvl="1"/>
            <a:r>
              <a:rPr lang="en-US" dirty="0" err="1" smtClean="0"/>
              <a:t>Epistatic</a:t>
            </a:r>
            <a:r>
              <a:rPr lang="en-US" dirty="0" smtClean="0"/>
              <a:t> effects</a:t>
            </a:r>
          </a:p>
          <a:p>
            <a:pPr lvl="1"/>
            <a:r>
              <a:rPr lang="en-US" dirty="0" smtClean="0"/>
              <a:t>Maternal/Paternal environmental effects</a:t>
            </a:r>
          </a:p>
          <a:p>
            <a:pPr lvl="1"/>
            <a:endParaRPr lang="en-US" dirty="0" smtClean="0"/>
          </a:p>
        </p:txBody>
      </p:sp>
    </p:spTree>
    <p:extLst>
      <p:ext uri="{BB962C8B-B14F-4D97-AF65-F5344CB8AC3E}">
        <p14:creationId xmlns:p14="http://schemas.microsoft.com/office/powerpoint/2010/main" val="341249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Natural Selection</a:t>
            </a:r>
          </a:p>
        </p:txBody>
      </p:sp>
      <p:sp>
        <p:nvSpPr>
          <p:cNvPr id="3075" name="Content Placeholder 2"/>
          <p:cNvSpPr>
            <a:spLocks noGrp="1"/>
          </p:cNvSpPr>
          <p:nvPr>
            <p:ph idx="1"/>
          </p:nvPr>
        </p:nvSpPr>
        <p:spPr/>
        <p:txBody>
          <a:bodyPr/>
          <a:lstStyle/>
          <a:p>
            <a:pPr eaLnBrk="1" hangingPunct="1"/>
            <a:r>
              <a:rPr lang="en-US" dirty="0" smtClean="0"/>
              <a:t>The process in nature by which, according to Darwin's theory of evolution, only the organisms best adapted to their environment tend to survive and transmit their genetic characteristics in increasing numbers to succeeding generations while those less adapted tend to be eliminated.</a:t>
            </a:r>
            <a:br>
              <a:rPr lang="en-US" dirty="0" smtClean="0"/>
            </a:br>
            <a:r>
              <a:rPr lang="en-US" dirty="0" smtClean="0"/>
              <a:t/>
            </a:r>
            <a:br>
              <a:rPr lang="en-US" dirty="0" smtClean="0"/>
            </a:b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normAutofit fontScale="92500" lnSpcReduction="10000"/>
          </a:bodyPr>
          <a:lstStyle/>
          <a:p>
            <a:pPr eaLnBrk="1" hangingPunct="1"/>
            <a:r>
              <a:rPr lang="en-US" dirty="0" smtClean="0"/>
              <a:t>Natural selection is a mechanism that causes evolution. It occurs when some kinds of organisms in a population leave more offspring than other kinds of organisms; the result is that the kinds of organisms who leave more offspring will increase in frequency</a:t>
            </a:r>
          </a:p>
          <a:p>
            <a:pPr eaLnBrk="1" hangingPunct="1">
              <a:buNone/>
            </a:pPr>
            <a:r>
              <a:rPr lang="en-US" dirty="0" smtClean="0"/>
              <a:t>	over time. </a:t>
            </a:r>
            <a:br>
              <a:rPr lang="en-US" dirty="0" smtClean="0"/>
            </a:br>
            <a:r>
              <a:rPr lang="en-US" dirty="0" smtClean="0"/>
              <a:t/>
            </a:r>
            <a:br>
              <a:rPr lang="en-US" dirty="0" smtClean="0"/>
            </a:br>
            <a:endParaRPr lang="en-US" dirty="0" smtClean="0"/>
          </a:p>
        </p:txBody>
      </p:sp>
      <p:pic>
        <p:nvPicPr>
          <p:cNvPr id="4100" name="Picture 3" descr="puppies.jpg"/>
          <p:cNvPicPr>
            <a:picLocks noChangeAspect="1"/>
          </p:cNvPicPr>
          <p:nvPr/>
        </p:nvPicPr>
        <p:blipFill>
          <a:blip r:embed="rId2"/>
          <a:srcRect/>
          <a:stretch>
            <a:fillRect/>
          </a:stretch>
        </p:blipFill>
        <p:spPr bwMode="auto">
          <a:xfrm>
            <a:off x="4462403" y="4279085"/>
            <a:ext cx="2630488" cy="1981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6318</TotalTime>
  <Words>1268</Words>
  <Application>Microsoft Office PowerPoint</Application>
  <PresentationFormat>On-screen Show (4:3)</PresentationFormat>
  <Paragraphs>98</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Chapter 7 Beyond alleles: quantitative genetics and the evolution of phenotypes</vt:lpstr>
      <vt:lpstr>Continuous traits have a complex genetic basis</vt:lpstr>
      <vt:lpstr>Epistasis</vt:lpstr>
      <vt:lpstr>Epistasis</vt:lpstr>
      <vt:lpstr>Phenotypic plasticity</vt:lpstr>
      <vt:lpstr>PowerPoint Presentation</vt:lpstr>
      <vt:lpstr>So…</vt:lpstr>
      <vt:lpstr>Natural Selection</vt:lpstr>
      <vt:lpstr>PowerPoint Presentation</vt:lpstr>
      <vt:lpstr>PowerPoint Presentation</vt:lpstr>
      <vt:lpstr>PowerPoint Presentation</vt:lpstr>
      <vt:lpstr>Modes of selection</vt:lpstr>
      <vt:lpstr>Directional Selection</vt:lpstr>
      <vt:lpstr>Directional Selection</vt:lpstr>
      <vt:lpstr>Directional Selection</vt:lpstr>
      <vt:lpstr>Cumulative effects of directional selection can be large</vt:lpstr>
      <vt:lpstr>Or…</vt:lpstr>
      <vt:lpstr>Stabilizing selection</vt:lpstr>
      <vt:lpstr>Stabilizing selection</vt:lpstr>
      <vt:lpstr>Stabilizing selection</vt:lpstr>
      <vt:lpstr>Disruptive selection</vt:lpstr>
      <vt:lpstr>Disruptive selection</vt:lpstr>
      <vt:lpstr>Disruptive selection</vt:lpstr>
      <vt:lpstr>Disruptive selection</vt:lpstr>
      <vt:lpstr>Disruptive selection</vt:lpstr>
      <vt:lpstr>Evolutionary response to selection</vt:lpstr>
      <vt:lpstr>Selection coefficient</vt:lpstr>
      <vt:lpstr>Selection differential measures the strength of selection</vt:lpstr>
      <vt:lpstr>So..</vt:lpstr>
      <vt:lpstr>Quantitative trait loci (QTLs)</vt:lpstr>
      <vt:lpstr>PowerPoint Presentation</vt:lpstr>
      <vt:lpstr>QTL analysis of coat color in mice</vt:lpstr>
      <vt:lpstr>QTL analysis of coat color in mice</vt:lpstr>
      <vt:lpstr>Expression of Agouti during development influences coat color</vt:lpstr>
      <vt:lpstr>Genetic manipulation of dark mice makes them lighter </vt:lpstr>
      <vt:lpstr>QTL analysis of osteoporosis</vt:lpstr>
      <vt:lpstr>Rapid change can lead to mismatch between plastic traits and environment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Beyond alleles: quantitative genetics and the evolution of phenotypes</dc:title>
  <dc:creator>Jeremy Bono</dc:creator>
  <cp:lastModifiedBy>sb</cp:lastModifiedBy>
  <cp:revision>27</cp:revision>
  <dcterms:created xsi:type="dcterms:W3CDTF">2012-07-10T19:19:54Z</dcterms:created>
  <dcterms:modified xsi:type="dcterms:W3CDTF">2013-07-15T17:58:07Z</dcterms:modified>
</cp:coreProperties>
</file>