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8" r:id="rId4"/>
    <p:sldId id="259" r:id="rId5"/>
    <p:sldId id="260" r:id="rId6"/>
    <p:sldId id="261" r:id="rId7"/>
    <p:sldId id="345" r:id="rId8"/>
    <p:sldId id="344" r:id="rId9"/>
    <p:sldId id="268" r:id="rId10"/>
    <p:sldId id="269" r:id="rId11"/>
    <p:sldId id="270" r:id="rId12"/>
    <p:sldId id="271" r:id="rId13"/>
    <p:sldId id="272" r:id="rId14"/>
    <p:sldId id="346" r:id="rId15"/>
    <p:sldId id="273" r:id="rId16"/>
    <p:sldId id="343" r:id="rId17"/>
    <p:sldId id="274" r:id="rId18"/>
    <p:sldId id="275" r:id="rId19"/>
    <p:sldId id="276" r:id="rId20"/>
    <p:sldId id="278" r:id="rId21"/>
    <p:sldId id="279" r:id="rId22"/>
    <p:sldId id="277" r:id="rId23"/>
    <p:sldId id="280" r:id="rId24"/>
    <p:sldId id="282" r:id="rId25"/>
    <p:sldId id="287" r:id="rId26"/>
    <p:sldId id="288" r:id="rId27"/>
    <p:sldId id="286" r:id="rId28"/>
    <p:sldId id="281" r:id="rId29"/>
    <p:sldId id="289" r:id="rId30"/>
    <p:sldId id="290" r:id="rId31"/>
    <p:sldId id="283" r:id="rId32"/>
    <p:sldId id="291" r:id="rId33"/>
    <p:sldId id="292" r:id="rId34"/>
    <p:sldId id="293" r:id="rId35"/>
    <p:sldId id="294" r:id="rId36"/>
    <p:sldId id="295" r:id="rId37"/>
    <p:sldId id="284" r:id="rId38"/>
    <p:sldId id="285" r:id="rId39"/>
    <p:sldId id="363" r:id="rId40"/>
    <p:sldId id="296" r:id="rId41"/>
    <p:sldId id="297" r:id="rId42"/>
    <p:sldId id="348" r:id="rId43"/>
    <p:sldId id="349" r:id="rId44"/>
    <p:sldId id="299" r:id="rId45"/>
    <p:sldId id="263" r:id="rId46"/>
    <p:sldId id="350" r:id="rId47"/>
    <p:sldId id="351" r:id="rId48"/>
    <p:sldId id="352" r:id="rId49"/>
    <p:sldId id="353" r:id="rId50"/>
    <p:sldId id="354" r:id="rId51"/>
    <p:sldId id="298" r:id="rId52"/>
    <p:sldId id="360" r:id="rId53"/>
    <p:sldId id="300" r:id="rId54"/>
    <p:sldId id="301" r:id="rId55"/>
    <p:sldId id="304" r:id="rId56"/>
    <p:sldId id="302" r:id="rId57"/>
    <p:sldId id="303" r:id="rId58"/>
    <p:sldId id="305" r:id="rId59"/>
    <p:sldId id="308" r:id="rId60"/>
    <p:sldId id="306" r:id="rId61"/>
    <p:sldId id="307" r:id="rId62"/>
    <p:sldId id="309" r:id="rId63"/>
    <p:sldId id="364" r:id="rId64"/>
    <p:sldId id="310" r:id="rId65"/>
    <p:sldId id="311" r:id="rId66"/>
    <p:sldId id="365" r:id="rId67"/>
    <p:sldId id="366" r:id="rId68"/>
    <p:sldId id="312" r:id="rId69"/>
    <p:sldId id="315" r:id="rId70"/>
    <p:sldId id="347" r:id="rId71"/>
    <p:sldId id="314" r:id="rId72"/>
    <p:sldId id="313" r:id="rId73"/>
    <p:sldId id="316" r:id="rId74"/>
    <p:sldId id="319" r:id="rId75"/>
    <p:sldId id="361" r:id="rId76"/>
    <p:sldId id="367" r:id="rId77"/>
    <p:sldId id="362" r:id="rId78"/>
    <p:sldId id="317" r:id="rId79"/>
    <p:sldId id="355" r:id="rId80"/>
    <p:sldId id="318" r:id="rId81"/>
    <p:sldId id="320" r:id="rId82"/>
    <p:sldId id="264" r:id="rId83"/>
    <p:sldId id="322" r:id="rId84"/>
    <p:sldId id="321" r:id="rId85"/>
    <p:sldId id="323" r:id="rId86"/>
    <p:sldId id="324" r:id="rId87"/>
    <p:sldId id="327" r:id="rId88"/>
    <p:sldId id="356" r:id="rId89"/>
    <p:sldId id="368" r:id="rId90"/>
    <p:sldId id="371" r:id="rId91"/>
    <p:sldId id="369" r:id="rId92"/>
    <p:sldId id="370" r:id="rId93"/>
    <p:sldId id="372" r:id="rId94"/>
    <p:sldId id="325" r:id="rId95"/>
    <p:sldId id="373" r:id="rId96"/>
    <p:sldId id="326" r:id="rId97"/>
    <p:sldId id="328" r:id="rId98"/>
    <p:sldId id="357" r:id="rId99"/>
    <p:sldId id="330" r:id="rId100"/>
    <p:sldId id="329" r:id="rId101"/>
    <p:sldId id="374" r:id="rId102"/>
    <p:sldId id="332" r:id="rId103"/>
    <p:sldId id="358" r:id="rId104"/>
    <p:sldId id="334" r:id="rId105"/>
    <p:sldId id="375" r:id="rId106"/>
    <p:sldId id="335" r:id="rId107"/>
    <p:sldId id="337" r:id="rId108"/>
    <p:sldId id="338" r:id="rId109"/>
    <p:sldId id="336" r:id="rId110"/>
    <p:sldId id="339" r:id="rId111"/>
    <p:sldId id="340" r:id="rId112"/>
    <p:sldId id="333" r:id="rId113"/>
    <p:sldId id="377" r:id="rId114"/>
    <p:sldId id="331" r:id="rId115"/>
    <p:sldId id="378" r:id="rId116"/>
    <p:sldId id="379" r:id="rId117"/>
    <p:sldId id="382" r:id="rId118"/>
    <p:sldId id="380" r:id="rId119"/>
    <p:sldId id="381" r:id="rId120"/>
    <p:sldId id="383" r:id="rId121"/>
    <p:sldId id="384" r:id="rId122"/>
    <p:sldId id="385" r:id="rId123"/>
    <p:sldId id="386" r:id="rId124"/>
    <p:sldId id="387" r:id="rId125"/>
    <p:sldId id="376" r:id="rId126"/>
    <p:sldId id="341" r:id="rId127"/>
    <p:sldId id="266" r:id="rId128"/>
    <p:sldId id="388" r:id="rId129"/>
    <p:sldId id="392" r:id="rId130"/>
    <p:sldId id="391" r:id="rId131"/>
    <p:sldId id="389" r:id="rId132"/>
    <p:sldId id="390" r:id="rId133"/>
    <p:sldId id="342" r:id="rId1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55" d="100"/>
          <a:sy n="55" d="100"/>
        </p:scale>
        <p:origin x="34" y="4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slide" Target="slides/slide133.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81D823-DAD9-4E46-841C-68BA72BAFB66}"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218151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D823-DAD9-4E46-841C-68BA72BAFB66}"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129843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D823-DAD9-4E46-841C-68BA72BAFB66}"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3112661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81D823-DAD9-4E46-841C-68BA72BAFB66}"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287882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81D823-DAD9-4E46-841C-68BA72BAFB66}" type="datetimeFigureOut">
              <a:rPr lang="en-US" smtClean="0"/>
              <a:t>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138900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81D823-DAD9-4E46-841C-68BA72BAFB66}"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93710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81D823-DAD9-4E46-841C-68BA72BAFB66}" type="datetimeFigureOut">
              <a:rPr lang="en-US" smtClean="0"/>
              <a:t>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1671200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81D823-DAD9-4E46-841C-68BA72BAFB66}" type="datetimeFigureOut">
              <a:rPr lang="en-US" smtClean="0"/>
              <a:t>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178263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81D823-DAD9-4E46-841C-68BA72BAFB66}" type="datetimeFigureOut">
              <a:rPr lang="en-US" smtClean="0"/>
              <a:t>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363027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1D823-DAD9-4E46-841C-68BA72BAFB66}"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230194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81D823-DAD9-4E46-841C-68BA72BAFB66}" type="datetimeFigureOut">
              <a:rPr lang="en-US" smtClean="0"/>
              <a:t>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DF167-EB40-42ED-AFCF-04030995B98A}" type="slidenum">
              <a:rPr lang="en-US" smtClean="0"/>
              <a:t>‹#›</a:t>
            </a:fld>
            <a:endParaRPr lang="en-US"/>
          </a:p>
        </p:txBody>
      </p:sp>
    </p:spTree>
    <p:extLst>
      <p:ext uri="{BB962C8B-B14F-4D97-AF65-F5344CB8AC3E}">
        <p14:creationId xmlns:p14="http://schemas.microsoft.com/office/powerpoint/2010/main" val="408585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1D823-DAD9-4E46-841C-68BA72BAFB66}" type="datetimeFigureOut">
              <a:rPr lang="en-US" smtClean="0"/>
              <a:t>11/3/2013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BDF167-EB40-42ED-AFCF-04030995B98A}" type="slidenum">
              <a:rPr lang="en-US" smtClean="0"/>
              <a:t>‹#›</a:t>
            </a:fld>
            <a:endParaRPr lang="en-US"/>
          </a:p>
        </p:txBody>
      </p:sp>
    </p:spTree>
    <p:extLst>
      <p:ext uri="{BB962C8B-B14F-4D97-AF65-F5344CB8AC3E}">
        <p14:creationId xmlns:p14="http://schemas.microsoft.com/office/powerpoint/2010/main" val="2703130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Evolution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69509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120000"/>
              </a:lnSpc>
            </a:pPr>
            <a:r>
              <a:rPr lang="en-US" dirty="0" smtClean="0"/>
              <a:t>So where does this leave us, evolutionarily speaking?  </a:t>
            </a:r>
          </a:p>
          <a:p>
            <a:pPr lvl="1">
              <a:lnSpc>
                <a:spcPct val="120000"/>
              </a:lnSpc>
            </a:pPr>
            <a:r>
              <a:rPr lang="en-US" dirty="0" smtClean="0"/>
              <a:t>At a very exciting time as we seek to unravel the history of our species</a:t>
            </a:r>
          </a:p>
          <a:p>
            <a:pPr>
              <a:lnSpc>
                <a:spcPct val="120000"/>
              </a:lnSpc>
            </a:pPr>
            <a:r>
              <a:rPr lang="en-US" dirty="0" smtClean="0"/>
              <a:t>Our understanding of our genealogy </a:t>
            </a:r>
          </a:p>
          <a:p>
            <a:pPr lvl="1">
              <a:lnSpc>
                <a:spcPct val="120000"/>
              </a:lnSpc>
            </a:pPr>
            <a:r>
              <a:rPr lang="en-US" dirty="0" smtClean="0"/>
              <a:t>is presently in flux, and each new fossil hominid find sheds more light on our ancestry</a:t>
            </a:r>
          </a:p>
          <a:p>
            <a:endParaRPr lang="en-US" dirty="0"/>
          </a:p>
        </p:txBody>
      </p:sp>
    </p:spTree>
    <p:extLst>
      <p:ext uri="{BB962C8B-B14F-4D97-AF65-F5344CB8AC3E}">
        <p14:creationId xmlns:p14="http://schemas.microsoft.com/office/powerpoint/2010/main" val="34696400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Tool Maker</a:t>
            </a:r>
            <a:endParaRPr lang="en-US" dirty="0"/>
          </a:p>
        </p:txBody>
      </p:sp>
      <p:pic>
        <p:nvPicPr>
          <p:cNvPr id="4" name="Picture 5" descr="2561_19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21213" y="1964171"/>
            <a:ext cx="353258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288473" y="2549236"/>
            <a:ext cx="6109854" cy="3385542"/>
          </a:xfrm>
          <a:prstGeom prst="rect">
            <a:avLst/>
          </a:prstGeom>
          <a:noFill/>
        </p:spPr>
        <p:txBody>
          <a:bodyPr wrap="square" rtlCol="0">
            <a:spAutoFit/>
          </a:bodyPr>
          <a:lstStyle/>
          <a:p>
            <a:r>
              <a:rPr lang="en-US" sz="2800" dirty="0" smtClean="0">
                <a:ea typeface="Arial Unicode MS" panose="020B0604020202020204" pitchFamily="34" charset="-128"/>
                <a:cs typeface="Arial Unicode MS" panose="020B0604020202020204" pitchFamily="34" charset="-128"/>
              </a:rPr>
              <a:t>The archaeological record indicates that </a:t>
            </a:r>
            <a:r>
              <a:rPr lang="en-US" sz="2800" i="1" dirty="0" smtClean="0">
                <a:ea typeface="Arial Unicode MS" panose="020B0604020202020204" pitchFamily="34" charset="-128"/>
                <a:cs typeface="Arial Unicode MS" panose="020B0604020202020204" pitchFamily="34" charset="-128"/>
              </a:rPr>
              <a:t>H. erectus</a:t>
            </a:r>
            <a:r>
              <a:rPr lang="en-US" sz="2800" dirty="0" smtClean="0">
                <a:ea typeface="Arial Unicode MS" panose="020B0604020202020204" pitchFamily="34" charset="-128"/>
                <a:cs typeface="Arial Unicode MS" panose="020B0604020202020204" pitchFamily="34" charset="-128"/>
              </a:rPr>
              <a:t> was a tool maker</a:t>
            </a:r>
          </a:p>
          <a:p>
            <a:endParaRPr lang="en-US" sz="2800" dirty="0" smtClean="0">
              <a:ea typeface="Arial Unicode MS" panose="020B0604020202020204" pitchFamily="34" charset="-128"/>
              <a:cs typeface="Arial Unicode MS" panose="020B0604020202020204" pitchFamily="34" charset="-128"/>
            </a:endParaRPr>
          </a:p>
          <a:p>
            <a:r>
              <a:rPr lang="en-US" sz="2800" dirty="0" smtClean="0">
                <a:ea typeface="Arial Unicode MS" panose="020B0604020202020204" pitchFamily="34" charset="-128"/>
                <a:cs typeface="Arial Unicode MS" panose="020B0604020202020204" pitchFamily="34" charset="-128"/>
              </a:rPr>
              <a:t>Furthermore, some sites show evidence that its members used fire and lived in caves, an advantage for those living in more northerly climates</a:t>
            </a:r>
            <a:endParaRPr lang="en-US" sz="2800" dirty="0" smtClean="0"/>
          </a:p>
          <a:p>
            <a:endParaRPr lang="en-US" dirty="0"/>
          </a:p>
        </p:txBody>
      </p:sp>
    </p:spTree>
    <p:extLst>
      <p:ext uri="{BB962C8B-B14F-4D97-AF65-F5344CB8AC3E}">
        <p14:creationId xmlns:p14="http://schemas.microsoft.com/office/powerpoint/2010/main" val="30766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41233" y="1468545"/>
            <a:ext cx="3384904" cy="4641310"/>
          </a:xfrm>
        </p:spPr>
      </p:pic>
    </p:spTree>
    <p:extLst>
      <p:ext uri="{BB962C8B-B14F-4D97-AF65-F5344CB8AC3E}">
        <p14:creationId xmlns:p14="http://schemas.microsoft.com/office/powerpoint/2010/main" val="36951673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Homo sapiens </a:t>
            </a:r>
            <a:r>
              <a:rPr lang="en-US" dirty="0"/>
              <a:t>e</a:t>
            </a:r>
            <a:r>
              <a:rPr lang="en-US" dirty="0" smtClean="0"/>
              <a:t>volved </a:t>
            </a:r>
            <a:r>
              <a:rPr lang="en-US" dirty="0"/>
              <a:t>f</a:t>
            </a:r>
            <a:r>
              <a:rPr lang="en-US" dirty="0" smtClean="0"/>
              <a:t>rom </a:t>
            </a:r>
            <a:r>
              <a:rPr lang="en-US" i="1" dirty="0" smtClean="0"/>
              <a:t>H. erectus</a:t>
            </a:r>
            <a:endParaRPr lang="en-US" dirty="0"/>
          </a:p>
        </p:txBody>
      </p:sp>
      <p:sp>
        <p:nvSpPr>
          <p:cNvPr id="3" name="Content Placeholder 2"/>
          <p:cNvSpPr>
            <a:spLocks noGrp="1"/>
          </p:cNvSpPr>
          <p:nvPr>
            <p:ph idx="1"/>
          </p:nvPr>
        </p:nvSpPr>
        <p:spPr/>
        <p:txBody>
          <a:bodyPr/>
          <a:lstStyle/>
          <a:p>
            <a:r>
              <a:rPr lang="en-US" dirty="0"/>
              <a:t>O</a:t>
            </a:r>
            <a:r>
              <a:rPr lang="en-US" dirty="0" smtClean="0"/>
              <a:t>ur </a:t>
            </a:r>
            <a:r>
              <a:rPr lang="en-US" dirty="0" smtClean="0"/>
              <a:t>species, </a:t>
            </a:r>
            <a:r>
              <a:rPr lang="en-US" i="1" dirty="0" smtClean="0"/>
              <a:t>H. sapiens</a:t>
            </a:r>
            <a:r>
              <a:rPr lang="en-US" dirty="0" smtClean="0"/>
              <a:t> most certainly evolved from </a:t>
            </a:r>
            <a:r>
              <a:rPr lang="en-US" i="1" dirty="0" smtClean="0"/>
              <a:t>H. erectus</a:t>
            </a:r>
            <a:endParaRPr lang="en-US" dirty="0" smtClean="0"/>
          </a:p>
          <a:p>
            <a:endParaRPr lang="en-US" dirty="0"/>
          </a:p>
        </p:txBody>
      </p:sp>
    </p:spTree>
    <p:extLst>
      <p:ext uri="{BB962C8B-B14F-4D97-AF65-F5344CB8AC3E}">
        <p14:creationId xmlns:p14="http://schemas.microsoft.com/office/powerpoint/2010/main" val="37611170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44035" name="Rectangle 6"/>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None/>
            </a:pPr>
            <a:r>
              <a:rPr lang="en-US" sz="1600">
                <a:solidFill>
                  <a:schemeClr val="hlink"/>
                </a:solidFill>
              </a:rPr>
              <a:t>E.     Origins of the “wise-man”, </a:t>
            </a:r>
            <a:r>
              <a:rPr lang="en-US" sz="1600" i="1">
                <a:solidFill>
                  <a:schemeClr val="hlink"/>
                </a:solidFill>
              </a:rPr>
              <a:t>Homo sapiens</a:t>
            </a:r>
          </a:p>
          <a:p>
            <a:pPr eaLnBrk="1" hangingPunct="1">
              <a:buFontTx/>
              <a:buNone/>
            </a:pPr>
            <a:r>
              <a:rPr lang="en-US" sz="1600">
                <a:solidFill>
                  <a:srgbClr val="9966FF"/>
                </a:solidFill>
              </a:rPr>
              <a:t>	</a:t>
            </a:r>
          </a:p>
        </p:txBody>
      </p:sp>
      <p:sp>
        <p:nvSpPr>
          <p:cNvPr id="44036" name="Rectangle 8"/>
          <p:cNvSpPr>
            <a:spLocks noChangeArrowheads="1"/>
          </p:cNvSpPr>
          <p:nvPr/>
        </p:nvSpPr>
        <p:spPr bwMode="auto">
          <a:xfrm>
            <a:off x="1714500" y="1801813"/>
            <a:ext cx="83058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anose="02020603050405020304" pitchFamily="18" charset="0"/>
              </a:defRPr>
            </a:lvl1pPr>
            <a:lvl2pPr marL="914400" indent="-457200">
              <a:defRPr sz="2400">
                <a:solidFill>
                  <a:schemeClr val="tx1"/>
                </a:solidFill>
                <a:latin typeface="Times New Roman" panose="02020603050405020304" pitchFamily="18" charset="0"/>
              </a:defRPr>
            </a:lvl2pPr>
            <a:lvl3pPr marL="1371600" indent="-457200">
              <a:defRPr sz="2400">
                <a:solidFill>
                  <a:schemeClr val="tx1"/>
                </a:solidFill>
                <a:latin typeface="Times New Roman" panose="02020603050405020304" pitchFamily="18" charset="0"/>
              </a:defRPr>
            </a:lvl3pPr>
            <a:lvl4pPr marL="1828800" indent="-457200">
              <a:defRPr sz="2400">
                <a:solidFill>
                  <a:schemeClr val="tx1"/>
                </a:solidFill>
                <a:latin typeface="Times New Roman" panose="02020603050405020304" pitchFamily="18" charset="0"/>
              </a:defRPr>
            </a:lvl4pPr>
            <a:lvl5pPr marL="2286000" indent="-457200">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50000"/>
              </a:lnSpc>
            </a:pPr>
            <a:endParaRPr lang="en-US" sz="1800">
              <a:solidFill>
                <a:schemeClr val="bg1"/>
              </a:solidFill>
            </a:endParaRPr>
          </a:p>
          <a:p>
            <a:pPr eaLnBrk="1" hangingPunct="1"/>
            <a:r>
              <a:rPr lang="en-US" sz="1800" i="1">
                <a:solidFill>
                  <a:schemeClr val="bg1"/>
                </a:solidFill>
              </a:rPr>
              <a:t>Homo sapiens</a:t>
            </a:r>
          </a:p>
          <a:p>
            <a:pPr eaLnBrk="1" hangingPunct="1"/>
            <a:r>
              <a:rPr lang="en-US" sz="1800">
                <a:solidFill>
                  <a:schemeClr val="bg1"/>
                </a:solidFill>
              </a:rPr>
              <a:t>Defined by larger brain, forehead, and reduced brow ridge.</a:t>
            </a:r>
          </a:p>
        </p:txBody>
      </p:sp>
      <p:pic>
        <p:nvPicPr>
          <p:cNvPr id="44037" name="Picture 9"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4654" y="1986108"/>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91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Neanderthals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Perhaps the most famous of all fossil humans are the Neanderthals, </a:t>
            </a:r>
          </a:p>
          <a:p>
            <a:pPr lvl="1"/>
            <a:r>
              <a:rPr lang="en-US" dirty="0" smtClean="0">
                <a:ea typeface="Arial Unicode MS" panose="020B0604020202020204" pitchFamily="34" charset="-128"/>
                <a:cs typeface="Arial Unicode MS" panose="020B0604020202020204" pitchFamily="34" charset="-128"/>
              </a:rPr>
              <a:t>inhabited Europe and the Near East from about 200,000 to 30,000 years ago</a:t>
            </a:r>
          </a:p>
          <a:p>
            <a:r>
              <a:rPr lang="en-US" dirty="0" smtClean="0">
                <a:ea typeface="Arial Unicode MS" panose="020B0604020202020204" pitchFamily="34" charset="-128"/>
                <a:cs typeface="Arial Unicode MS" panose="020B0604020202020204" pitchFamily="34" charset="-128"/>
              </a:rPr>
              <a:t>Some paleoanthropologists regard the Neanderthals </a:t>
            </a:r>
          </a:p>
          <a:p>
            <a:pPr lvl="1"/>
            <a:r>
              <a:rPr lang="en-US" dirty="0" smtClean="0">
                <a:ea typeface="Arial Unicode MS" panose="020B0604020202020204" pitchFamily="34" charset="-128"/>
                <a:cs typeface="Arial Unicode MS" panose="020B0604020202020204" pitchFamily="34" charset="-128"/>
              </a:rPr>
              <a:t>as a variety or subspecies of our own species (</a:t>
            </a:r>
            <a:r>
              <a:rPr lang="en-US" i="1" dirty="0" smtClean="0">
                <a:ea typeface="Arial Unicode MS" panose="020B0604020202020204" pitchFamily="34" charset="-128"/>
                <a:cs typeface="Arial Unicode MS" panose="020B0604020202020204" pitchFamily="34" charset="-128"/>
              </a:rPr>
              <a:t>Homo sapiens </a:t>
            </a:r>
            <a:r>
              <a:rPr lang="en-US" i="1" dirty="0" err="1" smtClean="0">
                <a:ea typeface="Arial Unicode MS" panose="020B0604020202020204" pitchFamily="34" charset="-128"/>
                <a:cs typeface="Arial Unicode MS" panose="020B0604020202020204" pitchFamily="34" charset="-128"/>
              </a:rPr>
              <a:t>neanderthalensis</a:t>
            </a:r>
            <a:r>
              <a:rPr lang="en-US" dirty="0" smtClean="0">
                <a:ea typeface="Arial Unicode MS" panose="020B0604020202020204" pitchFamily="34" charset="-128"/>
                <a:cs typeface="Arial Unicode MS" panose="020B0604020202020204" pitchFamily="34" charset="-128"/>
              </a:rPr>
              <a:t>), </a:t>
            </a:r>
          </a:p>
          <a:p>
            <a:pPr lvl="1"/>
            <a:r>
              <a:rPr lang="en-US" dirty="0" smtClean="0">
                <a:ea typeface="Arial Unicode MS" panose="020B0604020202020204" pitchFamily="34" charset="-128"/>
                <a:cs typeface="Arial Unicode MS" panose="020B0604020202020204" pitchFamily="34" charset="-128"/>
              </a:rPr>
              <a:t>whereas others regard them as a separate species (</a:t>
            </a:r>
            <a:r>
              <a:rPr lang="en-US" i="1" dirty="0" smtClean="0">
                <a:ea typeface="Arial Unicode MS" panose="020B0604020202020204" pitchFamily="34" charset="-128"/>
                <a:cs typeface="Arial Unicode MS" panose="020B0604020202020204" pitchFamily="34" charset="-128"/>
              </a:rPr>
              <a:t>Homo </a:t>
            </a:r>
            <a:r>
              <a:rPr lang="en-US" i="1" dirty="0" err="1" smtClean="0">
                <a:ea typeface="Arial Unicode MS" panose="020B0604020202020204" pitchFamily="34" charset="-128"/>
                <a:cs typeface="Arial Unicode MS" panose="020B0604020202020204" pitchFamily="34" charset="-128"/>
              </a:rPr>
              <a:t>neanderthalensis</a:t>
            </a:r>
            <a:r>
              <a:rPr lang="en-US" dirty="0" smtClean="0">
                <a:ea typeface="Arial Unicode MS" panose="020B0604020202020204" pitchFamily="34" charset="-128"/>
                <a:cs typeface="Arial Unicode MS" panose="020B0604020202020204" pitchFamily="34" charset="-128"/>
              </a:rPr>
              <a:t>)</a:t>
            </a:r>
          </a:p>
          <a:p>
            <a:endParaRPr lang="en-US" dirty="0"/>
          </a:p>
        </p:txBody>
      </p:sp>
    </p:spTree>
    <p:extLst>
      <p:ext uri="{BB962C8B-B14F-4D97-AF65-F5344CB8AC3E}">
        <p14:creationId xmlns:p14="http://schemas.microsoft.com/office/powerpoint/2010/main" val="400526853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3874" y="758824"/>
            <a:ext cx="4054890" cy="5859317"/>
          </a:xfrm>
        </p:spPr>
      </p:pic>
    </p:spTree>
    <p:extLst>
      <p:ext uri="{BB962C8B-B14F-4D97-AF65-F5344CB8AC3E}">
        <p14:creationId xmlns:p14="http://schemas.microsoft.com/office/powerpoint/2010/main" val="299161412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Neanderthals</a:t>
            </a:r>
            <a:endParaRPr lang="en-US" dirty="0"/>
          </a:p>
        </p:txBody>
      </p:sp>
      <p:sp>
        <p:nvSpPr>
          <p:cNvPr id="3" name="Content Placeholder 2"/>
          <p:cNvSpPr>
            <a:spLocks noGrp="1"/>
          </p:cNvSpPr>
          <p:nvPr>
            <p:ph idx="1"/>
          </p:nvPr>
        </p:nvSpPr>
        <p:spPr/>
        <p:txBody>
          <a:bodyPr/>
          <a:lstStyle/>
          <a:p>
            <a:pPr>
              <a:lnSpc>
                <a:spcPct val="110000"/>
              </a:lnSpc>
            </a:pPr>
            <a:r>
              <a:rPr lang="en-US" dirty="0" smtClean="0">
                <a:ea typeface="Arial Unicode MS" panose="020B0604020202020204" pitchFamily="34" charset="-128"/>
                <a:cs typeface="Arial Unicode MS" panose="020B0604020202020204" pitchFamily="34" charset="-128"/>
              </a:rPr>
              <a:t>their name comes </a:t>
            </a:r>
          </a:p>
          <a:p>
            <a:pPr lvl="1">
              <a:lnSpc>
                <a:spcPct val="110000"/>
              </a:lnSpc>
            </a:pPr>
            <a:r>
              <a:rPr lang="en-US" dirty="0" smtClean="0">
                <a:ea typeface="Arial Unicode MS" panose="020B0604020202020204" pitchFamily="34" charset="-128"/>
                <a:cs typeface="Arial Unicode MS" panose="020B0604020202020204" pitchFamily="34" charset="-128"/>
              </a:rPr>
              <a:t>from the first specimens found in 1856 in the </a:t>
            </a:r>
            <a:r>
              <a:rPr lang="en-US" dirty="0" err="1" smtClean="0">
                <a:ea typeface="Arial Unicode MS" panose="020B0604020202020204" pitchFamily="34" charset="-128"/>
                <a:cs typeface="Arial Unicode MS" panose="020B0604020202020204" pitchFamily="34" charset="-128"/>
              </a:rPr>
              <a:t>Neander</a:t>
            </a:r>
            <a:r>
              <a:rPr lang="en-US" dirty="0" smtClean="0">
                <a:ea typeface="Arial Unicode MS" panose="020B0604020202020204" pitchFamily="34" charset="-128"/>
                <a:cs typeface="Arial Unicode MS" panose="020B0604020202020204" pitchFamily="34" charset="-128"/>
              </a:rPr>
              <a:t> Valley near Düsseldorf</a:t>
            </a:r>
          </a:p>
          <a:p>
            <a:r>
              <a:rPr lang="en-US" dirty="0" smtClean="0">
                <a:ea typeface="Arial Unicode MS" panose="020B0604020202020204" pitchFamily="34" charset="-128"/>
                <a:cs typeface="Arial Unicode MS" panose="020B0604020202020204" pitchFamily="34" charset="-128"/>
              </a:rPr>
              <a:t>The most notable difference between Neanderthals and present-day humans is in the skull</a:t>
            </a:r>
          </a:p>
          <a:p>
            <a:r>
              <a:rPr lang="en-US" dirty="0" smtClean="0">
                <a:ea typeface="Arial Unicode MS" panose="020B0604020202020204" pitchFamily="34" charset="-128"/>
                <a:cs typeface="Arial Unicode MS" panose="020B0604020202020204" pitchFamily="34" charset="-128"/>
              </a:rPr>
              <a:t>Neanderthal skulls were long and low with heavy brow ridges, a projecting mouth, and a weak, receding chin</a:t>
            </a:r>
          </a:p>
          <a:p>
            <a:r>
              <a:rPr lang="en-US" dirty="0" smtClean="0">
                <a:ea typeface="Arial Unicode MS" panose="020B0604020202020204" pitchFamily="34" charset="-128"/>
                <a:cs typeface="Arial Unicode MS" panose="020B0604020202020204" pitchFamily="34" charset="-128"/>
              </a:rPr>
              <a:t>Their brain was slightly larger on average than our own, and somewhat differently shaped</a:t>
            </a:r>
          </a:p>
          <a:p>
            <a:endParaRPr lang="en-US" dirty="0"/>
          </a:p>
        </p:txBody>
      </p:sp>
    </p:spTree>
    <p:extLst>
      <p:ext uri="{BB962C8B-B14F-4D97-AF65-F5344CB8AC3E}">
        <p14:creationId xmlns:p14="http://schemas.microsoft.com/office/powerpoint/2010/main" val="15361981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Archaeological evidence indicates Neanderthals lived in caves and participated in ritual burials such as occurred approximately 60,000 years ago at </a:t>
            </a:r>
            <a:r>
              <a:rPr lang="en-US" dirty="0" err="1" smtClean="0"/>
              <a:t>Shanidar</a:t>
            </a:r>
            <a:r>
              <a:rPr lang="en-US" dirty="0" smtClean="0"/>
              <a:t> Cave, Iraq</a:t>
            </a:r>
          </a:p>
          <a:p>
            <a:r>
              <a:rPr lang="en-US" dirty="0" smtClean="0"/>
              <a:t>The remains of Neanderthals are found chiefly in caves and </a:t>
            </a:r>
            <a:r>
              <a:rPr lang="en-US" dirty="0" err="1" smtClean="0"/>
              <a:t>hutlike</a:t>
            </a:r>
            <a:r>
              <a:rPr lang="en-US" dirty="0" smtClean="0"/>
              <a:t> rock shelters, which also contain a variety of specialized stone tools and weapons</a:t>
            </a:r>
          </a:p>
          <a:p>
            <a:r>
              <a:rPr lang="en-US" dirty="0"/>
              <a:t>A</a:t>
            </a:r>
            <a:r>
              <a:rPr lang="en-US" dirty="0" smtClean="0"/>
              <a:t>rchaeological evidence indicates that Neanderthals commonly took care of their injured and buried their dead, frequently with such grave items as tools, food, and perhaps even flowers</a:t>
            </a:r>
          </a:p>
          <a:p>
            <a:endParaRPr lang="en-US" dirty="0" smtClean="0"/>
          </a:p>
          <a:p>
            <a:endParaRPr lang="en-US" dirty="0"/>
          </a:p>
        </p:txBody>
      </p:sp>
    </p:spTree>
    <p:extLst>
      <p:ext uri="{BB962C8B-B14F-4D97-AF65-F5344CB8AC3E}">
        <p14:creationId xmlns:p14="http://schemas.microsoft.com/office/powerpoint/2010/main" val="38616504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Cold Adapted</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The Neanderthal body was more massive and heavily muscled than </a:t>
            </a:r>
            <a:r>
              <a:rPr lang="en-US" dirty="0" err="1" smtClean="0">
                <a:ea typeface="Arial Unicode MS" panose="020B0604020202020204" pitchFamily="34" charset="-128"/>
                <a:cs typeface="Arial Unicode MS" panose="020B0604020202020204" pitchFamily="34" charset="-128"/>
              </a:rPr>
              <a:t>oursrather</a:t>
            </a:r>
            <a:r>
              <a:rPr lang="en-US" dirty="0" smtClean="0">
                <a:ea typeface="Arial Unicode MS" panose="020B0604020202020204" pitchFamily="34" charset="-128"/>
                <a:cs typeface="Arial Unicode MS" panose="020B0604020202020204" pitchFamily="34" charset="-128"/>
              </a:rPr>
              <a:t> short lower </a:t>
            </a:r>
            <a:r>
              <a:rPr lang="en-US" dirty="0" err="1" smtClean="0">
                <a:ea typeface="Arial Unicode MS" panose="020B0604020202020204" pitchFamily="34" charset="-128"/>
                <a:cs typeface="Arial Unicode MS" panose="020B0604020202020204" pitchFamily="34" charset="-128"/>
              </a:rPr>
              <a:t>limbsmuch</a:t>
            </a:r>
            <a:r>
              <a:rPr lang="en-US" dirty="0" smtClean="0">
                <a:ea typeface="Arial Unicode MS" panose="020B0604020202020204" pitchFamily="34" charset="-128"/>
                <a:cs typeface="Arial Unicode MS" panose="020B0604020202020204" pitchFamily="34" charset="-128"/>
              </a:rPr>
              <a:t> like those of other cold-adapted people of today</a:t>
            </a:r>
          </a:p>
          <a:p>
            <a:r>
              <a:rPr lang="en-US" dirty="0" smtClean="0">
                <a:ea typeface="Arial Unicode MS" panose="020B0604020202020204" pitchFamily="34" charset="-128"/>
                <a:cs typeface="Arial Unicode MS" panose="020B0604020202020204" pitchFamily="34" charset="-128"/>
              </a:rPr>
              <a:t>Given the specimens from more than 100 sites, we now know Neanderthals were not much different from us, only more robust</a:t>
            </a:r>
          </a:p>
          <a:p>
            <a:r>
              <a:rPr lang="en-US" dirty="0" smtClean="0">
                <a:ea typeface="Arial Unicode MS" panose="020B0604020202020204" pitchFamily="34" charset="-128"/>
                <a:cs typeface="Arial Unicode MS" panose="020B0604020202020204" pitchFamily="34" charset="-128"/>
              </a:rPr>
              <a:t>Europe's Neanderthals were the first humans to move into truly cold climates, enduring miserably long winters and short summers as they pushed north into tundra country</a:t>
            </a:r>
            <a:endParaRPr lang="en-US" dirty="0" smtClean="0"/>
          </a:p>
          <a:p>
            <a:endParaRPr lang="en-US" dirty="0"/>
          </a:p>
        </p:txBody>
      </p:sp>
    </p:spTree>
    <p:extLst>
      <p:ext uri="{BB962C8B-B14F-4D97-AF65-F5344CB8AC3E}">
        <p14:creationId xmlns:p14="http://schemas.microsoft.com/office/powerpoint/2010/main" val="231833007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Cro-Magnons</a:t>
            </a:r>
            <a:endParaRPr lang="en-US" dirty="0"/>
          </a:p>
        </p:txBody>
      </p:sp>
      <p:sp>
        <p:nvSpPr>
          <p:cNvPr id="3" name="Content Placeholder 2"/>
          <p:cNvSpPr>
            <a:spLocks noGrp="1"/>
          </p:cNvSpPr>
          <p:nvPr>
            <p:ph idx="1"/>
          </p:nvPr>
        </p:nvSpPr>
        <p:spPr/>
        <p:txBody>
          <a:bodyPr/>
          <a:lstStyle/>
          <a:p>
            <a:r>
              <a:rPr lang="en-US" dirty="0" smtClean="0"/>
              <a:t>About 30,000 years ago, </a:t>
            </a:r>
          </a:p>
          <a:p>
            <a:pPr lvl="1"/>
            <a:r>
              <a:rPr lang="en-US" dirty="0" smtClean="0"/>
              <a:t>humans closely resembling modern Europeans moved into the region inhabited by the Neanderthals and completely replaced them</a:t>
            </a:r>
          </a:p>
          <a:p>
            <a:r>
              <a:rPr lang="en-US" dirty="0" smtClean="0"/>
              <a:t>Cro-Magnons, the name given to the successors of the Neanderthals in France, lived from about 35,000 to 10,000 years ago; during this period the development of art and technology far exceeded anything the world had seen before</a:t>
            </a:r>
          </a:p>
          <a:p>
            <a:endParaRPr lang="en-US" dirty="0"/>
          </a:p>
        </p:txBody>
      </p:sp>
    </p:spTree>
    <p:extLst>
      <p:ext uri="{BB962C8B-B14F-4D97-AF65-F5344CB8AC3E}">
        <p14:creationId xmlns:p14="http://schemas.microsoft.com/office/powerpoint/2010/main" val="310412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Apparently human evolution is just like that of other groups</a:t>
            </a:r>
          </a:p>
          <a:p>
            <a:r>
              <a:rPr lang="en-US" dirty="0" smtClean="0"/>
              <a:t>We have followed an uncertain evolutionary path </a:t>
            </a:r>
          </a:p>
          <a:p>
            <a:r>
              <a:rPr lang="en-US" dirty="0" smtClean="0"/>
              <a:t>As new species evolved, </a:t>
            </a:r>
          </a:p>
          <a:p>
            <a:pPr lvl="1"/>
            <a:r>
              <a:rPr lang="en-US" dirty="0" smtClean="0"/>
              <a:t>they filled ecologic niches </a:t>
            </a:r>
          </a:p>
          <a:p>
            <a:pPr lvl="1"/>
            <a:r>
              <a:rPr lang="en-US" dirty="0" smtClean="0"/>
              <a:t>and either gave rise to descendants </a:t>
            </a:r>
          </a:p>
          <a:p>
            <a:pPr lvl="1"/>
            <a:r>
              <a:rPr lang="en-US" dirty="0" smtClean="0"/>
              <a:t>better adapted to the changing environment </a:t>
            </a:r>
          </a:p>
          <a:p>
            <a:pPr lvl="1"/>
            <a:r>
              <a:rPr lang="en-US" dirty="0" smtClean="0"/>
              <a:t>or became extinct</a:t>
            </a:r>
          </a:p>
          <a:p>
            <a:r>
              <a:rPr lang="en-US" dirty="0" smtClean="0"/>
              <a:t>Our own evolutionary history has many dead-end side branches</a:t>
            </a:r>
          </a:p>
          <a:p>
            <a:endParaRPr lang="en-US" dirty="0"/>
          </a:p>
        </p:txBody>
      </p:sp>
    </p:spTree>
    <p:extLst>
      <p:ext uri="{BB962C8B-B14F-4D97-AF65-F5344CB8AC3E}">
        <p14:creationId xmlns:p14="http://schemas.microsoft.com/office/powerpoint/2010/main" val="29692054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Cro-Magnons</a:t>
            </a:r>
            <a:endParaRPr lang="en-US" dirty="0"/>
          </a:p>
        </p:txBody>
      </p:sp>
      <p:sp>
        <p:nvSpPr>
          <p:cNvPr id="3" name="Content Placeholder 2"/>
          <p:cNvSpPr>
            <a:spLocks noGrp="1"/>
          </p:cNvSpPr>
          <p:nvPr>
            <p:ph idx="1"/>
          </p:nvPr>
        </p:nvSpPr>
        <p:spPr/>
        <p:txBody>
          <a:bodyPr>
            <a:normAutofit lnSpcReduction="10000"/>
          </a:bodyPr>
          <a:lstStyle/>
          <a:p>
            <a:r>
              <a:rPr lang="en-US" dirty="0" smtClean="0"/>
              <a:t>Highly skilled nomadic hunters, Cro-Magnons followed the herds in their seasonal migrations</a:t>
            </a:r>
          </a:p>
          <a:p>
            <a:r>
              <a:rPr lang="en-US" dirty="0" smtClean="0"/>
              <a:t>They used a variety of specialized tools in their hunts, including perhaps the bow and arrow</a:t>
            </a:r>
          </a:p>
          <a:p>
            <a:r>
              <a:rPr lang="en-US" dirty="0" smtClean="0"/>
              <a:t>They sought refuge in caves and rock shelters and formed living groups of various sizes</a:t>
            </a:r>
          </a:p>
          <a:p>
            <a:r>
              <a:rPr lang="en-US" dirty="0" smtClean="0"/>
              <a:t>Cro-Magnons were also cave painters</a:t>
            </a:r>
          </a:p>
          <a:p>
            <a:r>
              <a:rPr lang="en-US" dirty="0" smtClean="0"/>
              <a:t>Using paints made from manganese and iron oxides, Cro-Magnon people painted hundreds of scenes on the ceilings and walls of caves in France and Spain, where many of them are still preserved today</a:t>
            </a:r>
          </a:p>
          <a:p>
            <a:endParaRPr lang="en-US" dirty="0" smtClean="0"/>
          </a:p>
          <a:p>
            <a:endParaRPr lang="en-US" dirty="0"/>
          </a:p>
        </p:txBody>
      </p:sp>
    </p:spTree>
    <p:extLst>
      <p:ext uri="{BB962C8B-B14F-4D97-AF65-F5344CB8AC3E}">
        <p14:creationId xmlns:p14="http://schemas.microsoft.com/office/powerpoint/2010/main" val="75891005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defRPr/>
            </a:pPr>
            <a:r>
              <a:rPr lang="en-US" sz="2400" dirty="0">
                <a:solidFill>
                  <a:schemeClr val="tx1"/>
                </a:solidFill>
              </a:rPr>
              <a:t>Painting of a horse </a:t>
            </a:r>
            <a:r>
              <a:rPr lang="en-US" sz="2400" dirty="0" smtClean="0">
                <a:solidFill>
                  <a:schemeClr val="tx1"/>
                </a:solidFill>
              </a:rPr>
              <a:t>from </a:t>
            </a:r>
            <a:r>
              <a:rPr lang="en-US" sz="2400" dirty="0">
                <a:solidFill>
                  <a:schemeClr val="tx1"/>
                </a:solidFill>
              </a:rPr>
              <a:t>the cave of </a:t>
            </a:r>
            <a:r>
              <a:rPr lang="en-US" sz="2400" dirty="0" err="1">
                <a:solidFill>
                  <a:schemeClr val="tx1"/>
                </a:solidFill>
              </a:rPr>
              <a:t>Niaux</a:t>
            </a:r>
            <a:r>
              <a:rPr lang="en-US" sz="2400" dirty="0">
                <a:solidFill>
                  <a:schemeClr val="tx1"/>
                </a:solidFill>
              </a:rPr>
              <a:t>, France</a:t>
            </a:r>
            <a:r>
              <a:rPr lang="en-US" sz="2400" b="1" dirty="0">
                <a:solidFill>
                  <a:schemeClr val="tx1"/>
                </a:solidFill>
                <a:effectLst>
                  <a:outerShdw blurRad="38100" dist="38100" dir="2700000" algn="tl">
                    <a:srgbClr val="C0C0C0"/>
                  </a:outerShdw>
                </a:effectLst>
              </a:rPr>
              <a:t/>
            </a:r>
            <a:br>
              <a:rPr lang="en-US" sz="2400" b="1" dirty="0">
                <a:solidFill>
                  <a:schemeClr val="tx1"/>
                </a:solidFill>
                <a:effectLst>
                  <a:outerShdw blurRad="38100" dist="38100" dir="2700000" algn="tl">
                    <a:srgbClr val="C0C0C0"/>
                  </a:outerShdw>
                </a:effectLst>
              </a:rPr>
            </a:br>
            <a:endParaRPr lang="en-US" dirty="0"/>
          </a:p>
        </p:txBody>
      </p:sp>
      <p:pic>
        <p:nvPicPr>
          <p:cNvPr id="4" name="Picture 5" descr="WICHG319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5797" y="1825625"/>
            <a:ext cx="670040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02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Replacement model</a:t>
            </a:r>
            <a:endParaRPr lang="en-US" dirty="0"/>
          </a:p>
        </p:txBody>
      </p:sp>
      <p:sp>
        <p:nvSpPr>
          <p:cNvPr id="3" name="Content Placeholder 2"/>
          <p:cNvSpPr>
            <a:spLocks noGrp="1"/>
          </p:cNvSpPr>
          <p:nvPr>
            <p:ph idx="1"/>
          </p:nvPr>
        </p:nvSpPr>
        <p:spPr/>
        <p:txBody>
          <a:bodyPr/>
          <a:lstStyle/>
          <a:p>
            <a:pPr>
              <a:lnSpc>
                <a:spcPct val="80000"/>
              </a:lnSpc>
            </a:pPr>
            <a:r>
              <a:rPr lang="en-US" dirty="0" smtClean="0"/>
              <a:t>Debate still surrounds the transition from </a:t>
            </a:r>
            <a:r>
              <a:rPr lang="en-US" i="1" dirty="0" smtClean="0"/>
              <a:t>H. erectus</a:t>
            </a:r>
            <a:r>
              <a:rPr lang="en-US" dirty="0" smtClean="0"/>
              <a:t> to our own species, </a:t>
            </a:r>
            <a:r>
              <a:rPr lang="en-US" i="1" dirty="0" smtClean="0"/>
              <a:t>Homo sapiens</a:t>
            </a:r>
            <a:endParaRPr lang="en-US" dirty="0" smtClean="0"/>
          </a:p>
          <a:p>
            <a:pPr lvl="1">
              <a:lnSpc>
                <a:spcPct val="80000"/>
              </a:lnSpc>
            </a:pPr>
            <a:r>
              <a:rPr lang="en-US" dirty="0" smtClean="0"/>
              <a:t>Paleoanthropologists are split into two camps</a:t>
            </a:r>
          </a:p>
          <a:p>
            <a:pPr>
              <a:lnSpc>
                <a:spcPct val="80000"/>
              </a:lnSpc>
            </a:pPr>
            <a:r>
              <a:rPr lang="en-US" dirty="0" smtClean="0"/>
              <a:t>On the one side are those who support </a:t>
            </a:r>
          </a:p>
          <a:p>
            <a:pPr lvl="1">
              <a:lnSpc>
                <a:spcPct val="80000"/>
              </a:lnSpc>
            </a:pPr>
            <a:r>
              <a:rPr lang="en-US" dirty="0" smtClean="0"/>
              <a:t>the "out of Africa" view</a:t>
            </a:r>
          </a:p>
          <a:p>
            <a:pPr>
              <a:lnSpc>
                <a:spcPct val="80000"/>
              </a:lnSpc>
            </a:pPr>
            <a:r>
              <a:rPr lang="en-US" dirty="0" smtClean="0"/>
              <a:t>According to this camp, early modern humans evolved from a single woman in Africa, whose offspring then migrated from Africa, perhaps as recently as 100,000 years ago and populated Europe and Asia, driving the earlier hominid populations to extinction</a:t>
            </a:r>
          </a:p>
          <a:p>
            <a:endParaRPr lang="en-US" dirty="0"/>
          </a:p>
        </p:txBody>
      </p:sp>
    </p:spTree>
    <p:extLst>
      <p:ext uri="{BB962C8B-B14F-4D97-AF65-F5344CB8AC3E}">
        <p14:creationId xmlns:p14="http://schemas.microsoft.com/office/powerpoint/2010/main" val="179403726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descr="graphic illustrations of the replacement and the regional continuity model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278" y="2268176"/>
            <a:ext cx="9215074" cy="3910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3836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t>
            </a:r>
            <a:r>
              <a:rPr lang="en-US" dirty="0" smtClean="0"/>
              <a:t>he "multiregional" view</a:t>
            </a:r>
            <a:endParaRPr lang="en-US" dirty="0"/>
          </a:p>
        </p:txBody>
      </p:sp>
      <p:sp>
        <p:nvSpPr>
          <p:cNvPr id="3" name="Content Placeholder 2"/>
          <p:cNvSpPr>
            <a:spLocks noGrp="1"/>
          </p:cNvSpPr>
          <p:nvPr>
            <p:ph idx="1"/>
          </p:nvPr>
        </p:nvSpPr>
        <p:spPr/>
        <p:txBody>
          <a:bodyPr/>
          <a:lstStyle/>
          <a:p>
            <a:r>
              <a:rPr lang="en-US" dirty="0" smtClean="0"/>
              <a:t>On the other side are those supporting the "multiregional" view</a:t>
            </a:r>
          </a:p>
          <a:p>
            <a:r>
              <a:rPr lang="en-US" dirty="0" smtClean="0"/>
              <a:t>According to this hypothesis, early modern humans did not have an isolated origin in Africa, but rather established separate populations throughout </a:t>
            </a:r>
            <a:r>
              <a:rPr lang="en-US" dirty="0" smtClean="0"/>
              <a:t>Eurasia (H. erectus &gt; H. </a:t>
            </a:r>
            <a:r>
              <a:rPr lang="en-US" dirty="0" err="1" smtClean="0"/>
              <a:t>neanderthalenis</a:t>
            </a:r>
            <a:r>
              <a:rPr lang="en-US" dirty="0" smtClean="0"/>
              <a:t> &gt; H. sapiens</a:t>
            </a:r>
          </a:p>
          <a:p>
            <a:r>
              <a:rPr lang="en-US" dirty="0" smtClean="0"/>
              <a:t>Occasional </a:t>
            </a:r>
            <a:r>
              <a:rPr lang="en-US" dirty="0" smtClean="0"/>
              <a:t>contact and interbreeding between these populations enabled our species to maintain its overall cohesiveness, while still preserving the regional differences in people we see today</a:t>
            </a:r>
          </a:p>
          <a:p>
            <a:endParaRPr lang="en-US" dirty="0"/>
          </a:p>
        </p:txBody>
      </p:sp>
    </p:spTree>
    <p:extLst>
      <p:ext uri="{BB962C8B-B14F-4D97-AF65-F5344CB8AC3E}">
        <p14:creationId xmlns:p14="http://schemas.microsoft.com/office/powerpoint/2010/main" val="203641679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Beginning in the 1980's, Rebecca </a:t>
            </a:r>
            <a:r>
              <a:rPr lang="en-US" dirty="0" err="1"/>
              <a:t>Cann</a:t>
            </a:r>
            <a:r>
              <a:rPr lang="en-US" dirty="0"/>
              <a:t>, at the University of California, argued that the geographic region in which modern people have lived the longest should have the greatest amount of genetic diversity today. </a:t>
            </a:r>
            <a:endParaRPr lang="en-US" dirty="0" smtClean="0"/>
          </a:p>
          <a:p>
            <a:r>
              <a:rPr lang="en-US" dirty="0"/>
              <a:t>Through comparisons of mitochondrial DNA sequences from living people throughout the world, she concluded that Africa has the greatest genetic diversity and, therefore, must be the homeland of all modern humans.</a:t>
            </a:r>
            <a:endParaRPr lang="en-US" dirty="0"/>
          </a:p>
        </p:txBody>
      </p:sp>
    </p:spTree>
    <p:extLst>
      <p:ext uri="{BB962C8B-B14F-4D97-AF65-F5344CB8AC3E}">
        <p14:creationId xmlns:p14="http://schemas.microsoft.com/office/powerpoint/2010/main" val="21380603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Assuming a specific, constant rate of mutation, she further concluded that the common ancestor of modern people was a woman living about 200,000 years ago in Africa. </a:t>
            </a:r>
            <a:endParaRPr lang="en-US" dirty="0" smtClean="0"/>
          </a:p>
          <a:p>
            <a:r>
              <a:rPr lang="en-US" dirty="0" smtClean="0"/>
              <a:t>This </a:t>
            </a:r>
            <a:r>
              <a:rPr lang="en-US" dirty="0"/>
              <a:t>supposed predecessor was dubbed "mitochondrial </a:t>
            </a:r>
            <a:r>
              <a:rPr lang="en-US" dirty="0" smtClean="0"/>
              <a:t>Eve“</a:t>
            </a:r>
          </a:p>
          <a:p>
            <a:r>
              <a:rPr lang="en-US" dirty="0"/>
              <a:t>More recent genetic research at the University of Chicago and Yale University lends support to the replacement model</a:t>
            </a:r>
            <a:r>
              <a:rPr lang="en-US" dirty="0" smtClean="0"/>
              <a:t>.</a:t>
            </a:r>
          </a:p>
          <a:p>
            <a:r>
              <a:rPr lang="en-US" dirty="0"/>
              <a:t>It has shown that variations in the DNA of the Y chromosome and chromosome 12 also have the greatest diversity among Africans today. </a:t>
            </a:r>
            <a:endParaRPr lang="en-US" dirty="0"/>
          </a:p>
        </p:txBody>
      </p:sp>
    </p:spTree>
    <p:extLst>
      <p:ext uri="{BB962C8B-B14F-4D97-AF65-F5344CB8AC3E}">
        <p14:creationId xmlns:p14="http://schemas.microsoft.com/office/powerpoint/2010/main" val="36890651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Critics of the genetic argument for the replacement model also point out that the rate of mutation used for the "molecular clock" is not necessarily constant, which makes the 200,000 year date for "mitochondrial Eve" unreliable</a:t>
            </a:r>
            <a:r>
              <a:rPr lang="en-US" dirty="0" smtClean="0"/>
              <a:t>.</a:t>
            </a:r>
          </a:p>
          <a:p>
            <a:r>
              <a:rPr lang="en-US" dirty="0"/>
              <a:t>The rate of inheritable mutations for a species or a population can vary due to a number of factors including generation time, the efficiency of DNA repair within cells, ambient temperature, and varying amounts of natural environmental mutagens.</a:t>
            </a:r>
            <a:endParaRPr lang="en-US" dirty="0"/>
          </a:p>
        </p:txBody>
      </p:sp>
    </p:spTree>
    <p:extLst>
      <p:ext uri="{BB962C8B-B14F-4D97-AF65-F5344CB8AC3E}">
        <p14:creationId xmlns:p14="http://schemas.microsoft.com/office/powerpoint/2010/main" val="1193115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Further criticism of the genetic argument for the replacement model has come from geneticists at Oxford University.  </a:t>
            </a:r>
            <a:endParaRPr lang="en-US" dirty="0" smtClean="0"/>
          </a:p>
          <a:p>
            <a:r>
              <a:rPr lang="en-US" dirty="0" smtClean="0"/>
              <a:t>They </a:t>
            </a:r>
            <a:r>
              <a:rPr lang="en-US" dirty="0"/>
              <a:t>found that the human </a:t>
            </a:r>
            <a:r>
              <a:rPr lang="en-US" dirty="0" smtClean="0"/>
              <a:t>beta-globin </a:t>
            </a:r>
            <a:r>
              <a:rPr lang="en-US" dirty="0"/>
              <a:t>gene is widely distributed in Asia but not in Africa.  Since this gene is thought to have originated more than 200,000 years ago, it undercuts the claim that an African population of modern </a:t>
            </a:r>
            <a:r>
              <a:rPr lang="en-US" i="1" dirty="0"/>
              <a:t>Homo sapiens</a:t>
            </a:r>
            <a:r>
              <a:rPr lang="en-US" dirty="0"/>
              <a:t> replaced East Asian archaic</a:t>
            </a:r>
            <a:r>
              <a:rPr lang="en-US" i="1" dirty="0"/>
              <a:t> </a:t>
            </a:r>
            <a:r>
              <a:rPr lang="en-US" dirty="0"/>
              <a:t>humans less than 60,000 years ago.</a:t>
            </a:r>
            <a:endParaRPr lang="en-US" dirty="0"/>
          </a:p>
        </p:txBody>
      </p:sp>
    </p:spTree>
    <p:extLst>
      <p:ext uri="{BB962C8B-B14F-4D97-AF65-F5344CB8AC3E}">
        <p14:creationId xmlns:p14="http://schemas.microsoft.com/office/powerpoint/2010/main" val="383409141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"multiregional" view</a:t>
            </a:r>
          </a:p>
        </p:txBody>
      </p:sp>
      <p:sp>
        <p:nvSpPr>
          <p:cNvPr id="3" name="Content Placeholder 2"/>
          <p:cNvSpPr>
            <a:spLocks noGrp="1"/>
          </p:cNvSpPr>
          <p:nvPr>
            <p:ph idx="1"/>
          </p:nvPr>
        </p:nvSpPr>
        <p:spPr/>
        <p:txBody>
          <a:bodyPr/>
          <a:lstStyle/>
          <a:p>
            <a:r>
              <a:rPr lang="en-US" dirty="0"/>
              <a:t>Fossil evidence also is used to support the regional continuity model.  Its advocates claim that there has been a continuity of some anatomical traits from archaic humans to modern humans in Europe and Asia. </a:t>
            </a:r>
            <a:endParaRPr lang="en-US" dirty="0" smtClean="0"/>
          </a:p>
          <a:p>
            <a:r>
              <a:rPr lang="en-US" dirty="0"/>
              <a:t>In other words, the Asian and European physical characteristics have antiquity in these regions going back over 100,000 years</a:t>
            </a:r>
            <a:r>
              <a:rPr lang="en-US" dirty="0" smtClean="0"/>
              <a:t>.</a:t>
            </a:r>
          </a:p>
          <a:p>
            <a:r>
              <a:rPr lang="en-US" dirty="0"/>
              <a:t>They point to the fact that many Europeans have relatively heavy brow ridges and a high angle of their noses reminiscent of </a:t>
            </a:r>
            <a:r>
              <a:rPr lang="en-US" dirty="0" smtClean="0"/>
              <a:t>Neanderthals</a:t>
            </a:r>
            <a:r>
              <a:rPr lang="en-US" dirty="0"/>
              <a:t>. </a:t>
            </a:r>
            <a:r>
              <a:rPr lang="en-US" dirty="0" smtClean="0"/>
              <a:t> (Europeans have mixed with Neanderthals-most Europeans are between 2.6-3.2% Neanderthal)</a:t>
            </a:r>
            <a:endParaRPr lang="en-US" dirty="0"/>
          </a:p>
        </p:txBody>
      </p:sp>
    </p:spTree>
    <p:extLst>
      <p:ext uri="{BB962C8B-B14F-4D97-AF65-F5344CB8AC3E}">
        <p14:creationId xmlns:p14="http://schemas.microsoft.com/office/powerpoint/2010/main" val="3303309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Are Primates?</a:t>
            </a:r>
            <a:endParaRPr lang="en-US" dirty="0"/>
          </a:p>
        </p:txBody>
      </p:sp>
      <p:sp>
        <p:nvSpPr>
          <p:cNvPr id="3" name="Content Placeholder 2"/>
          <p:cNvSpPr>
            <a:spLocks noGrp="1"/>
          </p:cNvSpPr>
          <p:nvPr>
            <p:ph idx="1"/>
          </p:nvPr>
        </p:nvSpPr>
        <p:spPr/>
        <p:txBody>
          <a:bodyPr/>
          <a:lstStyle/>
          <a:p>
            <a:r>
              <a:rPr lang="en-US" dirty="0" smtClean="0"/>
              <a:t>Primates are difficult to characterize as an order </a:t>
            </a:r>
          </a:p>
          <a:p>
            <a:pPr lvl="1"/>
            <a:r>
              <a:rPr lang="en-US" dirty="0" smtClean="0"/>
              <a:t>they lack the strong specializations found in most other mammalian orders</a:t>
            </a:r>
          </a:p>
          <a:p>
            <a:r>
              <a:rPr lang="en-US" dirty="0" smtClean="0"/>
              <a:t>We can, however, point to several trends </a:t>
            </a:r>
            <a:r>
              <a:rPr lang="en-US" dirty="0" smtClean="0"/>
              <a:t>in </a:t>
            </a:r>
            <a:r>
              <a:rPr lang="en-US" dirty="0" smtClean="0"/>
              <a:t>their evolution that help define primates </a:t>
            </a:r>
            <a:r>
              <a:rPr lang="en-US" dirty="0" smtClean="0"/>
              <a:t>and </a:t>
            </a:r>
            <a:r>
              <a:rPr lang="en-US" dirty="0" smtClean="0"/>
              <a:t>are related to their arboreal, or tree-dwelling, ancestry</a:t>
            </a:r>
          </a:p>
          <a:p>
            <a:endParaRPr lang="en-US" dirty="0"/>
          </a:p>
        </p:txBody>
      </p:sp>
    </p:spTree>
    <p:extLst>
      <p:ext uri="{BB962C8B-B14F-4D97-AF65-F5344CB8AC3E}">
        <p14:creationId xmlns:p14="http://schemas.microsoft.com/office/powerpoint/2010/main" val="366746053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Similarly, it is claimed that some Chinese facial characteristics can be seen in an Asian archaic human fossil from </a:t>
            </a:r>
            <a:r>
              <a:rPr lang="en-US" dirty="0" err="1"/>
              <a:t>Jinniushan</a:t>
            </a:r>
            <a:r>
              <a:rPr lang="en-US" dirty="0"/>
              <a:t> dating to 200,000 years ago</a:t>
            </a:r>
            <a:r>
              <a:rPr lang="en-US" dirty="0" smtClean="0"/>
              <a:t>.</a:t>
            </a:r>
          </a:p>
          <a:p>
            <a:r>
              <a:rPr lang="en-US" dirty="0"/>
              <a:t>Like </a:t>
            </a:r>
            <a:r>
              <a:rPr lang="en-US" i="1" dirty="0"/>
              <a:t>Homo erectus</a:t>
            </a:r>
            <a:r>
              <a:rPr lang="en-US" dirty="0"/>
              <a:t>, East Asians today commonly have shovel-shaped incisors while Africans and Europeans rarely do</a:t>
            </a:r>
            <a:r>
              <a:rPr lang="en-US" dirty="0" smtClean="0"/>
              <a:t>.</a:t>
            </a:r>
          </a:p>
          <a:p>
            <a:r>
              <a:rPr lang="en-US" dirty="0"/>
              <a:t>This supports the contention of direct genetic links between Asian </a:t>
            </a:r>
            <a:r>
              <a:rPr lang="en-US" i="1" dirty="0"/>
              <a:t>Homo erectus</a:t>
            </a:r>
            <a:r>
              <a:rPr lang="en-US" dirty="0"/>
              <a:t> and modern Asians. </a:t>
            </a:r>
            <a:endParaRPr lang="en-US" dirty="0"/>
          </a:p>
        </p:txBody>
      </p:sp>
    </p:spTree>
    <p:extLst>
      <p:ext uri="{BB962C8B-B14F-4D97-AF65-F5344CB8AC3E}">
        <p14:creationId xmlns:p14="http://schemas.microsoft.com/office/powerpoint/2010/main" val="263668119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Assimilation Model</a:t>
            </a:r>
          </a:p>
        </p:txBody>
      </p:sp>
      <p:sp>
        <p:nvSpPr>
          <p:cNvPr id="3" name="Content Placeholder 2"/>
          <p:cNvSpPr>
            <a:spLocks noGrp="1"/>
          </p:cNvSpPr>
          <p:nvPr>
            <p:ph idx="1"/>
          </p:nvPr>
        </p:nvSpPr>
        <p:spPr/>
        <p:txBody>
          <a:bodyPr/>
          <a:lstStyle/>
          <a:p>
            <a:r>
              <a:rPr lang="en-US" dirty="0"/>
              <a:t>It is apparent that both the complete replacement and the regional continuity models have difficulty accounting for all of the fossil and genetic data</a:t>
            </a:r>
            <a:r>
              <a:rPr lang="en-US" dirty="0" smtClean="0"/>
              <a:t>.</a:t>
            </a:r>
          </a:p>
          <a:p>
            <a:r>
              <a:rPr lang="en-US" dirty="0"/>
              <a:t>It takes a middle ground and incorporates both of the old models.  </a:t>
            </a:r>
            <a:endParaRPr lang="en-US" dirty="0" smtClean="0"/>
          </a:p>
          <a:p>
            <a:r>
              <a:rPr lang="en-US" dirty="0" smtClean="0"/>
              <a:t>This theory proposes </a:t>
            </a:r>
            <a:r>
              <a:rPr lang="en-US" dirty="0"/>
              <a:t>that the first modern humans did evolve in Africa, but when they migrated into other regions they did not simply replace existing human populations</a:t>
            </a:r>
            <a:r>
              <a:rPr lang="en-US" dirty="0" smtClean="0"/>
              <a:t>.</a:t>
            </a:r>
          </a:p>
          <a:p>
            <a:r>
              <a:rPr lang="en-US" dirty="0"/>
              <a:t>Rather, they interbred to a limited degree with late archaic humans resulting in hybrid populations. </a:t>
            </a:r>
            <a:endParaRPr lang="en-US" dirty="0"/>
          </a:p>
        </p:txBody>
      </p:sp>
    </p:spTree>
    <p:extLst>
      <p:ext uri="{BB962C8B-B14F-4D97-AF65-F5344CB8AC3E}">
        <p14:creationId xmlns:p14="http://schemas.microsoft.com/office/powerpoint/2010/main" val="9531054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 Europe, for instance, the first modern humans appear in the archaeological record rather suddenly around 45-40,000 years ago. </a:t>
            </a:r>
            <a:endParaRPr lang="en-US" dirty="0" smtClean="0"/>
          </a:p>
          <a:p>
            <a:r>
              <a:rPr lang="en-US" dirty="0" smtClean="0"/>
              <a:t> </a:t>
            </a:r>
            <a:r>
              <a:rPr lang="en-US" dirty="0"/>
              <a:t>The abruptness of the appearance of these Cro-Magnon people could be explained by their migrating into the region from Africa via an eastern Mediterranean coastal </a:t>
            </a:r>
            <a:r>
              <a:rPr lang="en-US" dirty="0" smtClean="0"/>
              <a:t>route.</a:t>
            </a:r>
          </a:p>
          <a:p>
            <a:r>
              <a:rPr lang="en-US" dirty="0"/>
              <a:t>They apparently shared Europe with </a:t>
            </a:r>
            <a:r>
              <a:rPr lang="en-US" dirty="0" err="1"/>
              <a:t>Neandertals</a:t>
            </a:r>
            <a:r>
              <a:rPr lang="en-US" dirty="0"/>
              <a:t> for another 12,000 years or more.  During this long time period, it is argued that interbreeding occurred and that the partially hybridized predominantly Cro-Magnon population ultimately became modern </a:t>
            </a:r>
            <a:r>
              <a:rPr lang="en-US" dirty="0" smtClean="0"/>
              <a:t>Europeans.</a:t>
            </a:r>
            <a:endParaRPr lang="en-US" dirty="0"/>
          </a:p>
        </p:txBody>
      </p:sp>
    </p:spTree>
    <p:extLst>
      <p:ext uri="{BB962C8B-B14F-4D97-AF65-F5344CB8AC3E}">
        <p14:creationId xmlns:p14="http://schemas.microsoft.com/office/powerpoint/2010/main" val="67865364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2003, a discovery was made in a Romanian cave named </a:t>
            </a:r>
            <a:r>
              <a:rPr lang="en-US" dirty="0" err="1"/>
              <a:t>Peştera</a:t>
            </a:r>
            <a:r>
              <a:rPr lang="en-US" dirty="0"/>
              <a:t> cu </a:t>
            </a:r>
            <a:r>
              <a:rPr lang="en-US" dirty="0" err="1"/>
              <a:t>Oase</a:t>
            </a:r>
            <a:r>
              <a:rPr lang="en-US" dirty="0"/>
              <a:t> that supports this hypothesis.  It was a partial skeleton of a 15-16 year old male </a:t>
            </a:r>
            <a:r>
              <a:rPr lang="en-US" i="1" dirty="0"/>
              <a:t>Homo sapiens</a:t>
            </a:r>
            <a:r>
              <a:rPr lang="en-US" dirty="0"/>
              <a:t> who lived about 30,000 years ago or a bit earlier.  He had a mix of old and new anatomical features. </a:t>
            </a:r>
            <a:endParaRPr lang="en-US" dirty="0" smtClean="0"/>
          </a:p>
          <a:p>
            <a:r>
              <a:rPr lang="en-US" dirty="0"/>
              <a:t>The skull had characteristics of both modern and archaic humans. </a:t>
            </a:r>
            <a:endParaRPr lang="en-US" dirty="0" smtClean="0"/>
          </a:p>
          <a:p>
            <a:r>
              <a:rPr lang="en-US" dirty="0" smtClean="0"/>
              <a:t>A </a:t>
            </a:r>
            <a:r>
              <a:rPr lang="en-US" dirty="0"/>
              <a:t>computer-based analysis of 10 different human DNA sequences indicates that there has been interbreeding between people living in Asia, Europe, and Africa for at least 600,000 years.  </a:t>
            </a:r>
            <a:endParaRPr lang="en-US" dirty="0" smtClean="0"/>
          </a:p>
        </p:txBody>
      </p:sp>
    </p:spTree>
    <p:extLst>
      <p:ext uri="{BB962C8B-B14F-4D97-AF65-F5344CB8AC3E}">
        <p14:creationId xmlns:p14="http://schemas.microsoft.com/office/powerpoint/2010/main" val="271954148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This is consistent with the hypothesis that humans expanded again and again out of Africa and that these emigrants interbred with existing populations in Asia and Europe. </a:t>
            </a:r>
          </a:p>
          <a:p>
            <a:pPr marL="0" indent="0">
              <a:buNone/>
            </a:pPr>
            <a:endParaRPr lang="en-US" dirty="0" smtClean="0"/>
          </a:p>
          <a:p>
            <a:r>
              <a:rPr lang="en-US" dirty="0" smtClean="0"/>
              <a:t>It </a:t>
            </a:r>
            <a:r>
              <a:rPr lang="en-US" dirty="0"/>
              <a:t>is also possible that migrations were not only in one direction--people could have migrated into Africa as well.  If interbreeding occurred, it may have been a rare event.  This is supported by the fact that most skeletons of </a:t>
            </a:r>
            <a:r>
              <a:rPr lang="en-US" dirty="0" smtClean="0"/>
              <a:t>Neanderthals </a:t>
            </a:r>
            <a:r>
              <a:rPr lang="en-US" dirty="0"/>
              <a:t>and Cro-Magnon people do not show hybrid characteristics.</a:t>
            </a:r>
            <a:endParaRPr lang="en-US" dirty="0"/>
          </a:p>
        </p:txBody>
      </p:sp>
    </p:spTree>
    <p:extLst>
      <p:ext uri="{BB962C8B-B14F-4D97-AF65-F5344CB8AC3E}">
        <p14:creationId xmlns:p14="http://schemas.microsoft.com/office/powerpoint/2010/main" val="383082247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enisovans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latin typeface="Arial" panose="020B0604020202020204" pitchFamily="34" charset="0"/>
              </a:rPr>
              <a:t/>
            </a:r>
            <a:br>
              <a:rPr lang="en-US" dirty="0">
                <a:latin typeface="Arial" panose="020B0604020202020204" pitchFamily="34" charset="0"/>
              </a:rPr>
            </a:br>
            <a:r>
              <a:rPr lang="en-US" dirty="0">
                <a:latin typeface="Arial" panose="020B0604020202020204" pitchFamily="34" charset="0"/>
              </a:rPr>
              <a:t>Three years ago the genetic analysis of a little finger bone from </a:t>
            </a:r>
            <a:r>
              <a:rPr lang="en-US" dirty="0" err="1">
                <a:latin typeface="Arial" panose="020B0604020202020204" pitchFamily="34" charset="0"/>
              </a:rPr>
              <a:t>Denisova</a:t>
            </a:r>
            <a:r>
              <a:rPr lang="en-US" dirty="0">
                <a:latin typeface="Arial" panose="020B0604020202020204" pitchFamily="34" charset="0"/>
              </a:rPr>
              <a:t> cave in the Altai Mountains in northern Asia led to a complete genome sequence of a new line of the human family tree-the </a:t>
            </a:r>
            <a:r>
              <a:rPr lang="en-US" dirty="0" err="1">
                <a:latin typeface="Arial" panose="020B0604020202020204" pitchFamily="34" charset="0"/>
              </a:rPr>
              <a:t>Denisovans</a:t>
            </a:r>
            <a:r>
              <a:rPr lang="en-US" dirty="0">
                <a:latin typeface="Arial" panose="020B0604020202020204" pitchFamily="34" charset="0"/>
              </a:rPr>
              <a:t>. </a:t>
            </a:r>
            <a:br>
              <a:rPr lang="en-US" dirty="0">
                <a:latin typeface="Arial" panose="020B0604020202020204" pitchFamily="34" charset="0"/>
              </a:rPr>
            </a:br>
            <a:r>
              <a:rPr lang="en-US" dirty="0">
                <a:latin typeface="Arial" panose="020B0604020202020204" pitchFamily="34" charset="0"/>
              </a:rPr>
              <a:t/>
            </a:r>
            <a:br>
              <a:rPr lang="en-US" dirty="0">
                <a:latin typeface="Arial" panose="020B0604020202020204" pitchFamily="34" charset="0"/>
              </a:rPr>
            </a:br>
            <a:r>
              <a:rPr lang="en-US" dirty="0">
                <a:latin typeface="Arial" panose="020B0604020202020204" pitchFamily="34" charset="0"/>
              </a:rPr>
              <a:t>Since then, genetic evidence pointing to their </a:t>
            </a:r>
            <a:r>
              <a:rPr lang="en-US" dirty="0" err="1">
                <a:latin typeface="Arial" panose="020B0604020202020204" pitchFamily="34" charset="0"/>
              </a:rPr>
              <a:t>hybridisation</a:t>
            </a:r>
            <a:r>
              <a:rPr lang="en-US" dirty="0">
                <a:latin typeface="Arial" panose="020B0604020202020204" pitchFamily="34" charset="0"/>
              </a:rPr>
              <a:t> with modern human populations has been detected, but only in Indigenous populations in Australia, New Guinea and surrounding areas. </a:t>
            </a:r>
            <a:br>
              <a:rPr lang="en-US" dirty="0">
                <a:latin typeface="Arial" panose="020B0604020202020204" pitchFamily="34" charset="0"/>
              </a:rPr>
            </a:br>
            <a:r>
              <a:rPr lang="en-US" dirty="0">
                <a:latin typeface="Arial" panose="020B0604020202020204" pitchFamily="34" charset="0"/>
              </a:rPr>
              <a:t/>
            </a:r>
            <a:br>
              <a:rPr lang="en-US" dirty="0">
                <a:latin typeface="Arial" panose="020B0604020202020204" pitchFamily="34" charset="0"/>
              </a:rPr>
            </a:br>
            <a:r>
              <a:rPr lang="en-US" dirty="0">
                <a:latin typeface="Arial" panose="020B0604020202020204" pitchFamily="34" charset="0"/>
              </a:rPr>
              <a:t>In contrast, </a:t>
            </a:r>
            <a:r>
              <a:rPr lang="en-US" dirty="0" err="1">
                <a:latin typeface="Arial" panose="020B0604020202020204" pitchFamily="34" charset="0"/>
              </a:rPr>
              <a:t>Denisovan</a:t>
            </a:r>
            <a:r>
              <a:rPr lang="en-US" dirty="0">
                <a:latin typeface="Arial" panose="020B0604020202020204" pitchFamily="34" charset="0"/>
              </a:rPr>
              <a:t> DNA appears to be absent or at very low levels in current populations on mainland Asia, even though this is where the fossil was found.</a:t>
            </a:r>
          </a:p>
          <a:p>
            <a:endParaRPr lang="en-US" dirty="0"/>
          </a:p>
        </p:txBody>
      </p:sp>
    </p:spTree>
    <p:extLst>
      <p:ext uri="{BB962C8B-B14F-4D97-AF65-F5344CB8AC3E}">
        <p14:creationId xmlns:p14="http://schemas.microsoft.com/office/powerpoint/2010/main" val="49496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80000"/>
              </a:lnSpc>
            </a:pPr>
            <a:r>
              <a:rPr lang="en-US" dirty="0" smtClean="0"/>
              <a:t>With the appearance of Cro-Magnons, human evolution has become almost entirely cultural rather than biological</a:t>
            </a:r>
          </a:p>
          <a:p>
            <a:pPr>
              <a:lnSpc>
                <a:spcPct val="80000"/>
              </a:lnSpc>
            </a:pPr>
            <a:r>
              <a:rPr lang="en-US" dirty="0" smtClean="0"/>
              <a:t>Humans have spread throughout the world by devising means to deal with a broad range of environmental conditions</a:t>
            </a:r>
          </a:p>
          <a:p>
            <a:pPr>
              <a:lnSpc>
                <a:spcPct val="80000"/>
              </a:lnSpc>
            </a:pPr>
            <a:r>
              <a:rPr lang="en-US" dirty="0" smtClean="0"/>
              <a:t>Since the evolution of the Neanderthals about 200,000 years ago, humans have gone from a stone culture to a technology that has allowed us to visit other planets with space probes and land astronauts on the Moon</a:t>
            </a:r>
          </a:p>
          <a:p>
            <a:endParaRPr lang="en-US" dirty="0"/>
          </a:p>
        </p:txBody>
      </p:sp>
    </p:spTree>
    <p:extLst>
      <p:ext uri="{BB962C8B-B14F-4D97-AF65-F5344CB8AC3E}">
        <p14:creationId xmlns:p14="http://schemas.microsoft.com/office/powerpoint/2010/main" val="400669576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dirty="0" smtClean="0"/>
              <a:t>Are we still evolving?</a:t>
            </a:r>
            <a:br>
              <a:rPr lang="en-US" dirty="0" smtClean="0"/>
            </a:br>
            <a:endParaRPr lang="en-US" dirty="0" smtClean="0"/>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657476"/>
            <a:ext cx="54864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Text Box 4"/>
          <p:cNvSpPr txBox="1">
            <a:spLocks noChangeArrowheads="1"/>
          </p:cNvSpPr>
          <p:nvPr/>
        </p:nvSpPr>
        <p:spPr bwMode="auto">
          <a:xfrm>
            <a:off x="2819400" y="1143001"/>
            <a:ext cx="7162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2400" dirty="0"/>
              <a:t>Microevolution: change in gene frequency - YES</a:t>
            </a:r>
          </a:p>
          <a:p>
            <a:pPr eaLnBrk="1" hangingPunct="1">
              <a:spcBef>
                <a:spcPct val="50000"/>
              </a:spcBef>
            </a:pPr>
            <a:r>
              <a:rPr lang="en-GB" sz="2400" dirty="0"/>
              <a:t>Macro evolution : formation of species - NO</a:t>
            </a:r>
          </a:p>
        </p:txBody>
      </p:sp>
    </p:spTree>
    <p:extLst>
      <p:ext uri="{BB962C8B-B14F-4D97-AF65-F5344CB8AC3E}">
        <p14:creationId xmlns:p14="http://schemas.microsoft.com/office/powerpoint/2010/main" val="147743561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Are we genetically different from our </a:t>
            </a:r>
            <a:r>
              <a:rPr lang="en-US" i="1" dirty="0"/>
              <a:t>Homo sapiens</a:t>
            </a:r>
            <a:r>
              <a:rPr lang="en-US" dirty="0"/>
              <a:t> ancestors who lived 10-20,000 years ago?  The answer is almost certainly yes.  In fact, it is very likely that the rate of evolution for our species has continuously accelerated since the end of the last ice age, roughly 10,000 years ago.  </a:t>
            </a:r>
            <a:endParaRPr lang="en-US" dirty="0" smtClean="0"/>
          </a:p>
          <a:p>
            <a:r>
              <a:rPr lang="en-US" dirty="0" smtClean="0"/>
              <a:t>This </a:t>
            </a:r>
            <a:r>
              <a:rPr lang="en-US" dirty="0"/>
              <a:t>is mostly due to the fact that our human population has explosively grown and moved into new kinds of environments, including cities, where we have been subject to new natural selection pressures. </a:t>
            </a:r>
            <a:endParaRPr lang="en-US" dirty="0"/>
          </a:p>
          <a:p>
            <a:endParaRPr lang="en-US" dirty="0"/>
          </a:p>
        </p:txBody>
      </p:sp>
    </p:spTree>
    <p:extLst>
      <p:ext uri="{BB962C8B-B14F-4D97-AF65-F5344CB8AC3E}">
        <p14:creationId xmlns:p14="http://schemas.microsoft.com/office/powerpoint/2010/main" val="83704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instance, our larger and denser populations have made it far easier for contagious diseases, such as tuberculosis, small pox, the plague, and influenza to rapidly spread through communities and wreak havoc.  This has exerted strong selection for individuals who were fortunate to have immune systems that allowed them to survive. </a:t>
            </a:r>
          </a:p>
        </p:txBody>
      </p:sp>
    </p:spTree>
    <p:extLst>
      <p:ext uri="{BB962C8B-B14F-4D97-AF65-F5344CB8AC3E}">
        <p14:creationId xmlns:p14="http://schemas.microsoft.com/office/powerpoint/2010/main" val="176427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Trends in Primates</a:t>
            </a:r>
            <a:endParaRPr lang="en-US" dirty="0"/>
          </a:p>
        </p:txBody>
      </p:sp>
      <p:sp>
        <p:nvSpPr>
          <p:cNvPr id="3" name="Content Placeholder 2"/>
          <p:cNvSpPr>
            <a:spLocks noGrp="1"/>
          </p:cNvSpPr>
          <p:nvPr>
            <p:ph idx="1"/>
          </p:nvPr>
        </p:nvSpPr>
        <p:spPr/>
        <p:txBody>
          <a:bodyPr/>
          <a:lstStyle/>
          <a:p>
            <a:r>
              <a:rPr lang="en-US" dirty="0" smtClean="0"/>
              <a:t>These include changes in the skeleton </a:t>
            </a:r>
          </a:p>
          <a:p>
            <a:pPr lvl="1"/>
            <a:r>
              <a:rPr lang="en-US" dirty="0" smtClean="0"/>
              <a:t>and mode of locomotion</a:t>
            </a:r>
          </a:p>
          <a:p>
            <a:pPr lvl="1"/>
            <a:r>
              <a:rPr lang="en-US" dirty="0" smtClean="0"/>
              <a:t>an increase in brain size</a:t>
            </a:r>
          </a:p>
          <a:p>
            <a:pPr lvl="1"/>
            <a:r>
              <a:rPr lang="en-US" dirty="0" smtClean="0"/>
              <a:t>a shift toward smaller, fewer and less specialized teeth, </a:t>
            </a:r>
          </a:p>
          <a:p>
            <a:pPr lvl="1"/>
            <a:r>
              <a:rPr lang="en-US" dirty="0" smtClean="0"/>
              <a:t>and the evolution of stereoscopic vision </a:t>
            </a:r>
          </a:p>
          <a:p>
            <a:pPr lvl="1"/>
            <a:r>
              <a:rPr lang="en-US" dirty="0" smtClean="0"/>
              <a:t>and a grasping hand with opposable thumb</a:t>
            </a:r>
          </a:p>
          <a:p>
            <a:r>
              <a:rPr lang="en-US" dirty="0" smtClean="0"/>
              <a:t>Not all these trends took place in every primate </a:t>
            </a:r>
            <a:r>
              <a:rPr lang="en-US" dirty="0" smtClean="0"/>
              <a:t>group nor </a:t>
            </a:r>
            <a:r>
              <a:rPr lang="en-US" dirty="0" smtClean="0"/>
              <a:t>did they evolve at the same rate in each group</a:t>
            </a:r>
          </a:p>
          <a:p>
            <a:endParaRPr lang="en-US" dirty="0"/>
          </a:p>
        </p:txBody>
      </p:sp>
    </p:spTree>
    <p:extLst>
      <p:ext uri="{BB962C8B-B14F-4D97-AF65-F5344CB8AC3E}">
        <p14:creationId xmlns:p14="http://schemas.microsoft.com/office/powerpoint/2010/main" val="344928526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There also has been a marked change in diet for most people since the end of the last ice age.  It is now less varied and predominantly vegetarian around the globe with a heavy dependence on foods made from cereal grains.  It is likely that the human species has been able to adapt to these and other new environmental pressures because it has acquired a steadily greater genetic diversity. </a:t>
            </a:r>
          </a:p>
        </p:txBody>
      </p:sp>
    </p:spTree>
    <p:extLst>
      <p:ext uri="{BB962C8B-B14F-4D97-AF65-F5344CB8AC3E}">
        <p14:creationId xmlns:p14="http://schemas.microsoft.com/office/powerpoint/2010/main" val="132987060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larger population naturally has more mutations adding variation to its gene pool simply because there are more people.  This happens even if the mutation rate per person remains the same.  However, the mutation rate may have actually increased because we have been exposed to new kinds of man-made environmental pollution that can cause additional mutations.</a:t>
            </a:r>
          </a:p>
        </p:txBody>
      </p:sp>
    </p:spTree>
    <p:extLst>
      <p:ext uri="{BB962C8B-B14F-4D97-AF65-F5344CB8AC3E}">
        <p14:creationId xmlns:p14="http://schemas.microsoft.com/office/powerpoint/2010/main" val="21524933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It is not clear what all of the consequences of the environmental and behavioral changes for humans have been.  However, it does appear that the average human body size has become somewhat shorter over the last 10,000 years, and we have acquired widespread immunity to the more severe effects of some diseases such as measles and influenza.</a:t>
            </a:r>
          </a:p>
          <a:p>
            <a:endParaRPr lang="en-US" dirty="0"/>
          </a:p>
        </p:txBody>
      </p:sp>
    </p:spTree>
    <p:extLst>
      <p:ext uri="{BB962C8B-B14F-4D97-AF65-F5344CB8AC3E}">
        <p14:creationId xmlns:p14="http://schemas.microsoft.com/office/powerpoint/2010/main" val="404780661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Future</a:t>
            </a:r>
            <a:endParaRPr lang="en-US" dirty="0"/>
          </a:p>
        </p:txBody>
      </p:sp>
      <p:sp>
        <p:nvSpPr>
          <p:cNvPr id="3" name="Content Placeholder 2"/>
          <p:cNvSpPr>
            <a:spLocks noGrp="1"/>
          </p:cNvSpPr>
          <p:nvPr>
            <p:ph idx="1"/>
          </p:nvPr>
        </p:nvSpPr>
        <p:spPr/>
        <p:txBody>
          <a:bodyPr/>
          <a:lstStyle/>
          <a:p>
            <a:r>
              <a:rPr lang="en-US" dirty="0" smtClean="0"/>
              <a:t>It remains to be seen </a:t>
            </a:r>
          </a:p>
          <a:p>
            <a:pPr lvl="1"/>
            <a:r>
              <a:rPr lang="en-US" dirty="0" smtClean="0"/>
              <a:t>how we will use this technology in the future </a:t>
            </a:r>
          </a:p>
          <a:p>
            <a:pPr lvl="1"/>
            <a:r>
              <a:rPr lang="en-US" dirty="0" smtClean="0"/>
              <a:t>and whether we will continue as a species, </a:t>
            </a:r>
          </a:p>
          <a:p>
            <a:pPr lvl="1"/>
            <a:r>
              <a:rPr lang="en-US" dirty="0" smtClean="0"/>
              <a:t>evolve into another species, </a:t>
            </a:r>
          </a:p>
          <a:p>
            <a:pPr lvl="1"/>
            <a:r>
              <a:rPr lang="en-US" dirty="0" smtClean="0"/>
              <a:t>or become extinct as many groups have before us</a:t>
            </a:r>
          </a:p>
          <a:p>
            <a:endParaRPr lang="en-US" dirty="0"/>
          </a:p>
        </p:txBody>
      </p:sp>
    </p:spTree>
    <p:extLst>
      <p:ext uri="{BB962C8B-B14F-4D97-AF65-F5344CB8AC3E}">
        <p14:creationId xmlns:p14="http://schemas.microsoft.com/office/powerpoint/2010/main" val="728735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74964" y="304800"/>
            <a:ext cx="7335837" cy="762000"/>
          </a:xfrm>
        </p:spPr>
        <p:txBody>
          <a:bodyPr>
            <a:normAutofit fontScale="90000"/>
          </a:bodyPr>
          <a:lstStyle/>
          <a:p>
            <a:pPr algn="ctr" eaLnBrk="1" hangingPunct="1"/>
            <a:r>
              <a:rPr lang="en-US" dirty="0" smtClean="0">
                <a:solidFill>
                  <a:schemeClr val="folHlink"/>
                </a:solidFill>
              </a:rPr>
              <a:t>Why did bipedalism become the primary adaptation of hominids?</a:t>
            </a:r>
          </a:p>
        </p:txBody>
      </p:sp>
      <p:sp>
        <p:nvSpPr>
          <p:cNvPr id="7171" name="Rectangle 3"/>
          <p:cNvSpPr>
            <a:spLocks noGrp="1" noChangeArrowheads="1"/>
          </p:cNvSpPr>
          <p:nvPr>
            <p:ph type="body" idx="1"/>
          </p:nvPr>
        </p:nvSpPr>
        <p:spPr/>
        <p:txBody>
          <a:bodyPr/>
          <a:lstStyle/>
          <a:p>
            <a:pPr eaLnBrk="1" hangingPunct="1">
              <a:lnSpc>
                <a:spcPct val="90000"/>
              </a:lnSpc>
            </a:pPr>
            <a:r>
              <a:rPr lang="en-US" sz="2400" b="1" dirty="0">
                <a:solidFill>
                  <a:schemeClr val="hlink"/>
                </a:solidFill>
              </a:rPr>
              <a:t>Carrying</a:t>
            </a:r>
            <a:r>
              <a:rPr lang="en-US" sz="2400" b="1" dirty="0"/>
              <a:t> behavior</a:t>
            </a:r>
          </a:p>
          <a:p>
            <a:pPr eaLnBrk="1" hangingPunct="1">
              <a:lnSpc>
                <a:spcPct val="90000"/>
              </a:lnSpc>
              <a:buFont typeface="Wingdings" panose="05000000000000000000" pitchFamily="2" charset="2"/>
              <a:buNone/>
            </a:pPr>
            <a:endParaRPr lang="en-US" sz="2400" b="1" dirty="0"/>
          </a:p>
          <a:p>
            <a:pPr eaLnBrk="1" hangingPunct="1">
              <a:lnSpc>
                <a:spcPct val="90000"/>
              </a:lnSpc>
            </a:pPr>
            <a:r>
              <a:rPr lang="en-US" sz="2400" b="1" dirty="0"/>
              <a:t>Reduction of overall heat stress  - facilitates </a:t>
            </a:r>
            <a:r>
              <a:rPr lang="en-US" sz="2400" b="1" dirty="0">
                <a:solidFill>
                  <a:schemeClr val="hlink"/>
                </a:solidFill>
              </a:rPr>
              <a:t>heat loss</a:t>
            </a:r>
            <a:r>
              <a:rPr lang="en-US" sz="2400" b="1" dirty="0"/>
              <a:t> through convection by exposing body to air currents, only humans have sweat glands that produce moisture to cool body </a:t>
            </a:r>
          </a:p>
          <a:p>
            <a:pPr eaLnBrk="1" hangingPunct="1">
              <a:lnSpc>
                <a:spcPct val="90000"/>
              </a:lnSpc>
              <a:buFont typeface="Wingdings" panose="05000000000000000000" pitchFamily="2" charset="2"/>
              <a:buNone/>
            </a:pPr>
            <a:endParaRPr lang="en-US" sz="2400" b="1" dirty="0"/>
          </a:p>
          <a:p>
            <a:pPr eaLnBrk="1" hangingPunct="1">
              <a:lnSpc>
                <a:spcPct val="90000"/>
              </a:lnSpc>
            </a:pPr>
            <a:r>
              <a:rPr lang="en-US" sz="2400" b="1" dirty="0"/>
              <a:t>Most energy efficient way to </a:t>
            </a:r>
            <a:r>
              <a:rPr lang="en-US" sz="2400" b="1" dirty="0">
                <a:solidFill>
                  <a:schemeClr val="hlink"/>
                </a:solidFill>
              </a:rPr>
              <a:t>travel</a:t>
            </a:r>
            <a:r>
              <a:rPr lang="en-US" sz="2400" b="1" dirty="0"/>
              <a:t> long distances</a:t>
            </a:r>
          </a:p>
          <a:p>
            <a:pPr eaLnBrk="1" hangingPunct="1">
              <a:lnSpc>
                <a:spcPct val="90000"/>
              </a:lnSpc>
              <a:buFont typeface="Wingdings" panose="05000000000000000000" pitchFamily="2" charset="2"/>
              <a:buNone/>
            </a:pPr>
            <a:endParaRPr lang="en-US" sz="2400" b="1" dirty="0"/>
          </a:p>
          <a:p>
            <a:pPr eaLnBrk="1" hangingPunct="1">
              <a:lnSpc>
                <a:spcPct val="90000"/>
              </a:lnSpc>
            </a:pPr>
            <a:r>
              <a:rPr lang="en-US" sz="2400" b="1" dirty="0"/>
              <a:t>Allows for </a:t>
            </a:r>
            <a:r>
              <a:rPr lang="en-US" sz="2400" b="1" dirty="0">
                <a:solidFill>
                  <a:schemeClr val="hlink"/>
                </a:solidFill>
              </a:rPr>
              <a:t>better vision</a:t>
            </a:r>
            <a:r>
              <a:rPr lang="en-US" sz="2400" b="1" dirty="0"/>
              <a:t> in open environments &amp; defensive action against predators by freeing </a:t>
            </a:r>
            <a:r>
              <a:rPr lang="en-US" sz="2400" b="1" dirty="0">
                <a:solidFill>
                  <a:schemeClr val="hlink"/>
                </a:solidFill>
              </a:rPr>
              <a:t>hands</a:t>
            </a:r>
            <a:r>
              <a:rPr lang="en-US" sz="2400" b="1" dirty="0"/>
              <a:t> to throw objects</a:t>
            </a:r>
          </a:p>
          <a:p>
            <a:pPr eaLnBrk="1" hangingPunct="1">
              <a:lnSpc>
                <a:spcPct val="90000"/>
              </a:lnSpc>
              <a:buFont typeface="Wingdings" panose="05000000000000000000" pitchFamily="2" charset="2"/>
              <a:buNone/>
            </a:pPr>
            <a:endParaRPr lang="en-US" sz="2400" dirty="0"/>
          </a:p>
        </p:txBody>
      </p:sp>
    </p:spTree>
    <p:extLst>
      <p:ext uri="{BB962C8B-B14F-4D97-AF65-F5344CB8AC3E}">
        <p14:creationId xmlns:p14="http://schemas.microsoft.com/office/powerpoint/2010/main" val="3761804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Classification of primates</a:t>
            </a:r>
            <a:endParaRPr lang="en-US" dirty="0"/>
          </a:p>
        </p:txBody>
      </p:sp>
      <p:sp>
        <p:nvSpPr>
          <p:cNvPr id="3" name="Content Placeholder 2"/>
          <p:cNvSpPr>
            <a:spLocks noGrp="1"/>
          </p:cNvSpPr>
          <p:nvPr>
            <p:ph idx="1"/>
          </p:nvPr>
        </p:nvSpPr>
        <p:spPr/>
        <p:txBody>
          <a:bodyPr/>
          <a:lstStyle/>
          <a:p>
            <a:pPr>
              <a:lnSpc>
                <a:spcPct val="120000"/>
              </a:lnSpc>
            </a:pPr>
            <a:r>
              <a:rPr lang="en-US" dirty="0" smtClean="0"/>
              <a:t>The primate order is divided into two suborders:</a:t>
            </a:r>
          </a:p>
          <a:p>
            <a:pPr>
              <a:lnSpc>
                <a:spcPct val="120000"/>
              </a:lnSpc>
            </a:pPr>
            <a:r>
              <a:rPr lang="en-US" dirty="0" err="1"/>
              <a:t>P</a:t>
            </a:r>
            <a:r>
              <a:rPr lang="en-US" dirty="0" err="1" smtClean="0"/>
              <a:t>rosimians</a:t>
            </a:r>
            <a:r>
              <a:rPr lang="en-US" dirty="0" smtClean="0"/>
              <a:t>, or lower primates</a:t>
            </a:r>
          </a:p>
          <a:p>
            <a:pPr lvl="1">
              <a:lnSpc>
                <a:spcPct val="120000"/>
              </a:lnSpc>
            </a:pPr>
            <a:r>
              <a:rPr lang="en-US" dirty="0" smtClean="0"/>
              <a:t>include the lemurs, </a:t>
            </a:r>
            <a:r>
              <a:rPr lang="en-US" dirty="0" err="1" smtClean="0"/>
              <a:t>lorises</a:t>
            </a:r>
            <a:r>
              <a:rPr lang="en-US" dirty="0" smtClean="0"/>
              <a:t>, tarsiers, and tree shrews, </a:t>
            </a:r>
          </a:p>
          <a:p>
            <a:pPr>
              <a:lnSpc>
                <a:spcPct val="120000"/>
              </a:lnSpc>
            </a:pPr>
            <a:r>
              <a:rPr lang="en-US" dirty="0"/>
              <a:t>A</a:t>
            </a:r>
            <a:r>
              <a:rPr lang="en-US" dirty="0" smtClean="0"/>
              <a:t>nthropoids, or higher primates, </a:t>
            </a:r>
          </a:p>
          <a:p>
            <a:pPr lvl="1">
              <a:lnSpc>
                <a:spcPct val="120000"/>
              </a:lnSpc>
            </a:pPr>
            <a:r>
              <a:rPr lang="en-US" dirty="0" smtClean="0"/>
              <a:t>include monkeys, apes, and humans</a:t>
            </a:r>
          </a:p>
          <a:p>
            <a:endParaRPr lang="en-US" dirty="0"/>
          </a:p>
        </p:txBody>
      </p:sp>
    </p:spTree>
    <p:extLst>
      <p:ext uri="{BB962C8B-B14F-4D97-AF65-F5344CB8AC3E}">
        <p14:creationId xmlns:p14="http://schemas.microsoft.com/office/powerpoint/2010/main" val="1358981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1349" y="365124"/>
            <a:ext cx="5923395" cy="639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70182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Order Primates:</a:t>
            </a:r>
          </a:p>
          <a:p>
            <a:pPr lvl="1"/>
            <a:r>
              <a:rPr lang="en-US" dirty="0" smtClean="0"/>
              <a:t>Suborder </a:t>
            </a:r>
            <a:r>
              <a:rPr lang="en-US" dirty="0" err="1" smtClean="0"/>
              <a:t>Prosimii</a:t>
            </a:r>
            <a:r>
              <a:rPr lang="en-US" dirty="0" smtClean="0"/>
              <a:t>: (lower primates) Lemurs, </a:t>
            </a:r>
            <a:r>
              <a:rPr lang="en-US" dirty="0" err="1" smtClean="0"/>
              <a:t>lorises</a:t>
            </a:r>
            <a:r>
              <a:rPr lang="en-US" dirty="0" smtClean="0"/>
              <a:t>, tarsiers, tree shrews </a:t>
            </a:r>
          </a:p>
          <a:p>
            <a:pPr lvl="1"/>
            <a:r>
              <a:rPr lang="en-US" dirty="0" smtClean="0"/>
              <a:t>Suborder </a:t>
            </a:r>
            <a:r>
              <a:rPr lang="en-US" dirty="0" err="1" smtClean="0"/>
              <a:t>Anthropoidea</a:t>
            </a:r>
            <a:r>
              <a:rPr lang="en-US" dirty="0" smtClean="0"/>
              <a:t>: (Higher primates) Monkeys, apes, humans</a:t>
            </a:r>
          </a:p>
          <a:p>
            <a:pPr lvl="2"/>
            <a:r>
              <a:rPr lang="en-US" dirty="0" smtClean="0"/>
              <a:t>Superfamily </a:t>
            </a:r>
            <a:r>
              <a:rPr lang="en-US" dirty="0" err="1" smtClean="0"/>
              <a:t>Cercopithecoidea</a:t>
            </a:r>
            <a:r>
              <a:rPr lang="en-US" dirty="0" smtClean="0"/>
              <a:t>: Macaque, baboon, proboscis monkey (Old World monkeys)</a:t>
            </a:r>
          </a:p>
          <a:p>
            <a:pPr lvl="2"/>
            <a:r>
              <a:rPr lang="en-US" dirty="0" smtClean="0"/>
              <a:t>Superfamily </a:t>
            </a:r>
            <a:r>
              <a:rPr lang="en-US" dirty="0" err="1" smtClean="0"/>
              <a:t>Ceboidea</a:t>
            </a:r>
            <a:r>
              <a:rPr lang="en-US" dirty="0" smtClean="0"/>
              <a:t>: Howler, spider, and squirrel monkeys (New World monkeys)</a:t>
            </a:r>
          </a:p>
          <a:p>
            <a:pPr lvl="2"/>
            <a:r>
              <a:rPr lang="en-US" dirty="0" smtClean="0"/>
              <a:t>Superfamily </a:t>
            </a:r>
            <a:r>
              <a:rPr lang="en-US" dirty="0" err="1" smtClean="0"/>
              <a:t>Hominoidea</a:t>
            </a:r>
            <a:r>
              <a:rPr lang="en-US" dirty="0" smtClean="0"/>
              <a:t>: Apes, humans</a:t>
            </a:r>
          </a:p>
          <a:p>
            <a:pPr lvl="3"/>
            <a:r>
              <a:rPr lang="en-US" dirty="0" smtClean="0"/>
              <a:t>Family </a:t>
            </a:r>
            <a:r>
              <a:rPr lang="en-US" dirty="0" err="1" smtClean="0"/>
              <a:t>Pongidae</a:t>
            </a:r>
            <a:r>
              <a:rPr lang="en-US" dirty="0" smtClean="0"/>
              <a:t>: Chimpanzees, orangutans, gorillas</a:t>
            </a:r>
          </a:p>
          <a:p>
            <a:pPr lvl="3"/>
            <a:r>
              <a:rPr lang="en-US" dirty="0" smtClean="0"/>
              <a:t>Family </a:t>
            </a:r>
            <a:r>
              <a:rPr lang="en-US" dirty="0" err="1" smtClean="0"/>
              <a:t>Hylobatidae</a:t>
            </a:r>
            <a:r>
              <a:rPr lang="en-US" dirty="0" smtClean="0"/>
              <a:t>: Gibbons, </a:t>
            </a:r>
            <a:r>
              <a:rPr lang="en-US" dirty="0" err="1" smtClean="0"/>
              <a:t>siamangs</a:t>
            </a:r>
            <a:endParaRPr lang="en-US" dirty="0" smtClean="0"/>
          </a:p>
          <a:p>
            <a:pPr lvl="3"/>
            <a:r>
              <a:rPr lang="en-US" dirty="0" smtClean="0"/>
              <a:t>Family </a:t>
            </a:r>
            <a:r>
              <a:rPr lang="en-US" dirty="0" err="1" smtClean="0"/>
              <a:t>Hominidae</a:t>
            </a:r>
            <a:r>
              <a:rPr lang="en-US" dirty="0" smtClean="0"/>
              <a:t>: Humans</a:t>
            </a:r>
          </a:p>
          <a:p>
            <a:endParaRPr lang="en-US" dirty="0"/>
          </a:p>
        </p:txBody>
      </p:sp>
    </p:spTree>
    <p:extLst>
      <p:ext uri="{BB962C8B-B14F-4D97-AF65-F5344CB8AC3E}">
        <p14:creationId xmlns:p14="http://schemas.microsoft.com/office/powerpoint/2010/main" val="3883227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Prosimians</a:t>
            </a:r>
            <a:endParaRPr lang="en-US" dirty="0"/>
          </a:p>
        </p:txBody>
      </p:sp>
      <p:sp>
        <p:nvSpPr>
          <p:cNvPr id="3" name="Content Placeholder 2"/>
          <p:cNvSpPr>
            <a:spLocks noGrp="1"/>
          </p:cNvSpPr>
          <p:nvPr>
            <p:ph idx="1"/>
          </p:nvPr>
        </p:nvSpPr>
        <p:spPr/>
        <p:txBody>
          <a:bodyPr/>
          <a:lstStyle/>
          <a:p>
            <a:r>
              <a:rPr lang="en-US" dirty="0" err="1" smtClean="0"/>
              <a:t>Prosimians</a:t>
            </a:r>
            <a:r>
              <a:rPr lang="en-US" dirty="0" smtClean="0"/>
              <a:t> are generally small, </a:t>
            </a:r>
          </a:p>
          <a:p>
            <a:pPr lvl="1"/>
            <a:r>
              <a:rPr lang="en-US" dirty="0" smtClean="0"/>
              <a:t>ranging from species the size of a mouse up to those as large as a house cat</a:t>
            </a:r>
          </a:p>
          <a:p>
            <a:r>
              <a:rPr lang="en-US" dirty="0" smtClean="0"/>
              <a:t>They are arboreal, have five digits </a:t>
            </a:r>
          </a:p>
          <a:p>
            <a:pPr lvl="1"/>
            <a:r>
              <a:rPr lang="en-US" dirty="0" smtClean="0"/>
              <a:t>on each hand and foot with either claws or nails, </a:t>
            </a:r>
          </a:p>
          <a:p>
            <a:pPr lvl="1"/>
            <a:r>
              <a:rPr lang="en-US" dirty="0" smtClean="0"/>
              <a:t>are typically omnivorous</a:t>
            </a:r>
          </a:p>
          <a:p>
            <a:r>
              <a:rPr lang="en-US" dirty="0" smtClean="0"/>
              <a:t>They have large, forwardly directed eyes </a:t>
            </a:r>
          </a:p>
          <a:p>
            <a:pPr lvl="1"/>
            <a:r>
              <a:rPr lang="en-US" dirty="0" smtClean="0"/>
              <a:t>specialized for night vision, hence most are nocturnal</a:t>
            </a:r>
          </a:p>
          <a:p>
            <a:endParaRPr lang="en-US" dirty="0"/>
          </a:p>
        </p:txBody>
      </p:sp>
    </p:spTree>
    <p:extLst>
      <p:ext uri="{BB962C8B-B14F-4D97-AF65-F5344CB8AC3E}">
        <p14:creationId xmlns:p14="http://schemas.microsoft.com/office/powerpoint/2010/main" val="329960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Prosimians</a:t>
            </a:r>
            <a:endParaRPr lang="en-US" dirty="0"/>
          </a:p>
        </p:txBody>
      </p:sp>
      <p:pic>
        <p:nvPicPr>
          <p:cNvPr id="6" name="Picture 5" descr="WICHG319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29" y="1557362"/>
            <a:ext cx="4181907" cy="417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205345" y="5999018"/>
            <a:ext cx="3629891" cy="369332"/>
          </a:xfrm>
          <a:prstGeom prst="rect">
            <a:avLst/>
          </a:prstGeom>
          <a:noFill/>
        </p:spPr>
        <p:txBody>
          <a:bodyPr wrap="square" rtlCol="0">
            <a:spAutoFit/>
          </a:bodyPr>
          <a:lstStyle/>
          <a:p>
            <a:r>
              <a:rPr lang="en-US" dirty="0" smtClean="0"/>
              <a:t>Ring-tailed lemur</a:t>
            </a:r>
            <a:endParaRPr lang="en-US" dirty="0"/>
          </a:p>
        </p:txBody>
      </p:sp>
      <p:sp>
        <p:nvSpPr>
          <p:cNvPr id="9" name="TextBox 8"/>
          <p:cNvSpPr txBox="1"/>
          <p:nvPr/>
        </p:nvSpPr>
        <p:spPr>
          <a:xfrm>
            <a:off x="8866909" y="6165273"/>
            <a:ext cx="1828800" cy="369332"/>
          </a:xfrm>
          <a:prstGeom prst="rect">
            <a:avLst/>
          </a:prstGeom>
          <a:noFill/>
        </p:spPr>
        <p:txBody>
          <a:bodyPr wrap="square" rtlCol="0">
            <a:spAutoFit/>
          </a:bodyPr>
          <a:lstStyle/>
          <a:p>
            <a:r>
              <a:rPr lang="en-US" dirty="0" smtClean="0"/>
              <a:t>Tarsier</a:t>
            </a:r>
            <a:endParaRPr lang="en-US" dirty="0"/>
          </a:p>
        </p:txBody>
      </p:sp>
      <p:pic>
        <p:nvPicPr>
          <p:cNvPr id="10" name="Picture 25"/>
          <p:cNvPicPr>
            <a:picLocks noChangeAspect="1" noChangeArrowheads="1"/>
          </p:cNvPicPr>
          <p:nvPr/>
        </p:nvPicPr>
        <p:blipFill>
          <a:blip r:embed="rId3">
            <a:extLst>
              <a:ext uri="{28A0092B-C50C-407E-A947-70E740481C1C}">
                <a14:useLocalDpi xmlns:a14="http://schemas.microsoft.com/office/drawing/2010/main" val="0"/>
              </a:ext>
            </a:extLst>
          </a:blip>
          <a:srcRect t="8632"/>
          <a:stretch>
            <a:fillRect/>
          </a:stretch>
        </p:blipFill>
        <p:spPr bwMode="auto">
          <a:xfrm>
            <a:off x="7522948" y="1100860"/>
            <a:ext cx="3419475"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Content Placeholder 13"/>
          <p:cNvSpPr>
            <a:spLocks noGrp="1"/>
          </p:cNvSpPr>
          <p:nvPr>
            <p:ph idx="1"/>
          </p:nvPr>
        </p:nvSpPr>
        <p:spPr/>
        <p:txBody>
          <a:bodyPr/>
          <a:lstStyle/>
          <a:p>
            <a:endParaRPr lang="en-US" dirty="0"/>
          </a:p>
        </p:txBody>
      </p:sp>
    </p:spTree>
    <p:extLst>
      <p:ext uri="{BB962C8B-B14F-4D97-AF65-F5344CB8AC3E}">
        <p14:creationId xmlns:p14="http://schemas.microsoft.com/office/powerpoint/2010/main" val="202335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Who are we?  </a:t>
            </a:r>
          </a:p>
          <a:p>
            <a:r>
              <a:rPr lang="en-US" dirty="0" smtClean="0"/>
              <a:t>Where did we come from?  </a:t>
            </a:r>
          </a:p>
          <a:p>
            <a:r>
              <a:rPr lang="en-US" dirty="0" smtClean="0"/>
              <a:t>What is the human genealogy?  </a:t>
            </a:r>
          </a:p>
          <a:p>
            <a:r>
              <a:rPr lang="en-US" dirty="0" smtClean="0"/>
              <a:t>These are basic questions that we all ask</a:t>
            </a:r>
          </a:p>
        </p:txBody>
      </p:sp>
    </p:spTree>
    <p:extLst>
      <p:ext uri="{BB962C8B-B14F-4D97-AF65-F5344CB8AC3E}">
        <p14:creationId xmlns:p14="http://schemas.microsoft.com/office/powerpoint/2010/main" val="334423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Eocene </a:t>
            </a:r>
            <a:r>
              <a:rPr lang="en-US" dirty="0" err="1" smtClean="0"/>
              <a:t>Prosimian</a:t>
            </a:r>
            <a:endParaRPr lang="en-US" dirty="0"/>
          </a:p>
        </p:txBody>
      </p:sp>
      <p:pic>
        <p:nvPicPr>
          <p:cNvPr id="4" name="Picture 5" descr="WICHG3190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624" t="2734" r="5624" b="4103"/>
          <a:stretch>
            <a:fillRect/>
          </a:stretch>
        </p:blipFill>
        <p:spPr bwMode="auto">
          <a:xfrm>
            <a:off x="4291837" y="1690688"/>
            <a:ext cx="6046726"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199" y="2812473"/>
            <a:ext cx="3453637" cy="1384995"/>
          </a:xfrm>
          <a:prstGeom prst="rect">
            <a:avLst/>
          </a:prstGeom>
          <a:noFill/>
        </p:spPr>
        <p:txBody>
          <a:bodyPr wrap="square" rtlCol="0">
            <a:spAutoFit/>
          </a:bodyPr>
          <a:lstStyle/>
          <a:p>
            <a:r>
              <a:rPr lang="en-US" sz="2800" dirty="0" err="1" smtClean="0"/>
              <a:t>Notharctus</a:t>
            </a:r>
            <a:r>
              <a:rPr lang="en-US" sz="2800" dirty="0" smtClean="0"/>
              <a:t>, </a:t>
            </a:r>
          </a:p>
          <a:p>
            <a:r>
              <a:rPr lang="en-US" sz="2800" dirty="0" smtClean="0"/>
              <a:t>a primitive Eocene </a:t>
            </a:r>
            <a:r>
              <a:rPr lang="en-US" sz="2800" dirty="0" err="1" smtClean="0"/>
              <a:t>prosimian</a:t>
            </a:r>
            <a:endParaRPr lang="en-US" sz="2800" dirty="0"/>
          </a:p>
        </p:txBody>
      </p:sp>
    </p:spTree>
    <p:extLst>
      <p:ext uri="{BB962C8B-B14F-4D97-AF65-F5344CB8AC3E}">
        <p14:creationId xmlns:p14="http://schemas.microsoft.com/office/powerpoint/2010/main" val="373651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Decline due to weather change</a:t>
            </a:r>
            <a:endParaRPr lang="en-US" dirty="0"/>
          </a:p>
        </p:txBody>
      </p:sp>
      <p:sp>
        <p:nvSpPr>
          <p:cNvPr id="3" name="Content Placeholder 2"/>
          <p:cNvSpPr>
            <a:spLocks noGrp="1"/>
          </p:cNvSpPr>
          <p:nvPr>
            <p:ph idx="1"/>
          </p:nvPr>
        </p:nvSpPr>
        <p:spPr/>
        <p:txBody>
          <a:bodyPr>
            <a:normAutofit fontScale="92500"/>
          </a:bodyPr>
          <a:lstStyle/>
          <a:p>
            <a:r>
              <a:rPr lang="en-US" dirty="0" smtClean="0"/>
              <a:t>As the continents moved northward during the Cenozoic </a:t>
            </a:r>
          </a:p>
          <a:p>
            <a:pPr lvl="1"/>
            <a:r>
              <a:rPr lang="en-US" dirty="0" smtClean="0"/>
              <a:t>the climate changed from warm tropical to cooler mid-latitude conditions, </a:t>
            </a:r>
          </a:p>
          <a:p>
            <a:pPr lvl="1"/>
            <a:r>
              <a:rPr lang="en-US" dirty="0" smtClean="0"/>
              <a:t>the </a:t>
            </a:r>
            <a:r>
              <a:rPr lang="en-US" dirty="0" err="1" smtClean="0"/>
              <a:t>prosimian</a:t>
            </a:r>
            <a:r>
              <a:rPr lang="en-US" dirty="0" smtClean="0"/>
              <a:t> population decreased in both abundance and diversity</a:t>
            </a:r>
          </a:p>
          <a:p>
            <a:pPr>
              <a:lnSpc>
                <a:spcPct val="120000"/>
              </a:lnSpc>
            </a:pPr>
            <a:r>
              <a:rPr lang="en-US" dirty="0" smtClean="0"/>
              <a:t>By the Oligocene, hardly any </a:t>
            </a:r>
            <a:r>
              <a:rPr lang="en-US" dirty="0" err="1" smtClean="0"/>
              <a:t>prosimians</a:t>
            </a:r>
            <a:r>
              <a:rPr lang="en-US" dirty="0" smtClean="0"/>
              <a:t> were left in the northern continents </a:t>
            </a:r>
          </a:p>
          <a:p>
            <a:pPr lvl="1">
              <a:lnSpc>
                <a:spcPct val="120000"/>
              </a:lnSpc>
            </a:pPr>
            <a:r>
              <a:rPr lang="en-US" dirty="0" smtClean="0"/>
              <a:t>as the once widespread Eocene populations migrated south to the warmer latitudes </a:t>
            </a:r>
          </a:p>
          <a:p>
            <a:pPr marL="457200" lvl="1" indent="0">
              <a:lnSpc>
                <a:spcPct val="120000"/>
              </a:lnSpc>
              <a:buNone/>
            </a:pPr>
            <a:r>
              <a:rPr lang="en-US" dirty="0" smtClean="0"/>
              <a:t>of Africa, Asia, and Southeast Asia</a:t>
            </a:r>
          </a:p>
          <a:p>
            <a:pPr>
              <a:lnSpc>
                <a:spcPct val="120000"/>
              </a:lnSpc>
            </a:pPr>
            <a:r>
              <a:rPr lang="en-US" dirty="0" smtClean="0"/>
              <a:t>Presently, </a:t>
            </a:r>
            <a:r>
              <a:rPr lang="en-US" dirty="0" err="1" smtClean="0"/>
              <a:t>prosimians</a:t>
            </a:r>
            <a:r>
              <a:rPr lang="en-US" dirty="0" smtClean="0"/>
              <a:t> are found only in the tropical regions </a:t>
            </a:r>
          </a:p>
          <a:p>
            <a:pPr lvl="1">
              <a:lnSpc>
                <a:spcPct val="120000"/>
              </a:lnSpc>
            </a:pPr>
            <a:r>
              <a:rPr lang="en-US" dirty="0" smtClean="0"/>
              <a:t>of Asia, India, Africa, and Madagascar</a:t>
            </a:r>
          </a:p>
          <a:p>
            <a:endParaRPr lang="en-US" dirty="0"/>
          </a:p>
        </p:txBody>
      </p:sp>
    </p:spTree>
    <p:extLst>
      <p:ext uri="{BB962C8B-B14F-4D97-AF65-F5344CB8AC3E}">
        <p14:creationId xmlns:p14="http://schemas.microsoft.com/office/powerpoint/2010/main" val="2358822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As their name implies </a:t>
            </a:r>
          </a:p>
          <a:p>
            <a:pPr lvl="2"/>
            <a:r>
              <a:rPr lang="en-US" dirty="0" smtClean="0"/>
              <a:t>pro means "before," and simian means "ape”, </a:t>
            </a:r>
          </a:p>
          <a:p>
            <a:pPr lvl="1"/>
            <a:r>
              <a:rPr lang="en-US" dirty="0" err="1" smtClean="0"/>
              <a:t>prosimians</a:t>
            </a:r>
            <a:r>
              <a:rPr lang="en-US" dirty="0" smtClean="0"/>
              <a:t> are the oldest primate lineage, and their fossil record extends back to the Paleocene</a:t>
            </a:r>
          </a:p>
          <a:p>
            <a:pPr marL="457200" lvl="1" indent="0">
              <a:buNone/>
            </a:pPr>
            <a:endParaRPr lang="en-US" dirty="0" smtClean="0"/>
          </a:p>
          <a:p>
            <a:r>
              <a:rPr lang="en-US" dirty="0" smtClean="0"/>
              <a:t>During the Eocene </a:t>
            </a:r>
            <a:r>
              <a:rPr lang="en-US" dirty="0" err="1" smtClean="0"/>
              <a:t>prosimians</a:t>
            </a:r>
            <a:r>
              <a:rPr lang="en-US" dirty="0" smtClean="0"/>
              <a:t> were </a:t>
            </a:r>
          </a:p>
          <a:p>
            <a:pPr lvl="1"/>
            <a:r>
              <a:rPr lang="en-US" dirty="0" smtClean="0"/>
              <a:t>abundant, diversified, and widespread in North America, Europe, and Asia</a:t>
            </a:r>
          </a:p>
          <a:p>
            <a:endParaRPr lang="en-US" dirty="0"/>
          </a:p>
        </p:txBody>
      </p:sp>
    </p:spTree>
    <p:extLst>
      <p:ext uri="{BB962C8B-B14F-4D97-AF65-F5344CB8AC3E}">
        <p14:creationId xmlns:p14="http://schemas.microsoft.com/office/powerpoint/2010/main" val="32225653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Anthropoids</a:t>
            </a:r>
            <a:endParaRPr lang="en-US" dirty="0"/>
          </a:p>
        </p:txBody>
      </p:sp>
      <p:sp>
        <p:nvSpPr>
          <p:cNvPr id="3" name="Content Placeholder 2"/>
          <p:cNvSpPr>
            <a:spLocks noGrp="1"/>
          </p:cNvSpPr>
          <p:nvPr>
            <p:ph idx="1"/>
          </p:nvPr>
        </p:nvSpPr>
        <p:spPr/>
        <p:txBody>
          <a:bodyPr/>
          <a:lstStyle/>
          <a:p>
            <a:pPr>
              <a:lnSpc>
                <a:spcPct val="120000"/>
              </a:lnSpc>
            </a:pPr>
            <a:r>
              <a:rPr lang="en-US" dirty="0" smtClean="0"/>
              <a:t>Anthropoids evolved from a </a:t>
            </a:r>
            <a:r>
              <a:rPr lang="en-US" dirty="0" err="1" smtClean="0"/>
              <a:t>prosimian</a:t>
            </a:r>
            <a:r>
              <a:rPr lang="en-US" dirty="0" smtClean="0"/>
              <a:t> lineage </a:t>
            </a:r>
          </a:p>
          <a:p>
            <a:pPr lvl="1">
              <a:lnSpc>
                <a:spcPct val="120000"/>
              </a:lnSpc>
            </a:pPr>
            <a:r>
              <a:rPr lang="en-US" dirty="0" smtClean="0"/>
              <a:t>sometime during the Late Eocene</a:t>
            </a:r>
          </a:p>
          <a:p>
            <a:pPr lvl="1">
              <a:lnSpc>
                <a:spcPct val="120000"/>
              </a:lnSpc>
            </a:pPr>
            <a:r>
              <a:rPr lang="en-US" dirty="0" smtClean="0"/>
              <a:t>and by the Oligocene they were well established</a:t>
            </a:r>
          </a:p>
          <a:p>
            <a:pPr>
              <a:lnSpc>
                <a:spcPct val="120000"/>
              </a:lnSpc>
            </a:pPr>
            <a:r>
              <a:rPr lang="en-US" dirty="0" smtClean="0"/>
              <a:t>Anthropoids are divided into three </a:t>
            </a:r>
            <a:r>
              <a:rPr lang="en-US" dirty="0" err="1" smtClean="0"/>
              <a:t>superfamilies</a:t>
            </a:r>
            <a:endParaRPr lang="en-US" dirty="0"/>
          </a:p>
        </p:txBody>
      </p:sp>
    </p:spTree>
    <p:extLst>
      <p:ext uri="{BB962C8B-B14F-4D97-AF65-F5344CB8AC3E}">
        <p14:creationId xmlns:p14="http://schemas.microsoft.com/office/powerpoint/2010/main" val="2372281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World Monkey</a:t>
            </a:r>
            <a:endParaRPr lang="en-US" dirty="0"/>
          </a:p>
        </p:txBody>
      </p:sp>
      <p:pic>
        <p:nvPicPr>
          <p:cNvPr id="4" name="Picture 5" descr="WICHG31901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58163" y="1940070"/>
            <a:ext cx="377909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65018" y="2867891"/>
            <a:ext cx="4904509" cy="1384995"/>
          </a:xfrm>
          <a:prstGeom prst="rect">
            <a:avLst/>
          </a:prstGeom>
          <a:noFill/>
        </p:spPr>
        <p:txBody>
          <a:bodyPr wrap="square" rtlCol="0">
            <a:spAutoFit/>
          </a:bodyPr>
          <a:lstStyle/>
          <a:p>
            <a:r>
              <a:rPr lang="en-US" sz="2800" dirty="0" smtClean="0"/>
              <a:t>Suborder: </a:t>
            </a:r>
            <a:r>
              <a:rPr lang="en-US" sz="2800" dirty="0" err="1" smtClean="0"/>
              <a:t>Anthropoidea</a:t>
            </a:r>
            <a:endParaRPr lang="en-US" sz="2800" dirty="0" smtClean="0"/>
          </a:p>
          <a:p>
            <a:endParaRPr lang="en-US" sz="2800" dirty="0" smtClean="0"/>
          </a:p>
          <a:p>
            <a:r>
              <a:rPr lang="en-US" sz="2800" dirty="0" smtClean="0"/>
              <a:t>Superfamily : </a:t>
            </a:r>
            <a:r>
              <a:rPr lang="en-US" sz="2800" dirty="0" err="1" smtClean="0"/>
              <a:t>Cercopithecoidea</a:t>
            </a:r>
            <a:endParaRPr lang="en-US" sz="2800" dirty="0"/>
          </a:p>
        </p:txBody>
      </p:sp>
    </p:spTree>
    <p:extLst>
      <p:ext uri="{BB962C8B-B14F-4D97-AF65-F5344CB8AC3E}">
        <p14:creationId xmlns:p14="http://schemas.microsoft.com/office/powerpoint/2010/main" val="296578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 World Monkey</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Old World monkeys </a:t>
            </a:r>
          </a:p>
          <a:p>
            <a:pPr lvl="1"/>
            <a:r>
              <a:rPr lang="en-US" dirty="0" smtClean="0">
                <a:ea typeface="Arial Unicode MS" panose="020B0604020202020204" pitchFamily="34" charset="-128"/>
                <a:cs typeface="Arial Unicode MS" panose="020B0604020202020204" pitchFamily="34" charset="-128"/>
              </a:rPr>
              <a:t>are characterized by close-set, downward-directed nostrils </a:t>
            </a:r>
          </a:p>
          <a:p>
            <a:pPr lvl="2"/>
            <a:r>
              <a:rPr lang="en-US" dirty="0" smtClean="0">
                <a:ea typeface="Arial Unicode MS" panose="020B0604020202020204" pitchFamily="34" charset="-128"/>
                <a:cs typeface="Arial Unicode MS" panose="020B0604020202020204" pitchFamily="34" charset="-128"/>
              </a:rPr>
              <a:t>like those of apes and humans</a:t>
            </a:r>
          </a:p>
          <a:p>
            <a:pPr lvl="1"/>
            <a:r>
              <a:rPr lang="en-US" dirty="0" smtClean="0">
                <a:ea typeface="Arial Unicode MS" panose="020B0604020202020204" pitchFamily="34" charset="-128"/>
                <a:cs typeface="Arial Unicode MS" panose="020B0604020202020204" pitchFamily="34" charset="-128"/>
              </a:rPr>
              <a:t>grasping hands, and a </a:t>
            </a:r>
            <a:r>
              <a:rPr lang="en-US" dirty="0" err="1" smtClean="0">
                <a:ea typeface="Arial Unicode MS" panose="020B0604020202020204" pitchFamily="34" charset="-128"/>
                <a:cs typeface="Arial Unicode MS" panose="020B0604020202020204" pitchFamily="34" charset="-128"/>
              </a:rPr>
              <a:t>nonprehensile</a:t>
            </a:r>
            <a:r>
              <a:rPr lang="en-US" dirty="0" smtClean="0">
                <a:ea typeface="Arial Unicode MS" panose="020B0604020202020204" pitchFamily="34" charset="-128"/>
                <a:cs typeface="Arial Unicode MS" panose="020B0604020202020204" pitchFamily="34" charset="-128"/>
              </a:rPr>
              <a:t> tail</a:t>
            </a:r>
          </a:p>
          <a:p>
            <a:r>
              <a:rPr lang="en-US" dirty="0" smtClean="0">
                <a:ea typeface="Arial Unicode MS" panose="020B0604020202020204" pitchFamily="34" charset="-128"/>
                <a:cs typeface="Arial Unicode MS" panose="020B0604020202020204" pitchFamily="34" charset="-128"/>
              </a:rPr>
              <a:t>They include </a:t>
            </a:r>
          </a:p>
          <a:p>
            <a:pPr lvl="1"/>
            <a:r>
              <a:rPr lang="en-US" dirty="0" smtClean="0">
                <a:ea typeface="Arial Unicode MS" panose="020B0604020202020204" pitchFamily="34" charset="-128"/>
                <a:cs typeface="Arial Unicode MS" panose="020B0604020202020204" pitchFamily="34" charset="-128"/>
              </a:rPr>
              <a:t>the macaque, baboon, and proboscis monkey</a:t>
            </a:r>
          </a:p>
          <a:p>
            <a:endParaRPr lang="en-US" dirty="0"/>
          </a:p>
        </p:txBody>
      </p:sp>
    </p:spTree>
    <p:extLst>
      <p:ext uri="{BB962C8B-B14F-4D97-AF65-F5344CB8AC3E}">
        <p14:creationId xmlns:p14="http://schemas.microsoft.com/office/powerpoint/2010/main" val="207189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Present-day Old World monkeys </a:t>
            </a:r>
          </a:p>
          <a:p>
            <a:pPr lvl="1"/>
            <a:r>
              <a:rPr lang="en-US" dirty="0" smtClean="0">
                <a:ea typeface="Arial Unicode MS" panose="020B0604020202020204" pitchFamily="34" charset="-128"/>
                <a:cs typeface="Arial Unicode MS" panose="020B0604020202020204" pitchFamily="34" charset="-128"/>
              </a:rPr>
              <a:t>are distributed in the tropical regions of Africa and Asia </a:t>
            </a:r>
          </a:p>
          <a:p>
            <a:pPr lvl="1"/>
            <a:r>
              <a:rPr lang="en-US" dirty="0" smtClean="0">
                <a:ea typeface="Arial Unicode MS" panose="020B0604020202020204" pitchFamily="34" charset="-128"/>
                <a:cs typeface="Arial Unicode MS" panose="020B0604020202020204" pitchFamily="34" charset="-128"/>
              </a:rPr>
              <a:t>are thought to have evolved from a primitive anthropoid ancestor, </a:t>
            </a:r>
          </a:p>
          <a:p>
            <a:pPr marL="457200" lvl="1" indent="0">
              <a:buNone/>
            </a:pPr>
            <a:r>
              <a:rPr lang="en-US" dirty="0" smtClean="0">
                <a:ea typeface="Arial Unicode MS" panose="020B0604020202020204" pitchFamily="34" charset="-128"/>
                <a:cs typeface="Arial Unicode MS" panose="020B0604020202020204" pitchFamily="34" charset="-128"/>
              </a:rPr>
              <a:t>	such as </a:t>
            </a:r>
            <a:r>
              <a:rPr lang="en-US" i="1" dirty="0" err="1" smtClean="0">
                <a:ea typeface="Arial Unicode MS" panose="020B0604020202020204" pitchFamily="34" charset="-128"/>
                <a:cs typeface="Arial Unicode MS" panose="020B0604020202020204" pitchFamily="34" charset="-128"/>
              </a:rPr>
              <a:t>Aegyptopithecus</a:t>
            </a:r>
            <a:r>
              <a:rPr lang="en-US" dirty="0" smtClean="0">
                <a:ea typeface="Arial Unicode MS" panose="020B0604020202020204" pitchFamily="34" charset="-128"/>
                <a:cs typeface="Arial Unicode MS" panose="020B0604020202020204" pitchFamily="34" charset="-128"/>
              </a:rPr>
              <a:t>, sometime during the Oligocene</a:t>
            </a:r>
            <a:endParaRPr lang="en-US" dirty="0" smtClean="0"/>
          </a:p>
          <a:p>
            <a:endParaRPr lang="en-US" dirty="0"/>
          </a:p>
        </p:txBody>
      </p:sp>
    </p:spTree>
    <p:extLst>
      <p:ext uri="{BB962C8B-B14F-4D97-AF65-F5344CB8AC3E}">
        <p14:creationId xmlns:p14="http://schemas.microsoft.com/office/powerpoint/2010/main" val="3822892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Skull of </a:t>
            </a:r>
            <a:r>
              <a:rPr lang="en-US" i="1" dirty="0" err="1" smtClean="0"/>
              <a:t>Aegyptopithecus</a:t>
            </a:r>
            <a:r>
              <a:rPr lang="en-US" i="1" dirty="0" smtClean="0"/>
              <a:t> </a:t>
            </a:r>
            <a:r>
              <a:rPr lang="en-US" i="1" dirty="0" err="1" smtClean="0"/>
              <a:t>zeuxis</a:t>
            </a:r>
            <a:endParaRPr lang="en-US" dirty="0"/>
          </a:p>
        </p:txBody>
      </p:sp>
      <p:pic>
        <p:nvPicPr>
          <p:cNvPr id="4" name="Picture 5" descr="WICHG319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8768" y="1825625"/>
            <a:ext cx="6214463"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8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World Monkey</a:t>
            </a:r>
            <a:endParaRPr lang="en-US" dirty="0"/>
          </a:p>
        </p:txBody>
      </p:sp>
      <p:pic>
        <p:nvPicPr>
          <p:cNvPr id="4" name="Picture 5" descr="WICHG31901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19756" y="1825625"/>
            <a:ext cx="555248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5745" y="3117273"/>
            <a:ext cx="2396837" cy="2246769"/>
          </a:xfrm>
          <a:prstGeom prst="rect">
            <a:avLst/>
          </a:prstGeom>
          <a:noFill/>
        </p:spPr>
        <p:txBody>
          <a:bodyPr wrap="square" rtlCol="0">
            <a:spAutoFit/>
          </a:bodyPr>
          <a:lstStyle/>
          <a:p>
            <a:r>
              <a:rPr lang="en-US" sz="2800" dirty="0" smtClean="0"/>
              <a:t>Suborder: </a:t>
            </a:r>
            <a:r>
              <a:rPr lang="en-US" sz="2800" dirty="0" err="1" smtClean="0"/>
              <a:t>Anthropoidea</a:t>
            </a:r>
            <a:endParaRPr lang="en-US" sz="2800" dirty="0" smtClean="0"/>
          </a:p>
          <a:p>
            <a:endParaRPr lang="en-US" sz="2800" dirty="0"/>
          </a:p>
          <a:p>
            <a:r>
              <a:rPr lang="en-US" sz="2800" dirty="0" smtClean="0"/>
              <a:t>Superfamily </a:t>
            </a:r>
            <a:r>
              <a:rPr lang="en-US" sz="2800" dirty="0" err="1" smtClean="0"/>
              <a:t>Ceboidea</a:t>
            </a:r>
            <a:r>
              <a:rPr lang="en-US" sz="2800" dirty="0" smtClean="0"/>
              <a:t>:</a:t>
            </a:r>
            <a:endParaRPr lang="en-US" sz="2800" dirty="0"/>
          </a:p>
        </p:txBody>
      </p:sp>
    </p:spTree>
    <p:extLst>
      <p:ext uri="{BB962C8B-B14F-4D97-AF65-F5344CB8AC3E}">
        <p14:creationId xmlns:p14="http://schemas.microsoft.com/office/powerpoint/2010/main" val="35798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World Monkeys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are found only in Central and South America</a:t>
            </a:r>
          </a:p>
          <a:p>
            <a:pPr marL="0" indent="0">
              <a:buNone/>
            </a:pP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They probably evolved from African monkeys </a:t>
            </a:r>
          </a:p>
          <a:p>
            <a:pPr lvl="1"/>
            <a:r>
              <a:rPr lang="en-US" dirty="0" smtClean="0">
                <a:ea typeface="Arial Unicode MS" panose="020B0604020202020204" pitchFamily="34" charset="-128"/>
                <a:cs typeface="Arial Unicode MS" panose="020B0604020202020204" pitchFamily="34" charset="-128"/>
              </a:rPr>
              <a:t>that migrated across the widening Atlantic sometime during the Early Oligocene, and they have continued evolving in isolation to this present day</a:t>
            </a:r>
          </a:p>
          <a:p>
            <a:endParaRPr lang="en-US" dirty="0"/>
          </a:p>
        </p:txBody>
      </p:sp>
    </p:spTree>
    <p:extLst>
      <p:ext uri="{BB962C8B-B14F-4D97-AF65-F5344CB8AC3E}">
        <p14:creationId xmlns:p14="http://schemas.microsoft.com/office/powerpoint/2010/main" val="2974679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a:spLocks noGrp="1" noChangeArrowheads="1"/>
          </p:cNvSpPr>
          <p:nvPr>
            <p:ph type="body" idx="1"/>
          </p:nvPr>
        </p:nvSpPr>
        <p:spPr>
          <a:xfrm>
            <a:off x="4511676" y="4868863"/>
            <a:ext cx="6156325" cy="1397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GB" sz="1800" dirty="0"/>
              <a:t>Humans did not evolve </a:t>
            </a:r>
            <a:r>
              <a:rPr lang="en-GB" sz="1800" b="1" dirty="0"/>
              <a:t>from</a:t>
            </a:r>
            <a:r>
              <a:rPr lang="en-GB" sz="1800" dirty="0"/>
              <a:t> Apes</a:t>
            </a:r>
          </a:p>
          <a:p>
            <a:pPr>
              <a:spcBef>
                <a:spcPct val="50000"/>
              </a:spcBef>
            </a:pPr>
            <a:r>
              <a:rPr lang="en-GB" sz="1800" dirty="0"/>
              <a:t>You are </a:t>
            </a:r>
            <a:r>
              <a:rPr lang="en-GB" sz="1800" b="1" dirty="0"/>
              <a:t>descended</a:t>
            </a:r>
            <a:r>
              <a:rPr lang="en-GB" sz="1800" dirty="0"/>
              <a:t> from your mother and father</a:t>
            </a:r>
          </a:p>
          <a:p>
            <a:pPr>
              <a:spcBef>
                <a:spcPct val="50000"/>
              </a:spcBef>
            </a:pPr>
            <a:r>
              <a:rPr lang="en-GB" sz="1800" dirty="0"/>
              <a:t>You are </a:t>
            </a:r>
            <a:r>
              <a:rPr lang="en-GB" sz="1800" b="1" dirty="0"/>
              <a:t>related</a:t>
            </a:r>
            <a:r>
              <a:rPr lang="en-GB" sz="1800" dirty="0"/>
              <a:t> to your aunt and cousin</a:t>
            </a:r>
          </a:p>
          <a:p>
            <a:pPr>
              <a:spcBef>
                <a:spcPct val="50000"/>
              </a:spcBef>
              <a:buFont typeface="Arial Unicode MS" panose="020B0604020202020204" pitchFamily="34" charset="-128"/>
              <a:buNone/>
            </a:pPr>
            <a:endParaRPr lang="en-GB" sz="1800"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425" y="695325"/>
            <a:ext cx="2749550" cy="338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garbage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854326"/>
            <a:ext cx="65405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lip art of woman walking d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2900" y="2709864"/>
            <a:ext cx="10477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g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260350"/>
            <a:ext cx="998538"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descr="istockphoto_485323_fashionist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1451" y="2854326"/>
            <a:ext cx="9620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6" name="Group 8"/>
          <p:cNvGrpSpPr>
            <a:grpSpLocks/>
          </p:cNvGrpSpPr>
          <p:nvPr/>
        </p:nvGrpSpPr>
        <p:grpSpPr bwMode="auto">
          <a:xfrm>
            <a:off x="2352676" y="1917700"/>
            <a:ext cx="574675" cy="863600"/>
            <a:chOff x="431" y="1888"/>
            <a:chExt cx="362" cy="544"/>
          </a:xfrm>
        </p:grpSpPr>
        <p:grpSp>
          <p:nvGrpSpPr>
            <p:cNvPr id="12313" name="Group 9"/>
            <p:cNvGrpSpPr>
              <a:grpSpLocks/>
            </p:cNvGrpSpPr>
            <p:nvPr/>
          </p:nvGrpSpPr>
          <p:grpSpPr bwMode="auto">
            <a:xfrm>
              <a:off x="431" y="2296"/>
              <a:ext cx="362" cy="136"/>
              <a:chOff x="431" y="2296"/>
              <a:chExt cx="362" cy="136"/>
            </a:xfrm>
          </p:grpSpPr>
          <p:sp>
            <p:nvSpPr>
              <p:cNvPr id="12315" name="Line 10"/>
              <p:cNvSpPr>
                <a:spLocks noChangeShapeType="1"/>
              </p:cNvSpPr>
              <p:nvPr/>
            </p:nvSpPr>
            <p:spPr bwMode="auto">
              <a:xfrm flipV="1">
                <a:off x="431"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6" name="Line 11"/>
              <p:cNvSpPr>
                <a:spLocks noChangeShapeType="1"/>
              </p:cNvSpPr>
              <p:nvPr/>
            </p:nvSpPr>
            <p:spPr bwMode="auto">
              <a:xfrm flipV="1">
                <a:off x="793"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7" name="Line 12"/>
              <p:cNvSpPr>
                <a:spLocks noChangeShapeType="1"/>
              </p:cNvSpPr>
              <p:nvPr/>
            </p:nvSpPr>
            <p:spPr bwMode="auto">
              <a:xfrm>
                <a:off x="431" y="2296"/>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14" name="Line 13"/>
            <p:cNvSpPr>
              <a:spLocks noChangeShapeType="1"/>
            </p:cNvSpPr>
            <p:nvPr/>
          </p:nvSpPr>
          <p:spPr bwMode="auto">
            <a:xfrm flipV="1">
              <a:off x="612" y="188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7" name="Group 14"/>
          <p:cNvGrpSpPr>
            <a:grpSpLocks/>
          </p:cNvGrpSpPr>
          <p:nvPr/>
        </p:nvGrpSpPr>
        <p:grpSpPr bwMode="auto">
          <a:xfrm>
            <a:off x="4727576" y="1773238"/>
            <a:ext cx="574675" cy="792162"/>
            <a:chOff x="431" y="1888"/>
            <a:chExt cx="362" cy="544"/>
          </a:xfrm>
        </p:grpSpPr>
        <p:grpSp>
          <p:nvGrpSpPr>
            <p:cNvPr id="12308" name="Group 15"/>
            <p:cNvGrpSpPr>
              <a:grpSpLocks/>
            </p:cNvGrpSpPr>
            <p:nvPr/>
          </p:nvGrpSpPr>
          <p:grpSpPr bwMode="auto">
            <a:xfrm>
              <a:off x="431" y="2296"/>
              <a:ext cx="362" cy="136"/>
              <a:chOff x="431" y="2296"/>
              <a:chExt cx="362" cy="136"/>
            </a:xfrm>
          </p:grpSpPr>
          <p:sp>
            <p:nvSpPr>
              <p:cNvPr id="12310" name="Line 16"/>
              <p:cNvSpPr>
                <a:spLocks noChangeShapeType="1"/>
              </p:cNvSpPr>
              <p:nvPr/>
            </p:nvSpPr>
            <p:spPr bwMode="auto">
              <a:xfrm flipV="1">
                <a:off x="431"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1" name="Line 17"/>
              <p:cNvSpPr>
                <a:spLocks noChangeShapeType="1"/>
              </p:cNvSpPr>
              <p:nvPr/>
            </p:nvSpPr>
            <p:spPr bwMode="auto">
              <a:xfrm flipV="1">
                <a:off x="793"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12" name="Line 18"/>
              <p:cNvSpPr>
                <a:spLocks noChangeShapeType="1"/>
              </p:cNvSpPr>
              <p:nvPr/>
            </p:nvSpPr>
            <p:spPr bwMode="auto">
              <a:xfrm>
                <a:off x="431" y="2296"/>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9" name="Line 19"/>
            <p:cNvSpPr>
              <a:spLocks noChangeShapeType="1"/>
            </p:cNvSpPr>
            <p:nvPr/>
          </p:nvSpPr>
          <p:spPr bwMode="auto">
            <a:xfrm flipV="1">
              <a:off x="612" y="1888"/>
              <a:ext cx="0" cy="40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2298" name="Group 20"/>
          <p:cNvGrpSpPr>
            <a:grpSpLocks/>
          </p:cNvGrpSpPr>
          <p:nvPr/>
        </p:nvGrpSpPr>
        <p:grpSpPr bwMode="auto">
          <a:xfrm>
            <a:off x="2782889" y="4437064"/>
            <a:ext cx="2160587" cy="1081087"/>
            <a:chOff x="884" y="3339"/>
            <a:chExt cx="862" cy="681"/>
          </a:xfrm>
        </p:grpSpPr>
        <p:grpSp>
          <p:nvGrpSpPr>
            <p:cNvPr id="12303" name="Group 21"/>
            <p:cNvGrpSpPr>
              <a:grpSpLocks/>
            </p:cNvGrpSpPr>
            <p:nvPr/>
          </p:nvGrpSpPr>
          <p:grpSpPr bwMode="auto">
            <a:xfrm flipV="1">
              <a:off x="884" y="3339"/>
              <a:ext cx="862" cy="136"/>
              <a:chOff x="431" y="2296"/>
              <a:chExt cx="362" cy="136"/>
            </a:xfrm>
          </p:grpSpPr>
          <p:sp>
            <p:nvSpPr>
              <p:cNvPr id="12305" name="Line 22"/>
              <p:cNvSpPr>
                <a:spLocks noChangeShapeType="1"/>
              </p:cNvSpPr>
              <p:nvPr/>
            </p:nvSpPr>
            <p:spPr bwMode="auto">
              <a:xfrm flipV="1">
                <a:off x="431"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6" name="Line 23"/>
              <p:cNvSpPr>
                <a:spLocks noChangeShapeType="1"/>
              </p:cNvSpPr>
              <p:nvPr/>
            </p:nvSpPr>
            <p:spPr bwMode="auto">
              <a:xfrm flipV="1">
                <a:off x="793" y="2296"/>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07" name="Line 24"/>
              <p:cNvSpPr>
                <a:spLocks noChangeShapeType="1"/>
              </p:cNvSpPr>
              <p:nvPr/>
            </p:nvSpPr>
            <p:spPr bwMode="auto">
              <a:xfrm flipV="1">
                <a:off x="431" y="2296"/>
                <a:ext cx="3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04" name="Line 25"/>
            <p:cNvSpPr>
              <a:spLocks noChangeShapeType="1"/>
            </p:cNvSpPr>
            <p:nvPr/>
          </p:nvSpPr>
          <p:spPr bwMode="auto">
            <a:xfrm>
              <a:off x="1292" y="3475"/>
              <a:ext cx="0" cy="54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2299" name="Picture 26" descr="animal_clipart_monke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1675" y="33337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27" descr="ma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87939" y="2854326"/>
            <a:ext cx="8604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Text Box 28"/>
          <p:cNvSpPr txBox="1">
            <a:spLocks noChangeArrowheads="1"/>
          </p:cNvSpPr>
          <p:nvPr/>
        </p:nvSpPr>
        <p:spPr bwMode="auto">
          <a:xfrm>
            <a:off x="2063751" y="4149725"/>
            <a:ext cx="37433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a:t>Dad           Mum                        Aunt               Uncle </a:t>
            </a:r>
          </a:p>
        </p:txBody>
      </p:sp>
      <p:sp>
        <p:nvSpPr>
          <p:cNvPr id="12302" name="Text Box 29"/>
          <p:cNvSpPr txBox="1">
            <a:spLocks noChangeArrowheads="1"/>
          </p:cNvSpPr>
          <p:nvPr/>
        </p:nvSpPr>
        <p:spPr bwMode="auto">
          <a:xfrm>
            <a:off x="2351088" y="1484314"/>
            <a:ext cx="30972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1200"/>
              <a:t>You                                                  Cuz</a:t>
            </a:r>
          </a:p>
        </p:txBody>
      </p:sp>
    </p:spTree>
    <p:extLst>
      <p:ext uri="{BB962C8B-B14F-4D97-AF65-F5344CB8AC3E}">
        <p14:creationId xmlns:p14="http://schemas.microsoft.com/office/powerpoint/2010/main" val="1024897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New World monkeys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No evidence exists of any </a:t>
            </a:r>
            <a:r>
              <a:rPr lang="en-US" dirty="0" err="1" smtClean="0">
                <a:ea typeface="Arial Unicode MS" panose="020B0604020202020204" pitchFamily="34" charset="-128"/>
                <a:cs typeface="Arial Unicode MS" panose="020B0604020202020204" pitchFamily="34" charset="-128"/>
              </a:rPr>
              <a:t>prosimian</a:t>
            </a:r>
            <a:r>
              <a:rPr lang="en-US" dirty="0" smtClean="0">
                <a:ea typeface="Arial Unicode MS" panose="020B0604020202020204" pitchFamily="34" charset="-128"/>
                <a:cs typeface="Arial Unicode MS" panose="020B0604020202020204" pitchFamily="34" charset="-128"/>
              </a:rPr>
              <a:t> </a:t>
            </a:r>
          </a:p>
          <a:p>
            <a:pPr lvl="1"/>
            <a:r>
              <a:rPr lang="en-US" dirty="0" smtClean="0">
                <a:ea typeface="Arial Unicode MS" panose="020B0604020202020204" pitchFamily="34" charset="-128"/>
                <a:cs typeface="Arial Unicode MS" panose="020B0604020202020204" pitchFamily="34" charset="-128"/>
              </a:rPr>
              <a:t>or other primitive primates in Central or South America </a:t>
            </a:r>
          </a:p>
          <a:p>
            <a:pPr lvl="1"/>
            <a:r>
              <a:rPr lang="en-US" dirty="0" smtClean="0">
                <a:ea typeface="Arial Unicode MS" panose="020B0604020202020204" pitchFamily="34" charset="-128"/>
                <a:cs typeface="Arial Unicode MS" panose="020B0604020202020204" pitchFamily="34" charset="-128"/>
              </a:rPr>
              <a:t>nor of any contact with Old World monkeys after the initial immigration from Africa</a:t>
            </a:r>
          </a:p>
          <a:p>
            <a:r>
              <a:rPr lang="en-US" dirty="0" smtClean="0">
                <a:ea typeface="Arial Unicode MS" panose="020B0604020202020204" pitchFamily="34" charset="-128"/>
                <a:cs typeface="Arial Unicode MS" panose="020B0604020202020204" pitchFamily="34" charset="-128"/>
              </a:rPr>
              <a:t>New World monkeys are characterized </a:t>
            </a:r>
          </a:p>
          <a:p>
            <a:pPr lvl="1"/>
            <a:r>
              <a:rPr lang="en-US" dirty="0" smtClean="0">
                <a:ea typeface="Arial Unicode MS" panose="020B0604020202020204" pitchFamily="34" charset="-128"/>
                <a:cs typeface="Arial Unicode MS" panose="020B0604020202020204" pitchFamily="34" charset="-128"/>
              </a:rPr>
              <a:t>by a prehensile tail, flattish face</a:t>
            </a:r>
          </a:p>
          <a:p>
            <a:pPr lvl="1"/>
            <a:r>
              <a:rPr lang="en-US" dirty="0" smtClean="0">
                <a:ea typeface="Arial Unicode MS" panose="020B0604020202020204" pitchFamily="34" charset="-128"/>
                <a:cs typeface="Arial Unicode MS" panose="020B0604020202020204" pitchFamily="34" charset="-128"/>
              </a:rPr>
              <a:t>widely separated nostrils </a:t>
            </a:r>
          </a:p>
          <a:p>
            <a:pPr lvl="1"/>
            <a:r>
              <a:rPr lang="en-US" dirty="0" smtClean="0">
                <a:ea typeface="Arial Unicode MS" panose="020B0604020202020204" pitchFamily="34" charset="-128"/>
                <a:cs typeface="Arial Unicode MS" panose="020B0604020202020204" pitchFamily="34" charset="-128"/>
              </a:rPr>
              <a:t>include the howler, spider, and squirrel monkeys</a:t>
            </a:r>
          </a:p>
          <a:p>
            <a:endParaRPr lang="en-US" dirty="0"/>
          </a:p>
        </p:txBody>
      </p:sp>
    </p:spTree>
    <p:extLst>
      <p:ext uri="{BB962C8B-B14F-4D97-AF65-F5344CB8AC3E}">
        <p14:creationId xmlns:p14="http://schemas.microsoft.com/office/powerpoint/2010/main" val="336057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Apes</a:t>
            </a:r>
            <a:endParaRPr lang="en-US" dirty="0"/>
          </a:p>
        </p:txBody>
      </p:sp>
      <p:pic>
        <p:nvPicPr>
          <p:cNvPr id="4" name="Picture 5" descr="WICHG31901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233918" y="1908752"/>
            <a:ext cx="3376819"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93272" y="3736322"/>
            <a:ext cx="5514110" cy="1661993"/>
          </a:xfrm>
          <a:prstGeom prst="rect">
            <a:avLst/>
          </a:prstGeom>
          <a:noFill/>
        </p:spPr>
        <p:txBody>
          <a:bodyPr wrap="square" rtlCol="0">
            <a:spAutoFit/>
          </a:bodyPr>
          <a:lstStyle/>
          <a:p>
            <a:r>
              <a:rPr lang="en-US" sz="2800" dirty="0" smtClean="0"/>
              <a:t>Suborder: </a:t>
            </a:r>
            <a:r>
              <a:rPr lang="en-US" sz="2800" dirty="0" err="1" smtClean="0"/>
              <a:t>Anthropoidea</a:t>
            </a:r>
            <a:endParaRPr lang="en-US" sz="2800" dirty="0" smtClean="0"/>
          </a:p>
          <a:p>
            <a:endParaRPr lang="en-US" sz="2800" dirty="0" smtClean="0"/>
          </a:p>
          <a:p>
            <a:r>
              <a:rPr lang="en-US" sz="2800" dirty="0" smtClean="0"/>
              <a:t>Superfamily : </a:t>
            </a:r>
            <a:r>
              <a:rPr lang="en-US" sz="2800" dirty="0" err="1" smtClean="0"/>
              <a:t>Hominoidea</a:t>
            </a:r>
            <a:endParaRPr lang="en-US" sz="2800" dirty="0" smtClean="0"/>
          </a:p>
          <a:p>
            <a:endParaRPr lang="en-US" dirty="0"/>
          </a:p>
        </p:txBody>
      </p:sp>
    </p:spTree>
    <p:extLst>
      <p:ext uri="{BB962C8B-B14F-4D97-AF65-F5344CB8AC3E}">
        <p14:creationId xmlns:p14="http://schemas.microsoft.com/office/powerpoint/2010/main" val="205310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ea typeface="Arial Unicode MS" panose="020B0604020202020204" pitchFamily="34" charset="-128"/>
                <a:cs typeface="Arial Unicode MS" panose="020B0604020202020204" pitchFamily="34" charset="-128"/>
              </a:rPr>
              <a:t>Hominoidea</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consist of three families: </a:t>
            </a:r>
          </a:p>
          <a:p>
            <a:pPr lvl="1"/>
            <a:r>
              <a:rPr lang="en-US" dirty="0" smtClean="0">
                <a:ea typeface="Arial Unicode MS" panose="020B0604020202020204" pitchFamily="34" charset="-128"/>
                <a:cs typeface="Arial Unicode MS" panose="020B0604020202020204" pitchFamily="34" charset="-128"/>
              </a:rPr>
              <a:t>the </a:t>
            </a:r>
            <a:r>
              <a:rPr lang="en-US" b="1" i="1" dirty="0" smtClean="0">
                <a:ea typeface="Arial Unicode MS" panose="020B0604020202020204" pitchFamily="34" charset="-128"/>
                <a:cs typeface="Arial Unicode MS" panose="020B0604020202020204" pitchFamily="34" charset="-128"/>
              </a:rPr>
              <a:t>great apes</a:t>
            </a:r>
            <a:r>
              <a:rPr lang="en-US" dirty="0" smtClean="0">
                <a:ea typeface="Arial Unicode MS" panose="020B0604020202020204" pitchFamily="34" charset="-128"/>
                <a:cs typeface="Arial Unicode MS" panose="020B0604020202020204" pitchFamily="34" charset="-128"/>
              </a:rPr>
              <a:t> </a:t>
            </a:r>
          </a:p>
          <a:p>
            <a:pPr lvl="2"/>
            <a:r>
              <a:rPr lang="en-US" dirty="0" smtClean="0">
                <a:ea typeface="Arial Unicode MS" panose="020B0604020202020204" pitchFamily="34" charset="-128"/>
                <a:cs typeface="Arial Unicode MS" panose="020B0604020202020204" pitchFamily="34" charset="-128"/>
              </a:rPr>
              <a:t>family </a:t>
            </a:r>
            <a:r>
              <a:rPr lang="en-US" dirty="0" err="1" smtClean="0">
                <a:ea typeface="Arial Unicode MS" panose="020B0604020202020204" pitchFamily="34" charset="-128"/>
                <a:cs typeface="Arial Unicode MS" panose="020B0604020202020204" pitchFamily="34" charset="-128"/>
              </a:rPr>
              <a:t>Pongidae</a:t>
            </a:r>
            <a:endParaRPr lang="en-US" dirty="0" smtClean="0">
              <a:ea typeface="Arial Unicode MS" panose="020B0604020202020204" pitchFamily="34" charset="-128"/>
              <a:cs typeface="Arial Unicode MS" panose="020B0604020202020204" pitchFamily="34" charset="-128"/>
            </a:endParaRPr>
          </a:p>
          <a:p>
            <a:pPr lvl="2"/>
            <a:r>
              <a:rPr lang="en-US" dirty="0" smtClean="0">
                <a:ea typeface="Arial Unicode MS" panose="020B0604020202020204" pitchFamily="34" charset="-128"/>
                <a:cs typeface="Arial Unicode MS" panose="020B0604020202020204" pitchFamily="34" charset="-128"/>
              </a:rPr>
              <a:t>which includes chimpanzees, orangutans, and gorillas </a:t>
            </a:r>
          </a:p>
          <a:p>
            <a:pPr lvl="1"/>
            <a:r>
              <a:rPr lang="en-US" dirty="0" smtClean="0">
                <a:ea typeface="Arial Unicode MS" panose="020B0604020202020204" pitchFamily="34" charset="-128"/>
                <a:cs typeface="Arial Unicode MS" panose="020B0604020202020204" pitchFamily="34" charset="-128"/>
              </a:rPr>
              <a:t>the </a:t>
            </a:r>
            <a:r>
              <a:rPr lang="en-US" b="1" i="1" dirty="0" smtClean="0">
                <a:ea typeface="Arial Unicode MS" panose="020B0604020202020204" pitchFamily="34" charset="-128"/>
                <a:cs typeface="Arial Unicode MS" panose="020B0604020202020204" pitchFamily="34" charset="-128"/>
              </a:rPr>
              <a:t>lesser apes</a:t>
            </a:r>
            <a:r>
              <a:rPr lang="en-US" dirty="0" smtClean="0">
                <a:ea typeface="Arial Unicode MS" panose="020B0604020202020204" pitchFamily="34" charset="-128"/>
                <a:cs typeface="Arial Unicode MS" panose="020B0604020202020204" pitchFamily="34" charset="-128"/>
              </a:rPr>
              <a:t> </a:t>
            </a:r>
          </a:p>
          <a:p>
            <a:pPr lvl="2"/>
            <a:r>
              <a:rPr lang="en-US" dirty="0" smtClean="0">
                <a:ea typeface="Arial Unicode MS" panose="020B0604020202020204" pitchFamily="34" charset="-128"/>
                <a:cs typeface="Arial Unicode MS" panose="020B0604020202020204" pitchFamily="34" charset="-128"/>
              </a:rPr>
              <a:t>family </a:t>
            </a:r>
            <a:r>
              <a:rPr lang="en-US" dirty="0" err="1" smtClean="0">
                <a:ea typeface="Arial Unicode MS" panose="020B0604020202020204" pitchFamily="34" charset="-128"/>
                <a:cs typeface="Arial Unicode MS" panose="020B0604020202020204" pitchFamily="34" charset="-128"/>
              </a:rPr>
              <a:t>Hylobatidae</a:t>
            </a:r>
            <a:endParaRPr lang="en-US" dirty="0" smtClean="0">
              <a:ea typeface="Arial Unicode MS" panose="020B0604020202020204" pitchFamily="34" charset="-128"/>
              <a:cs typeface="Arial Unicode MS" panose="020B0604020202020204" pitchFamily="34" charset="-128"/>
            </a:endParaRPr>
          </a:p>
          <a:p>
            <a:pPr lvl="2"/>
            <a:r>
              <a:rPr lang="en-US" dirty="0" smtClean="0">
                <a:ea typeface="Arial Unicode MS" panose="020B0604020202020204" pitchFamily="34" charset="-128"/>
                <a:cs typeface="Arial Unicode MS" panose="020B0604020202020204" pitchFamily="34" charset="-128"/>
              </a:rPr>
              <a:t>which are gibbons and </a:t>
            </a:r>
            <a:r>
              <a:rPr lang="en-US" dirty="0" err="1" smtClean="0">
                <a:ea typeface="Arial Unicode MS" panose="020B0604020202020204" pitchFamily="34" charset="-128"/>
                <a:cs typeface="Arial Unicode MS" panose="020B0604020202020204" pitchFamily="34" charset="-128"/>
              </a:rPr>
              <a:t>siamangs</a:t>
            </a:r>
            <a:r>
              <a:rPr lang="en-US" dirty="0" smtClean="0">
                <a:ea typeface="Arial Unicode MS" panose="020B0604020202020204" pitchFamily="34" charset="-128"/>
                <a:cs typeface="Arial Unicode MS" panose="020B0604020202020204" pitchFamily="34" charset="-128"/>
              </a:rPr>
              <a:t>; </a:t>
            </a:r>
          </a:p>
          <a:p>
            <a:pPr lvl="1"/>
            <a:r>
              <a:rPr lang="en-US" dirty="0" smtClean="0">
                <a:ea typeface="Arial Unicode MS" panose="020B0604020202020204" pitchFamily="34" charset="-128"/>
                <a:cs typeface="Arial Unicode MS" panose="020B0604020202020204" pitchFamily="34" charset="-128"/>
              </a:rPr>
              <a:t>and the </a:t>
            </a:r>
            <a:r>
              <a:rPr lang="en-US" b="1" i="1" dirty="0" smtClean="0">
                <a:ea typeface="Arial Unicode MS" panose="020B0604020202020204" pitchFamily="34" charset="-128"/>
                <a:cs typeface="Arial Unicode MS" panose="020B0604020202020204" pitchFamily="34" charset="-128"/>
              </a:rPr>
              <a:t>hominids</a:t>
            </a:r>
            <a:r>
              <a:rPr lang="en-US" dirty="0" smtClean="0">
                <a:ea typeface="Arial Unicode MS" panose="020B0604020202020204" pitchFamily="34" charset="-128"/>
                <a:cs typeface="Arial Unicode MS" panose="020B0604020202020204" pitchFamily="34" charset="-128"/>
              </a:rPr>
              <a:t> </a:t>
            </a:r>
          </a:p>
          <a:p>
            <a:pPr lvl="2"/>
            <a:r>
              <a:rPr lang="en-US" dirty="0" smtClean="0">
                <a:ea typeface="Arial Unicode MS" panose="020B0604020202020204" pitchFamily="34" charset="-128"/>
                <a:cs typeface="Arial Unicode MS" panose="020B0604020202020204" pitchFamily="34" charset="-128"/>
              </a:rPr>
              <a:t>family </a:t>
            </a:r>
            <a:r>
              <a:rPr lang="en-US" dirty="0" err="1" smtClean="0">
                <a:ea typeface="Arial Unicode MS" panose="020B0604020202020204" pitchFamily="34" charset="-128"/>
                <a:cs typeface="Arial Unicode MS" panose="020B0604020202020204" pitchFamily="34" charset="-128"/>
              </a:rPr>
              <a:t>Hominidae</a:t>
            </a:r>
            <a:endParaRPr lang="en-US" dirty="0" smtClean="0">
              <a:ea typeface="Arial Unicode MS" panose="020B0604020202020204" pitchFamily="34" charset="-128"/>
              <a:cs typeface="Arial Unicode MS" panose="020B0604020202020204" pitchFamily="34" charset="-128"/>
            </a:endParaRPr>
          </a:p>
          <a:p>
            <a:pPr lvl="2"/>
            <a:r>
              <a:rPr lang="en-US" dirty="0" smtClean="0">
                <a:ea typeface="Arial Unicode MS" panose="020B0604020202020204" pitchFamily="34" charset="-128"/>
                <a:cs typeface="Arial Unicode MS" panose="020B0604020202020204" pitchFamily="34" charset="-128"/>
              </a:rPr>
              <a:t>which are humans and their extinct ancestors</a:t>
            </a:r>
            <a:endParaRPr lang="en-US" dirty="0" smtClean="0"/>
          </a:p>
          <a:p>
            <a:endParaRPr lang="en-US" dirty="0"/>
          </a:p>
        </p:txBody>
      </p:sp>
    </p:spTree>
    <p:extLst>
      <p:ext uri="{BB962C8B-B14F-4D97-AF65-F5344CB8AC3E}">
        <p14:creationId xmlns:p14="http://schemas.microsoft.com/office/powerpoint/2010/main" val="2220498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Arial Unicode MS" panose="020B0604020202020204" pitchFamily="34" charset="-128"/>
                <a:cs typeface="Arial Unicode MS" panose="020B0604020202020204" pitchFamily="34" charset="-128"/>
              </a:rPr>
              <a:t>H</a:t>
            </a:r>
            <a:r>
              <a:rPr lang="en-US" dirty="0" smtClean="0">
                <a:ea typeface="Arial Unicode MS" panose="020B0604020202020204" pitchFamily="34" charset="-128"/>
                <a:cs typeface="Arial Unicode MS" panose="020B0604020202020204" pitchFamily="34" charset="-128"/>
              </a:rPr>
              <a:t>ominoids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The hominoid lineage diverged from Old World monkeys </a:t>
            </a:r>
          </a:p>
          <a:p>
            <a:pPr lvl="1"/>
            <a:r>
              <a:rPr lang="en-US" dirty="0" smtClean="0">
                <a:ea typeface="Arial Unicode MS" panose="020B0604020202020204" pitchFamily="34" charset="-128"/>
                <a:cs typeface="Arial Unicode MS" panose="020B0604020202020204" pitchFamily="34" charset="-128"/>
              </a:rPr>
              <a:t>sometime before the Miocene, but exactly when is still being debated</a:t>
            </a:r>
          </a:p>
          <a:p>
            <a:pPr lvl="1"/>
            <a:endParaRPr lang="en-US" dirty="0">
              <a:ea typeface="Arial Unicode MS" panose="020B0604020202020204" pitchFamily="34" charset="-128"/>
              <a:cs typeface="Arial Unicode MS" panose="020B0604020202020204" pitchFamily="34" charset="-128"/>
            </a:endParaRPr>
          </a:p>
          <a:p>
            <a:pPr marL="457200" lvl="1" indent="0">
              <a:buNone/>
            </a:pP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It is generally accepted, however, that hominoids evolved in Africa, </a:t>
            </a:r>
          </a:p>
          <a:p>
            <a:pPr lvl="1"/>
            <a:r>
              <a:rPr lang="en-US" dirty="0" smtClean="0">
                <a:ea typeface="Arial Unicode MS" panose="020B0604020202020204" pitchFamily="34" charset="-128"/>
                <a:cs typeface="Arial Unicode MS" panose="020B0604020202020204" pitchFamily="34" charset="-128"/>
              </a:rPr>
              <a:t>probably from the ancestral group that included </a:t>
            </a:r>
            <a:r>
              <a:rPr lang="en-US" i="1" dirty="0" err="1" smtClean="0">
                <a:ea typeface="Arial Unicode MS" panose="020B0604020202020204" pitchFamily="34" charset="-128"/>
                <a:cs typeface="Arial Unicode MS" panose="020B0604020202020204" pitchFamily="34" charset="-128"/>
              </a:rPr>
              <a:t>Aegyptopithecus</a:t>
            </a:r>
            <a:endParaRPr lang="en-US" dirty="0" smtClean="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4825365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Apes adapted</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As the climate changed, the primate populations also changed</a:t>
            </a:r>
          </a:p>
          <a:p>
            <a:r>
              <a:rPr lang="en-US" dirty="0" err="1" smtClean="0">
                <a:ea typeface="Arial Unicode MS" panose="020B0604020202020204" pitchFamily="34" charset="-128"/>
                <a:cs typeface="Arial Unicode MS" panose="020B0604020202020204" pitchFamily="34" charset="-128"/>
              </a:rPr>
              <a:t>Prosimians</a:t>
            </a:r>
            <a:r>
              <a:rPr lang="en-US" dirty="0" smtClean="0">
                <a:ea typeface="Arial Unicode MS" panose="020B0604020202020204" pitchFamily="34" charset="-128"/>
                <a:cs typeface="Arial Unicode MS" panose="020B0604020202020204" pitchFamily="34" charset="-128"/>
              </a:rPr>
              <a:t> and monkeys became rare, </a:t>
            </a:r>
          </a:p>
          <a:p>
            <a:pPr lvl="1"/>
            <a:r>
              <a:rPr lang="en-US" dirty="0" smtClean="0">
                <a:ea typeface="Arial Unicode MS" panose="020B0604020202020204" pitchFamily="34" charset="-128"/>
                <a:cs typeface="Arial Unicode MS" panose="020B0604020202020204" pitchFamily="34" charset="-128"/>
              </a:rPr>
              <a:t>whereas hominoids diversified in the newly forming environments </a:t>
            </a:r>
          </a:p>
          <a:p>
            <a:pPr lvl="1"/>
            <a:r>
              <a:rPr lang="en-US" dirty="0" smtClean="0">
                <a:ea typeface="Arial Unicode MS" panose="020B0604020202020204" pitchFamily="34" charset="-128"/>
                <a:cs typeface="Arial Unicode MS" panose="020B0604020202020204" pitchFamily="34" charset="-128"/>
              </a:rPr>
              <a:t>and became abundant</a:t>
            </a:r>
          </a:p>
          <a:p>
            <a:r>
              <a:rPr lang="en-US" dirty="0" smtClean="0">
                <a:ea typeface="Arial Unicode MS" panose="020B0604020202020204" pitchFamily="34" charset="-128"/>
                <a:cs typeface="Arial Unicode MS" panose="020B0604020202020204" pitchFamily="34" charset="-128"/>
              </a:rPr>
              <a:t>Ape populations became reproductively isolated </a:t>
            </a:r>
          </a:p>
          <a:p>
            <a:pPr lvl="1"/>
            <a:r>
              <a:rPr lang="en-US" dirty="0" smtClean="0">
                <a:ea typeface="Arial Unicode MS" panose="020B0604020202020204" pitchFamily="34" charset="-128"/>
                <a:cs typeface="Arial Unicode MS" panose="020B0604020202020204" pitchFamily="34" charset="-128"/>
              </a:rPr>
              <a:t>from each other within the various forests, </a:t>
            </a:r>
          </a:p>
          <a:p>
            <a:pPr lvl="1"/>
            <a:r>
              <a:rPr lang="en-US" dirty="0" smtClean="0">
                <a:ea typeface="Arial Unicode MS" panose="020B0604020202020204" pitchFamily="34" charset="-128"/>
                <a:cs typeface="Arial Unicode MS" panose="020B0604020202020204" pitchFamily="34" charset="-128"/>
              </a:rPr>
              <a:t>leading to adaptive radiation </a:t>
            </a:r>
          </a:p>
          <a:p>
            <a:pPr lvl="1"/>
            <a:r>
              <a:rPr lang="en-US" dirty="0" smtClean="0">
                <a:ea typeface="Arial Unicode MS" panose="020B0604020202020204" pitchFamily="34" charset="-128"/>
                <a:cs typeface="Arial Unicode MS" panose="020B0604020202020204" pitchFamily="34" charset="-128"/>
              </a:rPr>
              <a:t>and increased diversity among the hominoids</a:t>
            </a:r>
          </a:p>
          <a:p>
            <a:endParaRPr lang="en-US" dirty="0"/>
          </a:p>
        </p:txBody>
      </p:sp>
    </p:spTree>
    <p:extLst>
      <p:ext uri="{BB962C8B-B14F-4D97-AF65-F5344CB8AC3E}">
        <p14:creationId xmlns:p14="http://schemas.microsoft.com/office/powerpoint/2010/main" val="2067635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Hominoids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During the Miocene, </a:t>
            </a:r>
          </a:p>
          <a:p>
            <a:pPr lvl="1"/>
            <a:r>
              <a:rPr lang="en-US" dirty="0" smtClean="0">
                <a:ea typeface="Arial Unicode MS" panose="020B0604020202020204" pitchFamily="34" charset="-128"/>
                <a:cs typeface="Arial Unicode MS" panose="020B0604020202020204" pitchFamily="34" charset="-128"/>
              </a:rPr>
              <a:t>Africa collided with Eurasia, producing additional changes in the climate, </a:t>
            </a:r>
          </a:p>
          <a:p>
            <a:pPr lvl="1"/>
            <a:r>
              <a:rPr lang="en-US" dirty="0" smtClean="0">
                <a:ea typeface="Arial Unicode MS" panose="020B0604020202020204" pitchFamily="34" charset="-128"/>
                <a:cs typeface="Arial Unicode MS" panose="020B0604020202020204" pitchFamily="34" charset="-128"/>
              </a:rPr>
              <a:t>provided opportunities for migration of animals between the two landmasses</a:t>
            </a:r>
            <a:endParaRPr lang="en-US" dirty="0" smtClean="0"/>
          </a:p>
          <a:p>
            <a:endParaRPr lang="en-US" dirty="0"/>
          </a:p>
        </p:txBody>
      </p:sp>
    </p:spTree>
    <p:extLst>
      <p:ext uri="{BB962C8B-B14F-4D97-AF65-F5344CB8AC3E}">
        <p14:creationId xmlns:p14="http://schemas.microsoft.com/office/powerpoint/2010/main" val="1827259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Hominoids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Two apelike groups evolved during the Miocene </a:t>
            </a:r>
          </a:p>
          <a:p>
            <a:pPr lvl="1"/>
            <a:r>
              <a:rPr lang="en-US" dirty="0" smtClean="0">
                <a:ea typeface="Arial Unicode MS" panose="020B0604020202020204" pitchFamily="34" charset="-128"/>
                <a:cs typeface="Arial Unicode MS" panose="020B0604020202020204" pitchFamily="34" charset="-128"/>
              </a:rPr>
              <a:t>ultimately gave rise to present-day hominoids</a:t>
            </a:r>
          </a:p>
          <a:p>
            <a:r>
              <a:rPr lang="en-US" dirty="0" smtClean="0">
                <a:ea typeface="Arial Unicode MS" panose="020B0604020202020204" pitchFamily="34" charset="-128"/>
                <a:cs typeface="Arial Unicode MS" panose="020B0604020202020204" pitchFamily="34" charset="-128"/>
              </a:rPr>
              <a:t>Although scientists still disagree on the early evolutionary relationships among the hominoids</a:t>
            </a:r>
          </a:p>
          <a:p>
            <a:pPr lvl="1"/>
            <a:r>
              <a:rPr lang="en-US" dirty="0" smtClean="0">
                <a:ea typeface="Arial Unicode MS" panose="020B0604020202020204" pitchFamily="34" charset="-128"/>
                <a:cs typeface="Arial Unicode MS" panose="020B0604020202020204" pitchFamily="34" charset="-128"/>
              </a:rPr>
              <a:t>fossil evidence and molecular DNA similarities between modern hominoid families is providing a clearer picture of the evolutionary pathways and relationships among the hominoids</a:t>
            </a:r>
          </a:p>
          <a:p>
            <a:endParaRPr lang="en-US" dirty="0"/>
          </a:p>
        </p:txBody>
      </p:sp>
    </p:spTree>
    <p:extLst>
      <p:ext uri="{BB962C8B-B14F-4D97-AF65-F5344CB8AC3E}">
        <p14:creationId xmlns:p14="http://schemas.microsoft.com/office/powerpoint/2010/main" val="4106634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Early History of Anthropoids</a:t>
            </a:r>
            <a:endParaRPr lang="en-US" dirty="0"/>
          </a:p>
        </p:txBody>
      </p:sp>
      <p:sp>
        <p:nvSpPr>
          <p:cNvPr id="3" name="Content Placeholder 2"/>
          <p:cNvSpPr>
            <a:spLocks noGrp="1"/>
          </p:cNvSpPr>
          <p:nvPr>
            <p:ph idx="1"/>
          </p:nvPr>
        </p:nvSpPr>
        <p:spPr/>
        <p:txBody>
          <a:bodyPr/>
          <a:lstStyle/>
          <a:p>
            <a:r>
              <a:rPr lang="en-US" dirty="0" smtClean="0"/>
              <a:t>Much of our knowledge about the early evolutionary history of anthropoids </a:t>
            </a:r>
          </a:p>
          <a:p>
            <a:pPr lvl="1"/>
            <a:r>
              <a:rPr lang="en-US" dirty="0" smtClean="0"/>
              <a:t>comes from fossils found in the </a:t>
            </a:r>
            <a:r>
              <a:rPr lang="en-US" dirty="0" err="1" smtClean="0"/>
              <a:t>Fayum</a:t>
            </a:r>
            <a:r>
              <a:rPr lang="en-US" dirty="0" smtClean="0"/>
              <a:t> district, </a:t>
            </a:r>
          </a:p>
          <a:p>
            <a:pPr lvl="1"/>
            <a:r>
              <a:rPr lang="en-US" dirty="0" smtClean="0"/>
              <a:t>a small desert area southwest of Cairo, Egypt</a:t>
            </a:r>
          </a:p>
          <a:p>
            <a:r>
              <a:rPr lang="en-US" dirty="0" smtClean="0"/>
              <a:t>During the Late Eocene and Oligocene, </a:t>
            </a:r>
          </a:p>
          <a:p>
            <a:pPr lvl="1"/>
            <a:r>
              <a:rPr lang="en-US" dirty="0" smtClean="0"/>
              <a:t>this region of Africa was a lush, tropical rain forest </a:t>
            </a:r>
          </a:p>
          <a:p>
            <a:pPr lvl="1"/>
            <a:r>
              <a:rPr lang="en-US" dirty="0" smtClean="0"/>
              <a:t>supported a diverse and abundant fauna and flora</a:t>
            </a:r>
          </a:p>
          <a:p>
            <a:r>
              <a:rPr lang="en-US" dirty="0" smtClean="0"/>
              <a:t>Within this forest lived many different </a:t>
            </a:r>
          </a:p>
          <a:p>
            <a:pPr lvl="1"/>
            <a:r>
              <a:rPr lang="en-US" dirty="0" smtClean="0"/>
              <a:t>arboreal anthropoids as well as various </a:t>
            </a:r>
            <a:r>
              <a:rPr lang="en-US" dirty="0" err="1" smtClean="0"/>
              <a:t>prosimians</a:t>
            </a:r>
            <a:endParaRPr lang="en-US" dirty="0" smtClean="0"/>
          </a:p>
          <a:p>
            <a:endParaRPr lang="en-US" dirty="0"/>
          </a:p>
        </p:txBody>
      </p:sp>
    </p:spTree>
    <p:extLst>
      <p:ext uri="{BB962C8B-B14F-4D97-AF65-F5344CB8AC3E}">
        <p14:creationId xmlns:p14="http://schemas.microsoft.com/office/powerpoint/2010/main" val="24078671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Thousands of Fossil Specimens</a:t>
            </a:r>
            <a:endParaRPr lang="en-US" dirty="0"/>
          </a:p>
        </p:txBody>
      </p:sp>
      <p:sp>
        <p:nvSpPr>
          <p:cNvPr id="3" name="Content Placeholder 2"/>
          <p:cNvSpPr>
            <a:spLocks noGrp="1"/>
          </p:cNvSpPr>
          <p:nvPr>
            <p:ph idx="1"/>
          </p:nvPr>
        </p:nvSpPr>
        <p:spPr/>
        <p:txBody>
          <a:bodyPr>
            <a:normAutofit lnSpcReduction="10000"/>
          </a:bodyPr>
          <a:lstStyle/>
          <a:p>
            <a:pPr>
              <a:lnSpc>
                <a:spcPct val="120000"/>
              </a:lnSpc>
            </a:pPr>
            <a:r>
              <a:rPr lang="en-US" dirty="0"/>
              <a:t>S</a:t>
            </a:r>
            <a:r>
              <a:rPr lang="en-US" dirty="0" smtClean="0"/>
              <a:t>everal thousand fossil specimens have been recovered from rocks of this region</a:t>
            </a:r>
          </a:p>
          <a:p>
            <a:pPr lvl="2">
              <a:lnSpc>
                <a:spcPct val="120000"/>
              </a:lnSpc>
            </a:pPr>
            <a:r>
              <a:rPr lang="en-US" dirty="0" smtClean="0"/>
              <a:t>representing more than 20 species of primates </a:t>
            </a:r>
          </a:p>
          <a:p>
            <a:pPr marL="457200" lvl="1" indent="0">
              <a:lnSpc>
                <a:spcPct val="120000"/>
              </a:lnSpc>
              <a:buNone/>
            </a:pPr>
            <a:endParaRPr lang="en-US" dirty="0" smtClean="0"/>
          </a:p>
          <a:p>
            <a:pPr>
              <a:lnSpc>
                <a:spcPct val="120000"/>
              </a:lnSpc>
            </a:pPr>
            <a:r>
              <a:rPr lang="en-US" dirty="0" smtClean="0"/>
              <a:t>One of the earliest anthropoids, </a:t>
            </a:r>
            <a:r>
              <a:rPr lang="en-US" i="1" dirty="0" err="1" smtClean="0"/>
              <a:t>Aegyptopithecus</a:t>
            </a:r>
            <a:r>
              <a:rPr lang="en-US" dirty="0" smtClean="0"/>
              <a:t>, </a:t>
            </a:r>
          </a:p>
          <a:p>
            <a:pPr lvl="2">
              <a:lnSpc>
                <a:spcPct val="120000"/>
              </a:lnSpc>
            </a:pPr>
            <a:r>
              <a:rPr lang="en-US" dirty="0" smtClean="0"/>
              <a:t>a possible ancestor of the Old World monkeys</a:t>
            </a:r>
          </a:p>
          <a:p>
            <a:pPr lvl="2">
              <a:lnSpc>
                <a:spcPct val="120000"/>
              </a:lnSpc>
            </a:pPr>
            <a:r>
              <a:rPr lang="en-US" dirty="0" smtClean="0"/>
              <a:t>a small, fruit-eating, arboreal primate, about 5 kg</a:t>
            </a:r>
          </a:p>
          <a:p>
            <a:pPr lvl="1">
              <a:lnSpc>
                <a:spcPct val="120000"/>
              </a:lnSpc>
            </a:pPr>
            <a:r>
              <a:rPr lang="en-US" dirty="0" smtClean="0"/>
              <a:t>It had monkey characteristics and ape features</a:t>
            </a:r>
          </a:p>
          <a:p>
            <a:pPr lvl="2">
              <a:lnSpc>
                <a:spcPct val="120000"/>
              </a:lnSpc>
            </a:pPr>
            <a:r>
              <a:rPr lang="en-US" dirty="0" smtClean="0"/>
              <a:t> and is the closest link we currently have to Old World primates</a:t>
            </a:r>
          </a:p>
          <a:p>
            <a:endParaRPr lang="en-US" dirty="0"/>
          </a:p>
        </p:txBody>
      </p:sp>
    </p:spTree>
    <p:extLst>
      <p:ext uri="{BB962C8B-B14F-4D97-AF65-F5344CB8AC3E}">
        <p14:creationId xmlns:p14="http://schemas.microsoft.com/office/powerpoint/2010/main" val="2807321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a:t>Aegyptopithecus</a:t>
            </a:r>
            <a:endParaRPr lang="en-US" dirty="0"/>
          </a:p>
        </p:txBody>
      </p:sp>
      <p:sp>
        <p:nvSpPr>
          <p:cNvPr id="4" name="AutoShape 2" descr="data:image/jpeg;base64,/9j/4AAQSkZJRgABAQAAAQABAAD/2wCEAAkGBhQSEBUUEhQVFBUUFBQXFxgVFBQVGBcVFRUVFBUUFBQXHCYeFxkjGRQUHy8gIycpLCwsFR4xNTAqNSYrLCkBCQoKDgwOGg8PGiokHyQsKSkpLCwsKSwpLCwsLCkpLCksLCksLCwsLCkpLCksLCwsLCwsLCkpLCwsLCwsLCwsLP/AABEIAOEA4QMBIgACEQEDEQH/xAAbAAABBQEBAAAAAAAAAAAAAAAAAQIDBAYFB//EADwQAAEDAgQEAwYDBgYDAAAAAAEAAhEDIQQSMUEFBlFhInGREzKBobHRQsHwBxQjUmKCFTNykqLhFjRD/8QAGAEBAQEBAQAAAAAAAAAAAAAAAAEDAgT/xAAgEQEBAQEAAgMBAQEBAAAAAAAAARECAyESMUETUWEi/9oADAMBAAIRAxEAPwDWJQkShAqRqVINUANUFKEm6BUhKVINUBKCgaoQCcmwnIEKVyQpdkAEBDtEIApJQUp0QEpqU6JCEAE5IAlQI1EXRulQIUI3QgJRKBqkBugXMkTkIGoQhUCGpCUoUAEbpAlIQKkGqEAoAICAgFAqEIQBQdEIcUAdEAoahAFBNkFBQIU5NJSoFQkQSgBqhASSgU6oQ5JKBRqklAN0IDKhGZCASSiEQgAEEoS5UDU5pRlRlQCETGq5/GeJ+xoveBmc1sgaX79lzepFktdCFBXx9Nnvva3zcAvL6/NuMqSDULQf5QG/AEXXMqYUm5cTO5umrj1LE83YWnrWaY/ll30Vnh3GqeIE0s7h1yOA9V5MOGtGq9L5L4i00202+EsABG0Xgjz19Vx13ZHU5ld6Y/7EfVIr7hKSpQH8sKTy/wCrfH/iilU78JGihLCFpOpfpnZYREJZSQukEIhF0QgEAIAQgRxSJ2VGVABIQlyolAkIhLCSEBCEXQgSUoCGhIboCUQlQggxeKZSaXVHBrRuSo6OOD2Z2h0H3cwiR1g3hXncGp1IdUaHEaTeO4BsmYtzaQcXHwgbfQdSvP35N9Rrzx+1WrvAZnquhrbmbLDcd5q9uDTpjJT0vq4C9+g7LU1uAvxRDqzjTp/hpgXgaF50lYjjuGp0q720z4G22JmL38/oueJHd1QbT0QCDZp2mZ+MR2T+H4J9dzmMaXeAwRFjtJV3gHJ9WpX/AIjMrGkh0uGsaWM76LXY4xJy/wAFdiamWYDRc/QxsvQuC8vNwtOAZcbudET5dAEnBOXqeEBbSzXMmTM9PkuriKgItsseutdyJcOJupi2R5Klw+r4gNZBV6kB4u5lZ66qFxTfZzYqWq0JlF97JuAOABG6rVMPGh+X2V86Lh8b42zDUH1HahwA8yYC6/p1+Vz8IsupkKOVk6XPzSRG+q1WArtq0s4v9lrx5b9dOOuP8SAJMyClXoZGwjKlQgSEZuqWUIAhNzJQhwQGZIhCBXFCChAKzhcODd2i4fHuK+xpyPfNm9u5XA/80rsaAIcXREjrtHos+9zI75k/W/qENEarnmnLszr38Iize/d3fZNwZe2kDUdmedTAFzsOwStxGoXlbJ31xYeiwNXkur7ch7v4cyH6zJkCDotm7EBrjmnw9Gu3E2O+ynjMPPXf16qTqz6Vx8DRpUGwyAN9PjormFx4aNdbnTfy/VkzE1Ax/iGUjS1r/IafJUMWxrrAhpM7nzJDfyV3Vx1MXxYtykCRvGw3J8lK6u03aSDuJ3N9F5Dx3iVUV3N9oYYQBlJaLfiidbrU8i1n12uL3Fwp5WgT11J7wPqu7xk1xOvePQcDs466W6mPsupp5arnYMC0dVmP2hc7futOKd31JDewG57LOTVtaHG8ep03BpIudOg6lOocTpOacjwY6GSPivBTzM+oZqE6yYuPOFoeG1yW5qbz5j6FdXx2faTqfj2TDYgOBusl+03hLq2Bf7O5YW1IGsNPiI+BJ+BV/lriJfTlwvEGO36ldStXytkDM2LyQOpkklZy2Vft4XwMNqDK50OBtNs06Qeq3PLWNrUnmnqDaPssXxzh7WV3mmP4ReS22k/hvcRtO0Lc8j4g1KZL25iIbmPlYnfst/JPWuJfxr6TpCeoaDYkSDH5qUrfx3eZWXUyiUIcghdoRKE1OCAIQEJGoEhCehA1yEFAKDF831ne2LdQAz0N/rKzOIx4D2nZrge8DWFo+fWllRlT8L2ZSf62GR6gwsXVObSZJ66riu49lwNVtWg0gkA5T3AImD8Cm1GZT4jHTuPyTeE4c0sPTABMNbMX2UuMo5i2b/KeoC8dvtuhZiZkXmJ/t0Bnqm4fiAJI0LbGQR8LpzsFF5gD/cAfwkiwHdVH8KY5pe4vyhpkTGbvIM/dTRYxNdtQmIs06gkOO7e8eih/dWhrcrBlkaR01J3UDqPgcwAtywQDYCACYOw1VfF4lzWENAPTLMC9pnS/yUwZ3nTl72jzUojxNaPaCYBAENLZF3bROy7n7PcDkwkEEPe8vdIgx7rR6Cfioa73tAJuIh0QR1kydNfVdHgXHGtNwYmBrbf5krXbmOc960NTwNmYsQF43z9ixVxrgdKTWs131d83fJeqcRxE031jYNEhvYXP0Xib8WXudUePFUc52o1cZ+S68U96nauxjRsf+12eXeMCg5we3wuAMC9wbx5jp0Ch4Zgs2aRcix6ayB+tlexvDgWE7geXT6LezYzlxrOF80Nqvy0/A0kTqDfe/otIwDLlJJBBme4g2HZeW8PmkQ1wb/uEi9xP4ei9E4LSBAL8xDgCCJu0iRIXk74ytZdZriHD/ZQyrcTDKmrXiZhx2Nog/BXOVMaMPWyuOVjwBOoBEwc24uVoqzcoILC+k6AZAcL9emyzPGOCOw5LqYLqRM5TfKNSBvZaTudTKl5xu3OGcwQZANjM9/JKV55geK1KXiY/wm8EyL9l3sHzmDAqsLZ3bcH+03C24/8AMxn17utK5B1UOHxbKozU3Bw7beY1CmK0cBKkQgEBBKECyhMlCABQiESg5nMnCP3nDupiM1i2dMw6+dx8V5RVa6k8teC1zCLHYhe1Fcnj3LtPFNhwh49141HY9R2UsWUzlnjgr0szXaWc3dp6EdCLgrSYr3cwEwOhK845Y4RVwuIqtecvhbB2fc3B7fmt3wriPtJZIa4Cb3+IXj75yt51qniMeWFwcNAJmwy7md7Jv7/Lw3K7K4akCDb3R1n8lcqUGulkHLuRaSdYjZIcG1rPDaCOnXdcxaWlg2w4ucSyAGg3Okkd9Y+C4nFg0QxgI06wG736LoPrkU8whzrx0JJOg3We5ixzqOHe9/if4Q3NBAv0Ed0+/R/1DiqWfwg23E+qo4fEmlU8REEwLAeWluoXJwXOUAtqMaZ/EBB+3wVTi3GRmsD1Gg8iIGi1nFibK9RqObUaRMhzcseYifmvKuIcAdh8QaDyJsWu2c0izp8tuq3PLnFQaTHgTO3Q7j1lWOZ+Xji2CsyC9rcpbvFz4epEm2655vxuJZsYSkxwd4vEJh2U2jaIFr7eaMXhBmABLmHcSSIB27fknsa5pDdCAQWxsbFrm63trorzazWgszBxZJgXI6ZhrEWsvRrjHJwtF7XknxxmFzFgJufn8F6hyu8nCUi4TlaQRBMDMTOmn2We5Z5ZdXeH12mnSmZe3Ian9LGm4FpLjciw6re+0Fy2XC4jKYjzAvZYeXqX1GnE/VapVmcrS6bW0M21Oqrspk2dBBt4gPn1iNbbK7QqmAS0ttcRI+WygrUGkeEkSZs4gTp3j0jsspNaOJjeUG1XXIYRoWANBFtRcT3+qqu5Ic0H+K0tAJl0g2uZMeZWjw+Gi7nTeLRrFwq/EMIKlOpRm1Rjm/7gRK0nVjiyV5fw3jmXEgMqPbDiJaRlfBO+7TbXVercNx4qtmRO8fVePDhoaXUyPG0kWvdphwPl+S7PK3FqlGqKclwJAbYSNg3UW9VrdnuM831XqkoJTGOJAOkibp0Lbm/KbGdmABDkpKTKqhEJcqEDZKTMgoIQCTOkzJrigbXptcIcFXo4NlNwe2cwk+9qNwe0KcvTVzeZVlsdai+m+HNIg2BBkGbi6MXhAQRrImOsLylmKqYaq5jXlhDiNYDhtmGhXebz+9rIqMaSNT4tOmuvdea+OtvlHZ4zxFlHaTFoIt9l5bzRzGa5yj3QZ8yPJWeJc3U6+NAexxw0w4S5riT+M5TeDt0V/nnheHZQp1KLGtL3AAsJgsDSZgWO11px4891zevyMOSnira+2n5prmpMq1cPTOWeBVqDZfkyOg2dm10MxEFd2piXtdqCB0m3w3XO5I4j7TA0w65Zmpn+33f+Jau1hKEQT09Oq8/m5z214uq5xjal30mVDa7mZjE7EjX4rp4avRLcrqTQy2jIAMyNB218lXxrQHZmMJnpJvtIUreO5WhthtFhptssPbRcxGJ8QbnAJ00lsCZuY67bqPE4IPhzXEwPd7dZXPp41zzLWhuUEgNg+QdsJPebKwzEkQMpcYmQRF+52UkCYerG8fdT4uoQ0uAkbtkfEtJ37FcrGYggzGifh+MCwMeU/LsVrEdKkJmQQSQ6DtYJHPAN+iSjxCm6HAkevkQR5pKzwbghQeccw4c0uIPMGHuFQQQPC/XXuHA+S41OqWVJEiHTaQRfY6gr1DFUKdT/ADGZ8swbtInWHD6GyQcAwRBPs5IjVz/SZWk8snquPhV/heLz0KVQnMXt1treQe8j6q7C5dNzcrWsaGNboAIj9dV0KdSR9V34u5fTnyc57SZkl0IW7IIRKEERRmSEpEA5ML0jioi5ASkfUUbnqB1W6DP868MzN9q0e6IcP6dnfBYxuMcBlJzDofyK9NqV+qxHHuA5XF9IS3Ut3b5dR9FKsZyrhwSS3UnyP2KkfWeWNY4nKycoP4c0EwO8Jr04Yo2B8QHUTHYHUBRUApppYrJqMOzh5EFIKzB+Ek9zb0ARXe5E4n7KpUZUOVjwDJmA4W+YPyXo9aq0XmRE6ySvKcDiTVqNpt8GYwSBPU66k23W9oghobJOUASTeAIkrz+atOHQPFXCzdToBqNgI0+ai9lBzOhxJvmvlnXLb9fJQZgDIFxf+47n4fVK6tZYu8XsPjjlEGRqLbbedk2vjSAADY9Yt0iPoudRxYFj8Dt5K2KrXa29EDX1ZH6Kp1Ke/S6umgJ6gj4yoc4aTPndIlGFrWgGOwP3VhrzMH4FcqtxCkyr7whwPfS0SO6ceOBwiAI0vf1/JdjssoE3KnpNExYvImJvHWFmcRzrTaCwvyVRAykTJ6g6QdeyjqxUDXNc5tQfizEknuT+HsubyutcHtYfEQBbfrpqqb+JjPnZmi4Idafh9Pis/hOIueCyp4SJJH9QmYO4IiFI3EQ0tm2o7HW3a59U5l59lutrSqBzQRoRIT1x+XMRnpkfyn6/9grrQvdzdmvNZlOQm5UqqIyExxTnKMoGOKrvddTOVdxQQvcqz33KmeqtU3UEVWoqVWtcqxWXPralFYfEktqOB2cfqmSrPFmRXd5z8pVRyKsMwb3AlrXEN1gTE9YUC6vLvEzTrNnR0NPaTYj4rV8Q4bSd77GuPWAD6i64vWOpzv0yPLeHc7E08uxk32AMr0ZjWicxgN3nfYLNYbhzKRmmC0nuTHkSoquAquBgucRNpJkH81j3J1Xclkd/G8QpN1e1vWT9e64z+aqRdlDviZHouFWJgg66EfVQf4RUNMvayQDBgfOy6/nzP1J3a2WE4nTePfkb3AUv+I02GC9pBuJIn5LCsqVqMSLHf7pcEyo+pILWyCT4Z0BMean89W9Npi+YXNylgloNydY3AVDjfFhUY1whoGomfKTusw7i1USwht/xTtMaKniahMNzS22oAM736Kzxp8o7fFcdNNro9wgH4ldHCvzNBnULJVWA0/efPSfDrYx5Lrcs42Wlh1bp5bfZXrnITrap8QqkV3xvIOkxpHyV/A81MptDagMiLgSCAuZxb/2HeX5qo6nJB/Jd/GWe3O5WkfznTcYyuHRxHy6rrcvO/e6oYzM0AZnOI0AjQbm49VjabZI6ar0b9m+CgVah3ytB/wCRj4wp/OHzrXcPwDaLMjBbvck9SrEICBqtWYzJUqRBCUxykJTC1BA8SontVtwhQuZKChUaq9VkroPpKs+moOXUCpV6d12a1CVRr0kViuYqGWoHdR9LfZcpy1nHcHnpmPebcd+oWVFiosNaSCCPMELZ8J4qKwvExe+/SPmsaSnU6xa4ObYgyCpZrqXG+NO6t4U5TKxlDmmqCJDXDyI+YWq4RxVtZuYAgaEGLHsVj1zjSXV/G8ssrNzMIDtek9QVQ8WG8D2EN7b+Tt1oMIeiuOoBwg3He6znp1jHYnhFTFUqjmCABDR1IvHyHqsOQ4OgyCNtxHZe0NoZbNsP1omkCbxPzXfPeObzrxevh9DMHpr6wozRF5d5RPrdewcT5do4geNl/wCZvhd67/FYXj3ItShLmH2jOw8Q8wNfMei058kri8sqZ7H1TaUsMtMHqFK5qatHBC8kyTJO5UjD9EwBOaUFmgLr1zlPDCnhKY0LhmP92nyheYcCwJq1mMG5E+WpPovXqQAAAsAAAOgFgFYlWQU6SomvTg9VD7oSShAyUiRBKAITCU6EEIIXeSicrJCjc1BTfSVerRG6vvZ0URYCg42J4eCsXx7gbqbi4AkG9tivRKtJVKuGBUV5XmlNJXoeK5YovuWCeosfkuPiORZ/y3kf6hPzCGss1y0/JtUTUbP8pA9QT9FzsRyjiG6AO8j+RUWBZWw1TMab4ggwNj0PmB6LnqbHUuPRqFZX6NfusPR5vpaPDge4hdbCcXovs2oAfPX4Fee81rK1LcROqcHgrjU3nY/rsrTcT1XGK6BeR3UTsV5yqn+IAGJVbEcXay5NvKforiMRzbwX2NTO0DI9xgC0HUtjp0WehbbmLmWjVoPptzOJiLECQQZkwsWDdenjc9s+vs0FK3VOc5XuE4H2jxm9369l05azkjh2QGq7Vwhv+nc/E/RbOm9cXBGAALAaDsuhTlVF9tRShyq0nKUFVE/ohR5kIHpAlckKBU1KU2UClRlPOiZCBC1ROYpwkLUFOrTUPslfFMJgohBQfRR+7q77AI/d0FI4ZMdgJV8UEvsfJRXDxXAmO1aD5gFc6ryRRd+HL/pJHymFrTTTm0kGI/8AB3MP8KvUZ+u0KrX5TxV4xLj5l33XofsU11BMHl9XlbGD/wCk/wBzvuoqnAcZEFxI6ZnR6L1N+H7JlTDDog8lHLmI3anM5drdIXqbsMOijfhx0RHnmH5VeT4loeG8FDFofYeSc2h2VFegyFfpBMp01ZpMQK0QpgE0BPYECZkJ+XshAp1SlBCEDTqg6pTqmlyAKQhKdUIEQlhNKBAEgCcBZI1A1oXPxfEywuGWcom5N7TPTLtqukAlhBx6fHBF2OJ8U5YNm6kX3kR1vBMSqHF+YHtFP2QDA4PcXPGaAwwQBvp8xotMFDWwrKjYqNa8TIzAGD1EqV1zZL7cfB8ec6g2o5rQckkEkF5DnN/hiDPuyfPbVWTx1o/A+JiRlIkAO1B6H1supTaAAAIAsALARtCVEt9qNLiZc3MGwwNcSXGILZsYm2mk69lA3jDiPdbYifEbAlozGxgHNMf0u6LqpERFhK+dgda86aakA9pF42mFK5I5K4IEKaR9U/KkI+qoa5qIEpzglI0QIKakAQE4BAoCGoQ1A+UJuZCAdokKEIA7Jj9UqEAUqEIECR2iEIA6JoQhAHVLulQgahiEIBqchCgRM3+CEIB+qcfyQhAdEHbzQhUI/ZOOyEIFTwkQgU6JUiEEaEIQ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4437" y="2305843"/>
            <a:ext cx="3426836" cy="34268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667" y="2601551"/>
            <a:ext cx="4388340" cy="2760157"/>
          </a:xfrm>
          <a:prstGeom prst="rect">
            <a:avLst/>
          </a:prstGeom>
        </p:spPr>
      </p:pic>
    </p:spTree>
    <p:extLst>
      <p:ext uri="{BB962C8B-B14F-4D97-AF65-F5344CB8AC3E}">
        <p14:creationId xmlns:p14="http://schemas.microsoft.com/office/powerpoint/2010/main" val="4037457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reeGardenA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404814"/>
            <a:ext cx="583247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6096000" y="5157789"/>
            <a:ext cx="1366838"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800">
                <a:latin typeface="Arial Unicode MS" panose="020B0604020202020204" pitchFamily="34" charset="-128"/>
              </a:rPr>
              <a:t>Common ancestor</a:t>
            </a:r>
          </a:p>
        </p:txBody>
      </p:sp>
      <p:sp>
        <p:nvSpPr>
          <p:cNvPr id="13316" name="AutoShape 4"/>
          <p:cNvSpPr>
            <a:spLocks noChangeArrowheads="1"/>
          </p:cNvSpPr>
          <p:nvPr/>
        </p:nvSpPr>
        <p:spPr bwMode="auto">
          <a:xfrm rot="-3345707">
            <a:off x="5736432" y="4869657"/>
            <a:ext cx="431800" cy="576263"/>
          </a:xfrm>
          <a:prstGeom prst="upArrow">
            <a:avLst>
              <a:gd name="adj1" fmla="val 50000"/>
              <a:gd name="adj2" fmla="val 3336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 name="TextBox 1"/>
          <p:cNvSpPr txBox="1"/>
          <p:nvPr/>
        </p:nvSpPr>
        <p:spPr>
          <a:xfrm>
            <a:off x="8575964" y="5106989"/>
            <a:ext cx="2202872" cy="369332"/>
          </a:xfrm>
          <a:prstGeom prst="rect">
            <a:avLst/>
          </a:prstGeom>
          <a:noFill/>
        </p:spPr>
        <p:txBody>
          <a:bodyPr wrap="square" rtlCol="0">
            <a:spAutoFit/>
          </a:bodyPr>
          <a:lstStyle/>
          <a:p>
            <a:r>
              <a:rPr lang="en-US" dirty="0" smtClean="0"/>
              <a:t>Where we came from</a:t>
            </a:r>
            <a:endParaRPr lang="en-US" dirty="0"/>
          </a:p>
        </p:txBody>
      </p:sp>
    </p:spTree>
    <p:extLst>
      <p:ext uri="{BB962C8B-B14F-4D97-AF65-F5344CB8AC3E}">
        <p14:creationId xmlns:p14="http://schemas.microsoft.com/office/powerpoint/2010/main" val="40889512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The hominids (family </a:t>
            </a:r>
            <a:r>
              <a:rPr lang="en-US" dirty="0" err="1" smtClean="0">
                <a:ea typeface="Arial Unicode MS" panose="020B0604020202020204" pitchFamily="34" charset="-128"/>
                <a:cs typeface="Arial Unicode MS" panose="020B0604020202020204" pitchFamily="34" charset="-128"/>
              </a:rPr>
              <a:t>Hominidae</a:t>
            </a:r>
            <a:r>
              <a:rPr lang="en-US" dirty="0" smtClean="0">
                <a:ea typeface="Arial Unicode MS" panose="020B0604020202020204" pitchFamily="34" charset="-128"/>
                <a:cs typeface="Arial Unicode MS" panose="020B0604020202020204" pitchFamily="34" charset="-128"/>
              </a:rPr>
              <a:t>)</a:t>
            </a:r>
            <a:br>
              <a:rPr lang="en-US" dirty="0" smtClean="0">
                <a:ea typeface="Arial Unicode MS" panose="020B0604020202020204" pitchFamily="34" charset="-128"/>
                <a:cs typeface="Arial Unicode MS" panose="020B0604020202020204" pitchFamily="34" charset="-128"/>
              </a:rPr>
            </a:br>
            <a:endParaRPr lang="en-US" dirty="0"/>
          </a:p>
        </p:txBody>
      </p:sp>
      <p:sp>
        <p:nvSpPr>
          <p:cNvPr id="3" name="Content Placeholder 2"/>
          <p:cNvSpPr>
            <a:spLocks noGrp="1"/>
          </p:cNvSpPr>
          <p:nvPr>
            <p:ph idx="1"/>
          </p:nvPr>
        </p:nvSpPr>
        <p:spPr/>
        <p:txBody>
          <a:bodyPr/>
          <a:lstStyle/>
          <a:p>
            <a:r>
              <a:rPr lang="en-US" dirty="0">
                <a:ea typeface="Arial Unicode MS" panose="020B0604020202020204" pitchFamily="34" charset="-128"/>
                <a:cs typeface="Arial Unicode MS" panose="020B0604020202020204" pitchFamily="34" charset="-128"/>
              </a:rPr>
              <a:t>T</a:t>
            </a:r>
            <a:r>
              <a:rPr lang="en-US" dirty="0" smtClean="0">
                <a:ea typeface="Arial Unicode MS" panose="020B0604020202020204" pitchFamily="34" charset="-128"/>
                <a:cs typeface="Arial Unicode MS" panose="020B0604020202020204" pitchFamily="34" charset="-128"/>
              </a:rPr>
              <a:t>he primate family that includes present-day humans and their extinct ancestors </a:t>
            </a:r>
          </a:p>
          <a:p>
            <a:r>
              <a:rPr lang="en-US" dirty="0">
                <a:ea typeface="Arial Unicode MS" panose="020B0604020202020204" pitchFamily="34" charset="-128"/>
                <a:cs typeface="Arial Unicode MS" panose="020B0604020202020204" pitchFamily="34" charset="-128"/>
              </a:rPr>
              <a:t>H</a:t>
            </a:r>
            <a:r>
              <a:rPr lang="en-US" dirty="0" smtClean="0">
                <a:ea typeface="Arial Unicode MS" panose="020B0604020202020204" pitchFamily="34" charset="-128"/>
                <a:cs typeface="Arial Unicode MS" panose="020B0604020202020204" pitchFamily="34" charset="-128"/>
              </a:rPr>
              <a:t>ave a fossil record extending back to almost 7 million years</a:t>
            </a:r>
          </a:p>
          <a:p>
            <a:r>
              <a:rPr lang="en-US" dirty="0" smtClean="0">
                <a:ea typeface="Arial Unicode MS" panose="020B0604020202020204" pitchFamily="34" charset="-128"/>
                <a:cs typeface="Arial Unicode MS" panose="020B0604020202020204" pitchFamily="34" charset="-128"/>
              </a:rPr>
              <a:t>Several features distinguish them from other hominoids</a:t>
            </a:r>
          </a:p>
          <a:p>
            <a:r>
              <a:rPr lang="en-US" dirty="0" smtClean="0">
                <a:ea typeface="Arial Unicode MS" panose="020B0604020202020204" pitchFamily="34" charset="-128"/>
                <a:cs typeface="Arial Unicode MS" panose="020B0604020202020204" pitchFamily="34" charset="-128"/>
              </a:rPr>
              <a:t>Hominids are bipedal; </a:t>
            </a:r>
          </a:p>
          <a:p>
            <a:pPr lvl="1"/>
            <a:r>
              <a:rPr lang="en-US" dirty="0" smtClean="0">
                <a:ea typeface="Arial Unicode MS" panose="020B0604020202020204" pitchFamily="34" charset="-128"/>
                <a:cs typeface="Arial Unicode MS" panose="020B0604020202020204" pitchFamily="34" charset="-128"/>
              </a:rPr>
              <a:t>that is, they have an upright posture, </a:t>
            </a:r>
          </a:p>
          <a:p>
            <a:pPr lvl="1"/>
            <a:r>
              <a:rPr lang="en-US" dirty="0" smtClean="0">
                <a:ea typeface="Arial Unicode MS" panose="020B0604020202020204" pitchFamily="34" charset="-128"/>
                <a:cs typeface="Arial Unicode MS" panose="020B0604020202020204" pitchFamily="34" charset="-128"/>
              </a:rPr>
              <a:t>which is indicated by several modifications in their skeleton</a:t>
            </a:r>
          </a:p>
          <a:p>
            <a:endParaRPr lang="en-US" dirty="0"/>
          </a:p>
        </p:txBody>
      </p:sp>
    </p:spTree>
    <p:extLst>
      <p:ext uri="{BB962C8B-B14F-4D97-AF65-F5344CB8AC3E}">
        <p14:creationId xmlns:p14="http://schemas.microsoft.com/office/powerpoint/2010/main" val="42408379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218" y="365125"/>
            <a:ext cx="10993582" cy="1325563"/>
          </a:xfrm>
        </p:spPr>
        <p:txBody>
          <a:bodyPr>
            <a:normAutofit fontScale="90000"/>
          </a:bodyPr>
          <a:lstStyle/>
          <a:p>
            <a:pPr>
              <a:lnSpc>
                <a:spcPct val="100000"/>
              </a:lnSpc>
            </a:pPr>
            <a:r>
              <a:rPr lang="en-US" dirty="0" smtClean="0"/>
              <a:t>Comparison between </a:t>
            </a:r>
            <a:r>
              <a:rPr lang="en-US" dirty="0" err="1" smtClean="0"/>
              <a:t>quadrupedal</a:t>
            </a:r>
            <a:r>
              <a:rPr lang="en-US" dirty="0" smtClean="0"/>
              <a:t> and bipedal locomotion</a:t>
            </a:r>
          </a:p>
        </p:txBody>
      </p:sp>
      <p:sp>
        <p:nvSpPr>
          <p:cNvPr id="3" name="Content Placeholder 2"/>
          <p:cNvSpPr>
            <a:spLocks noGrp="1"/>
          </p:cNvSpPr>
          <p:nvPr>
            <p:ph idx="1"/>
          </p:nvPr>
        </p:nvSpPr>
        <p:spPr/>
        <p:txBody>
          <a:bodyPr/>
          <a:lstStyle/>
          <a:p>
            <a:pPr marL="0" indent="0">
              <a:lnSpc>
                <a:spcPct val="100000"/>
              </a:lnSpc>
              <a:buNone/>
            </a:pPr>
            <a:endParaRPr lang="en-US" dirty="0"/>
          </a:p>
          <a:p>
            <a:pPr marL="0" indent="0">
              <a:buNone/>
            </a:pPr>
            <a:endParaRPr lang="en-US" dirty="0" smtClean="0"/>
          </a:p>
          <a:p>
            <a:pPr marL="0" indent="0">
              <a:lnSpc>
                <a:spcPct val="100000"/>
              </a:lnSpc>
              <a:buNone/>
            </a:pPr>
            <a:endParaRPr lang="en-US" dirty="0" smtClean="0"/>
          </a:p>
          <a:p>
            <a:pPr marL="0" indent="0">
              <a:buNone/>
            </a:pPr>
            <a:endParaRPr lang="en-US" dirty="0"/>
          </a:p>
        </p:txBody>
      </p:sp>
      <p:pic>
        <p:nvPicPr>
          <p:cNvPr id="5" name="Picture 5" descr="WICHG31906a"/>
          <p:cNvPicPr>
            <a:picLocks noChangeAspect="1" noChangeArrowheads="1"/>
          </p:cNvPicPr>
          <p:nvPr/>
        </p:nvPicPr>
        <p:blipFill>
          <a:blip r:embed="rId2">
            <a:extLst>
              <a:ext uri="{28A0092B-C50C-407E-A947-70E740481C1C}">
                <a14:useLocalDpi xmlns:a14="http://schemas.microsoft.com/office/drawing/2010/main" val="0"/>
              </a:ext>
            </a:extLst>
          </a:blip>
          <a:srcRect l="10075" t="1250" r="2878" b="6250"/>
          <a:stretch>
            <a:fillRect/>
          </a:stretch>
        </p:blipFill>
        <p:spPr bwMode="auto">
          <a:xfrm>
            <a:off x="741218" y="1825625"/>
            <a:ext cx="3211841" cy="3929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706582" y="6012873"/>
            <a:ext cx="3782291" cy="1117229"/>
          </a:xfrm>
          <a:prstGeom prst="rect">
            <a:avLst/>
          </a:prstGeom>
          <a:noFill/>
        </p:spPr>
        <p:txBody>
          <a:bodyPr wrap="square" rtlCol="0">
            <a:spAutoFit/>
          </a:bodyPr>
          <a:lstStyle/>
          <a:p>
            <a:pPr>
              <a:lnSpc>
                <a:spcPct val="90000"/>
              </a:lnSpc>
            </a:pPr>
            <a:r>
              <a:rPr lang="en-US" dirty="0" smtClean="0"/>
              <a:t>Gorillas: the ischium bone is long and the entire pelvis is tilted toward the horizontal</a:t>
            </a:r>
          </a:p>
          <a:p>
            <a:endParaRPr lang="en-US" dirty="0"/>
          </a:p>
        </p:txBody>
      </p:sp>
      <p:pic>
        <p:nvPicPr>
          <p:cNvPr id="7" name="Picture 5" descr="WICHG31906b"/>
          <p:cNvPicPr>
            <a:picLocks noChangeAspect="1" noChangeArrowheads="1"/>
          </p:cNvPicPr>
          <p:nvPr/>
        </p:nvPicPr>
        <p:blipFill>
          <a:blip r:embed="rId3">
            <a:extLst>
              <a:ext uri="{28A0092B-C50C-407E-A947-70E740481C1C}">
                <a14:useLocalDpi xmlns:a14="http://schemas.microsoft.com/office/drawing/2010/main" val="0"/>
              </a:ext>
            </a:extLst>
          </a:blip>
          <a:srcRect l="13396" t="3751" r="6697" b="8749"/>
          <a:stretch>
            <a:fillRect/>
          </a:stretch>
        </p:blipFill>
        <p:spPr bwMode="auto">
          <a:xfrm>
            <a:off x="7148945" y="1203729"/>
            <a:ext cx="2327564" cy="455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010400" y="6012873"/>
            <a:ext cx="4059382" cy="590931"/>
          </a:xfrm>
          <a:prstGeom prst="rect">
            <a:avLst/>
          </a:prstGeom>
          <a:noFill/>
        </p:spPr>
        <p:txBody>
          <a:bodyPr wrap="square" rtlCol="0">
            <a:spAutoFit/>
          </a:bodyPr>
          <a:lstStyle/>
          <a:p>
            <a:pPr>
              <a:lnSpc>
                <a:spcPct val="90000"/>
              </a:lnSpc>
            </a:pPr>
            <a:r>
              <a:rPr lang="en-US" dirty="0" smtClean="0"/>
              <a:t>Humans: the ischium bone is much shorter and the pelvis is vertical</a:t>
            </a:r>
            <a:endParaRPr lang="en-US" dirty="0"/>
          </a:p>
        </p:txBody>
      </p:sp>
    </p:spTree>
    <p:extLst>
      <p:ext uri="{BB962C8B-B14F-4D97-AF65-F5344CB8AC3E}">
        <p14:creationId xmlns:p14="http://schemas.microsoft.com/office/powerpoint/2010/main" val="171328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None/>
            </a:pPr>
            <a:r>
              <a:rPr lang="en-US" sz="1600">
                <a:solidFill>
                  <a:srgbClr val="FF6600"/>
                </a:solidFill>
              </a:rPr>
              <a:t>C.  Upright posture evolved before large brains</a:t>
            </a: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9314" y="2133600"/>
            <a:ext cx="20859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139950"/>
            <a:ext cx="3084513" cy="271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814" y="1308100"/>
            <a:ext cx="2771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2" name="Rectangle 6"/>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Tree>
    <p:extLst>
      <p:ext uri="{BB962C8B-B14F-4D97-AF65-F5344CB8AC3E}">
        <p14:creationId xmlns:p14="http://schemas.microsoft.com/office/powerpoint/2010/main" val="6454341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None/>
            </a:pPr>
            <a:r>
              <a:rPr lang="en-US" sz="1600">
                <a:solidFill>
                  <a:srgbClr val="FF6600"/>
                </a:solidFill>
              </a:rPr>
              <a:t>C.  Upright posture evolved before large brains</a:t>
            </a:r>
          </a:p>
        </p:txBody>
      </p:sp>
      <p:pic>
        <p:nvPicPr>
          <p:cNvPr id="30723" name="Picture 3"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875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0725" name="AutoShape 5"/>
          <p:cNvSpPr>
            <a:spLocks noChangeArrowheads="1"/>
          </p:cNvSpPr>
          <p:nvPr/>
        </p:nvSpPr>
        <p:spPr bwMode="auto">
          <a:xfrm>
            <a:off x="8610600" y="2273300"/>
            <a:ext cx="2057400" cy="1244600"/>
          </a:xfrm>
          <a:prstGeom prst="wedgeRectCallout">
            <a:avLst>
              <a:gd name="adj1" fmla="val -109181"/>
              <a:gd name="adj2" fmla="val 12104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Opening in skull reveals upright posture</a:t>
            </a:r>
          </a:p>
        </p:txBody>
      </p:sp>
    </p:spTree>
    <p:extLst>
      <p:ext uri="{BB962C8B-B14F-4D97-AF65-F5344CB8AC3E}">
        <p14:creationId xmlns:p14="http://schemas.microsoft.com/office/powerpoint/2010/main" val="35322201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Size and organization</a:t>
            </a:r>
            <a:endParaRPr lang="en-US" dirty="0"/>
          </a:p>
        </p:txBody>
      </p:sp>
      <p:pic>
        <p:nvPicPr>
          <p:cNvPr id="5" name="Picture 1031" descr="WICHG31906e"/>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4169" t="5000" r="2084" b="12500"/>
          <a:stretch>
            <a:fillRect/>
          </a:stretch>
        </p:blipFill>
        <p:spPr bwMode="auto">
          <a:xfrm>
            <a:off x="8545591" y="2403764"/>
            <a:ext cx="3251627" cy="238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WICHG31906c"/>
          <p:cNvPicPr>
            <a:picLocks noChangeAspect="1" noChangeArrowheads="1"/>
          </p:cNvPicPr>
          <p:nvPr/>
        </p:nvPicPr>
        <p:blipFill>
          <a:blip r:embed="rId3">
            <a:extLst>
              <a:ext uri="{28A0092B-C50C-407E-A947-70E740481C1C}">
                <a14:useLocalDpi xmlns:a14="http://schemas.microsoft.com/office/drawing/2010/main" val="0"/>
              </a:ext>
            </a:extLst>
          </a:blip>
          <a:srcRect l="7500" t="18750" r="2499" b="20000"/>
          <a:stretch>
            <a:fillRect/>
          </a:stretch>
        </p:blipFill>
        <p:spPr bwMode="auto">
          <a:xfrm>
            <a:off x="976746" y="2500746"/>
            <a:ext cx="3207327" cy="218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0" descr="WICHG31906d"/>
          <p:cNvPicPr>
            <a:picLocks noChangeAspect="1" noChangeArrowheads="1"/>
          </p:cNvPicPr>
          <p:nvPr/>
        </p:nvPicPr>
        <p:blipFill>
          <a:blip r:embed="rId4">
            <a:extLst>
              <a:ext uri="{28A0092B-C50C-407E-A947-70E740481C1C}">
                <a14:useLocalDpi xmlns:a14="http://schemas.microsoft.com/office/drawing/2010/main" val="0"/>
              </a:ext>
            </a:extLst>
          </a:blip>
          <a:srcRect l="2403" t="10001" r="1201" b="17500"/>
          <a:stretch>
            <a:fillRect/>
          </a:stretch>
        </p:blipFill>
        <p:spPr bwMode="auto">
          <a:xfrm>
            <a:off x="4638609" y="2403764"/>
            <a:ext cx="3452446" cy="249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1607127" y="5223164"/>
            <a:ext cx="2286000" cy="369332"/>
          </a:xfrm>
          <a:prstGeom prst="rect">
            <a:avLst/>
          </a:prstGeom>
          <a:noFill/>
        </p:spPr>
        <p:txBody>
          <a:bodyPr wrap="square" rtlCol="0">
            <a:spAutoFit/>
          </a:bodyPr>
          <a:lstStyle/>
          <a:p>
            <a:r>
              <a:rPr lang="en-US" dirty="0" smtClean="0"/>
              <a:t>New World Monkey</a:t>
            </a:r>
            <a:endParaRPr lang="en-US" dirty="0"/>
          </a:p>
        </p:txBody>
      </p:sp>
      <p:sp>
        <p:nvSpPr>
          <p:cNvPr id="11" name="TextBox 10"/>
          <p:cNvSpPr txBox="1"/>
          <p:nvPr/>
        </p:nvSpPr>
        <p:spPr>
          <a:xfrm>
            <a:off x="5999018" y="5223163"/>
            <a:ext cx="1593273" cy="369332"/>
          </a:xfrm>
          <a:prstGeom prst="rect">
            <a:avLst/>
          </a:prstGeom>
          <a:noFill/>
        </p:spPr>
        <p:txBody>
          <a:bodyPr wrap="square" rtlCol="0">
            <a:spAutoFit/>
          </a:bodyPr>
          <a:lstStyle/>
          <a:p>
            <a:r>
              <a:rPr lang="en-US" dirty="0" smtClean="0"/>
              <a:t>Great Ape</a:t>
            </a:r>
            <a:endParaRPr lang="en-US" dirty="0"/>
          </a:p>
        </p:txBody>
      </p:sp>
      <p:sp>
        <p:nvSpPr>
          <p:cNvPr id="12" name="TextBox 11"/>
          <p:cNvSpPr txBox="1"/>
          <p:nvPr/>
        </p:nvSpPr>
        <p:spPr>
          <a:xfrm>
            <a:off x="9545782" y="5223163"/>
            <a:ext cx="2050473" cy="369332"/>
          </a:xfrm>
          <a:prstGeom prst="rect">
            <a:avLst/>
          </a:prstGeom>
          <a:noFill/>
        </p:spPr>
        <p:txBody>
          <a:bodyPr wrap="square" rtlCol="0">
            <a:spAutoFit/>
          </a:bodyPr>
          <a:lstStyle/>
          <a:p>
            <a:r>
              <a:rPr lang="en-US" dirty="0" smtClean="0"/>
              <a:t>Present day human</a:t>
            </a:r>
            <a:endParaRPr lang="en-US" dirty="0"/>
          </a:p>
        </p:txBody>
      </p:sp>
    </p:spTree>
    <p:extLst>
      <p:ext uri="{BB962C8B-B14F-4D97-AF65-F5344CB8AC3E}">
        <p14:creationId xmlns:p14="http://schemas.microsoft.com/office/powerpoint/2010/main" val="136274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2800">
                <a:solidFill>
                  <a:schemeClr val="bg1"/>
                </a:solidFill>
              </a:rPr>
              <a:t>Brain size</a:t>
            </a:r>
          </a:p>
        </p:txBody>
      </p:sp>
      <p:graphicFrame>
        <p:nvGraphicFramePr>
          <p:cNvPr id="26627" name="Object 3"/>
          <p:cNvGraphicFramePr>
            <a:graphicFrameLocks noGrp="1" noChangeAspect="1"/>
          </p:cNvGraphicFramePr>
          <p:nvPr>
            <p:ph idx="1"/>
          </p:nvPr>
        </p:nvGraphicFramePr>
        <p:xfrm>
          <a:off x="8183564" y="549275"/>
          <a:ext cx="1855787" cy="2330450"/>
        </p:xfrm>
        <a:graphic>
          <a:graphicData uri="http://schemas.openxmlformats.org/presentationml/2006/ole">
            <mc:AlternateContent xmlns:mc="http://schemas.openxmlformats.org/markup-compatibility/2006">
              <mc:Choice xmlns:v="urn:schemas-microsoft-com:vml" Requires="v">
                <p:oleObj spid="_x0000_s1032" name="Paint Shop Pro Image" r:id="rId3" imgW="2487805" imgH="3121951" progId="PaintShopPro">
                  <p:embed/>
                </p:oleObj>
              </mc:Choice>
              <mc:Fallback>
                <p:oleObj name="Paint Shop Pro Image" r:id="rId3" imgW="2487805" imgH="3121951" progId="PaintShopPro">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564" y="549275"/>
                        <a:ext cx="1855787"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6628" name="Picture 4" descr="chimp_think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3750" y="476250"/>
            <a:ext cx="1905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descr="allman1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850" y="3429001"/>
            <a:ext cx="838835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Line 6"/>
          <p:cNvSpPr>
            <a:spLocks noChangeShapeType="1"/>
          </p:cNvSpPr>
          <p:nvPr/>
        </p:nvSpPr>
        <p:spPr bwMode="auto">
          <a:xfrm>
            <a:off x="6024563" y="3141664"/>
            <a:ext cx="0" cy="345598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3208063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6617" y="2102356"/>
            <a:ext cx="4286867" cy="3328626"/>
          </a:xfrm>
        </p:spPr>
      </p:pic>
    </p:spTree>
    <p:extLst>
      <p:ext uri="{BB962C8B-B14F-4D97-AF65-F5344CB8AC3E}">
        <p14:creationId xmlns:p14="http://schemas.microsoft.com/office/powerpoint/2010/main" val="9234572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336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4"/>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1748" name="Rectangle 5"/>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AutoNum type="alphaUcPeriod" startAt="3"/>
            </a:pPr>
            <a:r>
              <a:rPr lang="en-US" sz="1600">
                <a:solidFill>
                  <a:srgbClr val="FF6600"/>
                </a:solidFill>
              </a:rPr>
              <a:t>Upright posture evolved before large brains</a:t>
            </a:r>
          </a:p>
          <a:p>
            <a:pPr eaLnBrk="1" hangingPunct="1">
              <a:buFontTx/>
              <a:buNone/>
            </a:pPr>
            <a:r>
              <a:rPr lang="en-US" sz="1600">
                <a:solidFill>
                  <a:srgbClr val="9966FF"/>
                </a:solidFill>
              </a:rPr>
              <a:t>	Convergent big toe</a:t>
            </a:r>
          </a:p>
        </p:txBody>
      </p:sp>
      <p:sp>
        <p:nvSpPr>
          <p:cNvPr id="31749" name="AutoShape 7"/>
          <p:cNvSpPr>
            <a:spLocks noChangeArrowheads="1"/>
          </p:cNvSpPr>
          <p:nvPr/>
        </p:nvSpPr>
        <p:spPr bwMode="auto">
          <a:xfrm>
            <a:off x="8318500" y="317500"/>
            <a:ext cx="1790700" cy="2222500"/>
          </a:xfrm>
          <a:prstGeom prst="wedgeRectCallout">
            <a:avLst>
              <a:gd name="adj1" fmla="val -50708"/>
              <a:gd name="adj2" fmla="val 640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p>
        </p:txBody>
      </p:sp>
      <p:pic>
        <p:nvPicPr>
          <p:cNvPr id="3175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475" y="384175"/>
            <a:ext cx="16954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1" name="AutoShape 10"/>
          <p:cNvSpPr>
            <a:spLocks noChangeArrowheads="1"/>
          </p:cNvSpPr>
          <p:nvPr/>
        </p:nvSpPr>
        <p:spPr bwMode="auto">
          <a:xfrm>
            <a:off x="8610600" y="3746500"/>
            <a:ext cx="1587500" cy="2959100"/>
          </a:xfrm>
          <a:prstGeom prst="wedgeRectCallout">
            <a:avLst>
              <a:gd name="adj1" fmla="val -201199"/>
              <a:gd name="adj2" fmla="val -1368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p>
        </p:txBody>
      </p:sp>
      <p:pic>
        <p:nvPicPr>
          <p:cNvPr id="3175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525" y="3810000"/>
            <a:ext cx="15049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53" name="AutoShape 14"/>
          <p:cNvSpPr>
            <a:spLocks noChangeArrowheads="1"/>
          </p:cNvSpPr>
          <p:nvPr/>
        </p:nvSpPr>
        <p:spPr bwMode="auto">
          <a:xfrm>
            <a:off x="6172200" y="419100"/>
            <a:ext cx="2057400" cy="1727200"/>
          </a:xfrm>
          <a:prstGeom prst="wedgeRectCallout">
            <a:avLst>
              <a:gd name="adj1" fmla="val 20449"/>
              <a:gd name="adj2" fmla="val 7031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Position of inner toe reveals upright posture</a:t>
            </a:r>
          </a:p>
        </p:txBody>
      </p:sp>
    </p:spTree>
    <p:extLst>
      <p:ext uri="{BB962C8B-B14F-4D97-AF65-F5344CB8AC3E}">
        <p14:creationId xmlns:p14="http://schemas.microsoft.com/office/powerpoint/2010/main" val="2087090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336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2772" name="Rectangle 4"/>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AutoNum type="alphaUcPeriod" startAt="3"/>
            </a:pPr>
            <a:r>
              <a:rPr lang="en-US" sz="1600">
                <a:solidFill>
                  <a:srgbClr val="FF6600"/>
                </a:solidFill>
              </a:rPr>
              <a:t>Upright posture evolved before large brains</a:t>
            </a:r>
          </a:p>
          <a:p>
            <a:pPr eaLnBrk="1" hangingPunct="1">
              <a:buFontTx/>
              <a:buNone/>
            </a:pPr>
            <a:r>
              <a:rPr lang="en-US" sz="1600">
                <a:solidFill>
                  <a:srgbClr val="9966FF"/>
                </a:solidFill>
              </a:rPr>
              <a:t>	Convergent big toe</a:t>
            </a:r>
          </a:p>
        </p:txBody>
      </p:sp>
      <p:pic>
        <p:nvPicPr>
          <p:cNvPr id="3277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039" y="312739"/>
            <a:ext cx="2905125" cy="4200525"/>
          </a:xfrm>
          <a:prstGeom prst="rect">
            <a:avLst/>
          </a:prstGeom>
          <a:noFill/>
          <a:ln w="5715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4" name="AutoShape 11"/>
          <p:cNvSpPr>
            <a:spLocks noChangeArrowheads="1"/>
          </p:cNvSpPr>
          <p:nvPr/>
        </p:nvSpPr>
        <p:spPr bwMode="auto">
          <a:xfrm>
            <a:off x="8610600" y="3670300"/>
            <a:ext cx="1676400" cy="3035300"/>
          </a:xfrm>
          <a:prstGeom prst="wedgeRectCallout">
            <a:avLst>
              <a:gd name="adj1" fmla="val -340907"/>
              <a:gd name="adj2" fmla="val -3383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p>
        </p:txBody>
      </p:sp>
      <p:pic>
        <p:nvPicPr>
          <p:cNvPr id="32775" name="Picture 12"/>
          <p:cNvPicPr>
            <a:picLocks noChangeAspect="1" noChangeArrowheads="1"/>
          </p:cNvPicPr>
          <p:nvPr/>
        </p:nvPicPr>
        <p:blipFill>
          <a:blip r:embed="rId4">
            <a:extLst>
              <a:ext uri="{28A0092B-C50C-407E-A947-70E740481C1C}">
                <a14:useLocalDpi xmlns:a14="http://schemas.microsoft.com/office/drawing/2010/main" val="0"/>
              </a:ext>
            </a:extLst>
          </a:blip>
          <a:srcRect l="22783" t="15201" r="22783" b="15201"/>
          <a:stretch>
            <a:fillRect/>
          </a:stretch>
        </p:blipFill>
        <p:spPr bwMode="auto">
          <a:xfrm>
            <a:off x="8653463" y="3729039"/>
            <a:ext cx="1530350" cy="293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6" name="Rectangle 13"/>
          <p:cNvSpPr>
            <a:spLocks noChangeArrowheads="1"/>
          </p:cNvSpPr>
          <p:nvPr/>
        </p:nvSpPr>
        <p:spPr bwMode="auto">
          <a:xfrm>
            <a:off x="4240214" y="1519238"/>
            <a:ext cx="17684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solidFill>
                  <a:srgbClr val="9966FF"/>
                </a:solidFill>
              </a:rPr>
              <a:t>-Tanzania</a:t>
            </a:r>
          </a:p>
          <a:p>
            <a:pPr eaLnBrk="1" hangingPunct="1"/>
            <a:r>
              <a:rPr lang="en-US" sz="1600">
                <a:solidFill>
                  <a:srgbClr val="9966FF"/>
                </a:solidFill>
              </a:rPr>
              <a:t>-ca. 3.5 Ma</a:t>
            </a:r>
          </a:p>
          <a:p>
            <a:pPr eaLnBrk="1" hangingPunct="1"/>
            <a:r>
              <a:rPr lang="en-US" sz="1600">
                <a:solidFill>
                  <a:srgbClr val="9966FF"/>
                </a:solidFill>
              </a:rPr>
              <a:t>-damp volcanic ash</a:t>
            </a:r>
          </a:p>
        </p:txBody>
      </p:sp>
    </p:spTree>
    <p:extLst>
      <p:ext uri="{BB962C8B-B14F-4D97-AF65-F5344CB8AC3E}">
        <p14:creationId xmlns:p14="http://schemas.microsoft.com/office/powerpoint/2010/main" val="3821497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endParaRPr lang="en-US" smtClean="0"/>
          </a:p>
        </p:txBody>
      </p:sp>
      <p:pic>
        <p:nvPicPr>
          <p:cNvPr id="34819" name="Picture 4"/>
          <p:cNvPicPr>
            <a:picLocks noChangeAspect="1" noChangeArrowheads="1"/>
          </p:cNvPicPr>
          <p:nvPr/>
        </p:nvPicPr>
        <p:blipFill>
          <a:blip r:embed="rId2">
            <a:extLst>
              <a:ext uri="{28A0092B-C50C-407E-A947-70E740481C1C}">
                <a14:useLocalDpi xmlns:a14="http://schemas.microsoft.com/office/drawing/2010/main" val="0"/>
              </a:ext>
            </a:extLst>
          </a:blip>
          <a:srcRect l="30376" t="10936" r="6075" b="10936"/>
          <a:stretch>
            <a:fillRect/>
          </a:stretch>
        </p:blipFill>
        <p:spPr bwMode="auto">
          <a:xfrm>
            <a:off x="6318250" y="1617664"/>
            <a:ext cx="1912938"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89" y="2062164"/>
            <a:ext cx="17240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2070100"/>
            <a:ext cx="16478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2025650"/>
            <a:ext cx="15621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775" y="2797175"/>
            <a:ext cx="16954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4824" name="Group 11"/>
          <p:cNvGrpSpPr>
            <a:grpSpLocks/>
          </p:cNvGrpSpPr>
          <p:nvPr/>
        </p:nvGrpSpPr>
        <p:grpSpPr bwMode="auto">
          <a:xfrm>
            <a:off x="2243138" y="5219700"/>
            <a:ext cx="7199312" cy="1638300"/>
            <a:chOff x="453" y="1152"/>
            <a:chExt cx="2735" cy="2784"/>
          </a:xfrm>
        </p:grpSpPr>
        <p:sp>
          <p:nvSpPr>
            <p:cNvPr id="34829" name="Line 12"/>
            <p:cNvSpPr>
              <a:spLocks noChangeShapeType="1"/>
            </p:cNvSpPr>
            <p:nvPr/>
          </p:nvSpPr>
          <p:spPr bwMode="auto">
            <a:xfrm flipV="1">
              <a:off x="928" y="1184"/>
              <a:ext cx="2260" cy="275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p:cNvSpPr>
              <a:spLocks noChangeShapeType="1"/>
            </p:cNvSpPr>
            <p:nvPr/>
          </p:nvSpPr>
          <p:spPr bwMode="auto">
            <a:xfrm flipH="1" flipV="1">
              <a:off x="1341" y="1168"/>
              <a:ext cx="883" cy="1184"/>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p:cNvSpPr>
              <a:spLocks noChangeShapeType="1"/>
            </p:cNvSpPr>
            <p:nvPr/>
          </p:nvSpPr>
          <p:spPr bwMode="auto">
            <a:xfrm flipH="1" flipV="1">
              <a:off x="1952" y="1152"/>
              <a:ext cx="576" cy="864"/>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p:cNvSpPr>
              <a:spLocks noChangeShapeType="1"/>
            </p:cNvSpPr>
            <p:nvPr/>
          </p:nvSpPr>
          <p:spPr bwMode="auto">
            <a:xfrm flipH="1" flipV="1">
              <a:off x="2616" y="1184"/>
              <a:ext cx="256" cy="352"/>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p:cNvSpPr>
              <a:spLocks noChangeShapeType="1"/>
            </p:cNvSpPr>
            <p:nvPr/>
          </p:nvSpPr>
          <p:spPr bwMode="auto">
            <a:xfrm flipH="1" flipV="1">
              <a:off x="453" y="1224"/>
              <a:ext cx="1251" cy="1744"/>
            </a:xfrm>
            <a:prstGeom prst="line">
              <a:avLst/>
            </a:prstGeom>
            <a:noFill/>
            <a:ln w="952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4825" name="Rectangle 17"/>
          <p:cNvSpPr>
            <a:spLocks noChangeArrowheads="1"/>
          </p:cNvSpPr>
          <p:nvPr/>
        </p:nvSpPr>
        <p:spPr bwMode="auto">
          <a:xfrm>
            <a:off x="1490663" y="4799014"/>
            <a:ext cx="812165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pPr>
            <a:r>
              <a:rPr lang="en-US" sz="2000">
                <a:solidFill>
                  <a:schemeClr val="bg1"/>
                </a:solidFill>
              </a:rPr>
              <a:t>Hylobatidae     	        </a:t>
            </a:r>
            <a:r>
              <a:rPr lang="en-US" sz="2000" i="1">
                <a:solidFill>
                  <a:srgbClr val="9966FF"/>
                </a:solidFill>
              </a:rPr>
              <a:t>Pongo 	       Gorilla 	       Pan 	Homo</a:t>
            </a:r>
            <a:endParaRPr lang="en-US" sz="2000">
              <a:solidFill>
                <a:srgbClr val="9966FF"/>
              </a:solidFill>
            </a:endParaRPr>
          </a:p>
        </p:txBody>
      </p:sp>
      <p:sp>
        <p:nvSpPr>
          <p:cNvPr id="34826" name="Rectangle 18"/>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4827" name="Rectangle 19"/>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AutoNum type="alphaUcPeriod" startAt="3"/>
            </a:pPr>
            <a:r>
              <a:rPr lang="en-US" sz="1600">
                <a:solidFill>
                  <a:srgbClr val="FF6600"/>
                </a:solidFill>
              </a:rPr>
              <a:t>Upright posture evolved before large brains</a:t>
            </a:r>
          </a:p>
          <a:p>
            <a:pPr eaLnBrk="1" hangingPunct="1">
              <a:buFontTx/>
              <a:buNone/>
            </a:pPr>
            <a:r>
              <a:rPr lang="en-US" sz="1600">
                <a:solidFill>
                  <a:srgbClr val="9966FF"/>
                </a:solidFill>
              </a:rPr>
              <a:t>	Convergent big toe</a:t>
            </a:r>
          </a:p>
        </p:txBody>
      </p:sp>
      <p:sp>
        <p:nvSpPr>
          <p:cNvPr id="34828" name="AutoShape 20"/>
          <p:cNvSpPr>
            <a:spLocks noChangeArrowheads="1"/>
          </p:cNvSpPr>
          <p:nvPr/>
        </p:nvSpPr>
        <p:spPr bwMode="auto">
          <a:xfrm>
            <a:off x="8432800" y="774700"/>
            <a:ext cx="2057400" cy="1727200"/>
          </a:xfrm>
          <a:prstGeom prst="wedgeRectCallout">
            <a:avLst>
              <a:gd name="adj1" fmla="val -53625"/>
              <a:gd name="adj2" fmla="val 6222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t>Position of inner toe reveals upright posture</a:t>
            </a:r>
          </a:p>
        </p:txBody>
      </p:sp>
    </p:spTree>
    <p:extLst>
      <p:ext uri="{BB962C8B-B14F-4D97-AF65-F5344CB8AC3E}">
        <p14:creationId xmlns:p14="http://schemas.microsoft.com/office/powerpoint/2010/main" val="633253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reeGardenA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404814"/>
            <a:ext cx="583247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7535864" y="476250"/>
            <a:ext cx="1728787" cy="788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800">
                <a:latin typeface="Arial Unicode MS" panose="020B0604020202020204" pitchFamily="34" charset="-128"/>
              </a:rPr>
              <a:t>Contemporary</a:t>
            </a:r>
          </a:p>
          <a:p>
            <a:pPr algn="ctr" eaLnBrk="1" hangingPunct="1">
              <a:spcBef>
                <a:spcPct val="50000"/>
              </a:spcBef>
            </a:pPr>
            <a:r>
              <a:rPr lang="en-GB" sz="1800">
                <a:latin typeface="Arial Unicode MS" panose="020B0604020202020204" pitchFamily="34" charset="-128"/>
              </a:rPr>
              <a:t>animals</a:t>
            </a:r>
          </a:p>
        </p:txBody>
      </p:sp>
      <p:sp>
        <p:nvSpPr>
          <p:cNvPr id="14340" name="AutoShape 4"/>
          <p:cNvSpPr>
            <a:spLocks noChangeArrowheads="1"/>
          </p:cNvSpPr>
          <p:nvPr/>
        </p:nvSpPr>
        <p:spPr bwMode="auto">
          <a:xfrm rot="-7138971">
            <a:off x="7031832" y="835819"/>
            <a:ext cx="431800" cy="576263"/>
          </a:xfrm>
          <a:prstGeom prst="upArrow">
            <a:avLst>
              <a:gd name="adj1" fmla="val 50000"/>
              <a:gd name="adj2" fmla="val 3336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 name="TextBox 1"/>
          <p:cNvSpPr txBox="1"/>
          <p:nvPr/>
        </p:nvSpPr>
        <p:spPr>
          <a:xfrm>
            <a:off x="9033164" y="4336473"/>
            <a:ext cx="2382981" cy="369332"/>
          </a:xfrm>
          <a:prstGeom prst="rect">
            <a:avLst/>
          </a:prstGeom>
          <a:noFill/>
        </p:spPr>
        <p:txBody>
          <a:bodyPr wrap="square" rtlCol="0">
            <a:spAutoFit/>
          </a:bodyPr>
          <a:lstStyle/>
          <a:p>
            <a:r>
              <a:rPr lang="en-US" dirty="0" smtClean="0"/>
              <a:t>Where we are now</a:t>
            </a:r>
            <a:endParaRPr lang="en-US" dirty="0"/>
          </a:p>
        </p:txBody>
      </p:sp>
    </p:spTree>
    <p:extLst>
      <p:ext uri="{BB962C8B-B14F-4D97-AF65-F5344CB8AC3E}">
        <p14:creationId xmlns:p14="http://schemas.microsoft.com/office/powerpoint/2010/main" val="32271217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36"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336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AutoShape 1043"/>
          <p:cNvSpPr>
            <a:spLocks noChangeArrowheads="1"/>
          </p:cNvSpPr>
          <p:nvPr/>
        </p:nvSpPr>
        <p:spPr bwMode="auto">
          <a:xfrm>
            <a:off x="7747000" y="0"/>
            <a:ext cx="2921000" cy="4381500"/>
          </a:xfrm>
          <a:prstGeom prst="wedgeRectCallout">
            <a:avLst>
              <a:gd name="adj1" fmla="val -187824"/>
              <a:gd name="adj2" fmla="val 452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p>
        </p:txBody>
      </p:sp>
      <p:sp>
        <p:nvSpPr>
          <p:cNvPr id="35844" name="Rectangle 1037"/>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5845" name="Rectangle 1038"/>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AutoNum type="alphaUcPeriod" startAt="3"/>
            </a:pPr>
            <a:r>
              <a:rPr lang="en-US" sz="1600">
                <a:solidFill>
                  <a:srgbClr val="FF6600"/>
                </a:solidFill>
              </a:rPr>
              <a:t>Upright posture evolved before large brains</a:t>
            </a:r>
          </a:p>
          <a:p>
            <a:pPr eaLnBrk="1" hangingPunct="1">
              <a:buFontTx/>
              <a:buNone/>
            </a:pPr>
            <a:r>
              <a:rPr lang="en-US" sz="1600">
                <a:solidFill>
                  <a:srgbClr val="9966FF"/>
                </a:solidFill>
              </a:rPr>
              <a:t>	</a:t>
            </a:r>
            <a:r>
              <a:rPr lang="en-US" sz="1600">
                <a:solidFill>
                  <a:schemeClr val="bg1"/>
                </a:solidFill>
              </a:rPr>
              <a:t>Pelvis, spine curvature, knee joint all reveal bipedalism</a:t>
            </a:r>
          </a:p>
        </p:txBody>
      </p:sp>
      <p:pic>
        <p:nvPicPr>
          <p:cNvPr id="35846" name="Picture 1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0"/>
            <a:ext cx="2895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Rectangle 1040"/>
          <p:cNvSpPr>
            <a:spLocks noChangeArrowheads="1"/>
          </p:cNvSpPr>
          <p:nvPr/>
        </p:nvSpPr>
        <p:spPr bwMode="auto">
          <a:xfrm>
            <a:off x="1860551" y="6553200"/>
            <a:ext cx="61261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solidFill>
                  <a:srgbClr val="9966FF"/>
                </a:solidFill>
              </a:rPr>
              <a:t>http://www.teachersdomain.org/resources/tdc02/sci/life/evo/findinglucy/index.html</a:t>
            </a:r>
          </a:p>
        </p:txBody>
      </p:sp>
      <p:sp>
        <p:nvSpPr>
          <p:cNvPr id="35848" name="Rectangle 1041"/>
          <p:cNvSpPr>
            <a:spLocks noChangeArrowheads="1"/>
          </p:cNvSpPr>
          <p:nvPr/>
        </p:nvSpPr>
        <p:spPr bwMode="auto">
          <a:xfrm>
            <a:off x="4103689" y="5867400"/>
            <a:ext cx="4346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t>Lucy (</a:t>
            </a:r>
            <a:r>
              <a:rPr lang="en-US" i="1"/>
              <a:t>Australopithecus afarensis</a:t>
            </a:r>
            <a:r>
              <a:rPr lang="en-US"/>
              <a:t>)</a:t>
            </a:r>
          </a:p>
        </p:txBody>
      </p:sp>
    </p:spTree>
    <p:extLst>
      <p:ext uri="{BB962C8B-B14F-4D97-AF65-F5344CB8AC3E}">
        <p14:creationId xmlns:p14="http://schemas.microsoft.com/office/powerpoint/2010/main" val="34965728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Other distinguishing features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Other features that distinguish hominids from other hominoids include </a:t>
            </a:r>
          </a:p>
          <a:p>
            <a:pPr lvl="1"/>
            <a:r>
              <a:rPr lang="en-US" dirty="0" smtClean="0">
                <a:ea typeface="Arial Unicode MS" panose="020B0604020202020204" pitchFamily="34" charset="-128"/>
                <a:cs typeface="Arial Unicode MS" panose="020B0604020202020204" pitchFamily="34" charset="-128"/>
              </a:rPr>
              <a:t>a reduced face </a:t>
            </a:r>
          </a:p>
          <a:p>
            <a:pPr lvl="1"/>
            <a:r>
              <a:rPr lang="en-US" dirty="0" smtClean="0">
                <a:ea typeface="Arial Unicode MS" panose="020B0604020202020204" pitchFamily="34" charset="-128"/>
                <a:cs typeface="Arial Unicode MS" panose="020B0604020202020204" pitchFamily="34" charset="-128"/>
              </a:rPr>
              <a:t>reduced canine teeth </a:t>
            </a:r>
          </a:p>
          <a:p>
            <a:pPr lvl="1"/>
            <a:r>
              <a:rPr lang="en-US" dirty="0" smtClean="0">
                <a:ea typeface="Arial Unicode MS" panose="020B0604020202020204" pitchFamily="34" charset="-128"/>
                <a:cs typeface="Arial Unicode MS" panose="020B0604020202020204" pitchFamily="34" charset="-128"/>
              </a:rPr>
              <a:t>omnivorous feeding</a:t>
            </a:r>
          </a:p>
          <a:p>
            <a:pPr lvl="1"/>
            <a:r>
              <a:rPr lang="en-US" dirty="0" smtClean="0">
                <a:ea typeface="Arial Unicode MS" panose="020B0604020202020204" pitchFamily="34" charset="-128"/>
                <a:cs typeface="Arial Unicode MS" panose="020B0604020202020204" pitchFamily="34" charset="-128"/>
              </a:rPr>
              <a:t>increased manual dexterity </a:t>
            </a:r>
          </a:p>
          <a:p>
            <a:pPr lvl="1"/>
            <a:r>
              <a:rPr lang="en-US" dirty="0" smtClean="0">
                <a:ea typeface="Arial Unicode MS" panose="020B0604020202020204" pitchFamily="34" charset="-128"/>
                <a:cs typeface="Arial Unicode MS" panose="020B0604020202020204" pitchFamily="34" charset="-128"/>
              </a:rPr>
              <a:t>use of sophisticated tools</a:t>
            </a:r>
          </a:p>
          <a:p>
            <a:endParaRPr lang="en-US" dirty="0"/>
          </a:p>
        </p:txBody>
      </p:sp>
    </p:spTree>
    <p:extLst>
      <p:ext uri="{BB962C8B-B14F-4D97-AF65-F5344CB8AC3E}">
        <p14:creationId xmlns:p14="http://schemas.microsoft.com/office/powerpoint/2010/main" val="889904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Hominid Evolution</a:t>
            </a:r>
          </a:p>
        </p:txBody>
      </p:sp>
      <p:pic>
        <p:nvPicPr>
          <p:cNvPr id="13315" name="Picture 3" descr="sahelphylo"/>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143000"/>
            <a:ext cx="8229600" cy="5526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5729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 Clear Consensus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At present, no clear consensus exists on the evolutionary history of the hominid lineage</a:t>
            </a:r>
          </a:p>
          <a:p>
            <a:r>
              <a:rPr lang="en-US" dirty="0" smtClean="0">
                <a:ea typeface="Arial Unicode MS" panose="020B0604020202020204" pitchFamily="34" charset="-128"/>
                <a:cs typeface="Arial Unicode MS" panose="020B0604020202020204" pitchFamily="34" charset="-128"/>
              </a:rPr>
              <a:t>This is partly because </a:t>
            </a:r>
          </a:p>
          <a:p>
            <a:pPr lvl="1"/>
            <a:r>
              <a:rPr lang="en-US" dirty="0" smtClean="0">
                <a:ea typeface="Arial Unicode MS" panose="020B0604020202020204" pitchFamily="34" charset="-128"/>
                <a:cs typeface="Arial Unicode MS" panose="020B0604020202020204" pitchFamily="34" charset="-128"/>
              </a:rPr>
              <a:t>of the incomplete fossil record of hominids, as well as new discoveries, </a:t>
            </a:r>
          </a:p>
          <a:p>
            <a:pPr lvl="1"/>
            <a:r>
              <a:rPr lang="en-US" dirty="0" smtClean="0">
                <a:ea typeface="Arial Unicode MS" panose="020B0604020202020204" pitchFamily="34" charset="-128"/>
                <a:cs typeface="Arial Unicode MS" panose="020B0604020202020204" pitchFamily="34" charset="-128"/>
              </a:rPr>
              <a:t>because some species are known only from partial specimens or fragments of bone</a:t>
            </a:r>
          </a:p>
          <a:p>
            <a:r>
              <a:rPr lang="en-US" dirty="0" smtClean="0">
                <a:ea typeface="Arial Unicode MS" panose="020B0604020202020204" pitchFamily="34" charset="-128"/>
                <a:cs typeface="Arial Unicode MS" panose="020B0604020202020204" pitchFamily="34" charset="-128"/>
              </a:rPr>
              <a:t>Because of this, scientists even disagree on the total number of hominid species</a:t>
            </a:r>
          </a:p>
          <a:p>
            <a:endParaRPr lang="en-US" dirty="0"/>
          </a:p>
        </p:txBody>
      </p:sp>
    </p:spTree>
    <p:extLst>
      <p:ext uri="{BB962C8B-B14F-4D97-AF65-F5344CB8AC3E}">
        <p14:creationId xmlns:p14="http://schemas.microsoft.com/office/powerpoint/2010/main" val="6390688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Some Current Theories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A complete discussion of all the proposed hominid species and the various competing schemes of hominid evolution is beyond the scope of this course</a:t>
            </a:r>
          </a:p>
          <a:p>
            <a:pPr marL="0" indent="0">
              <a:buNone/>
            </a:pP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However, we will discuss the generally accepted taxa and present some of the current theories of hominid evolution</a:t>
            </a:r>
          </a:p>
          <a:p>
            <a:endParaRPr lang="en-US" dirty="0"/>
          </a:p>
        </p:txBody>
      </p:sp>
    </p:spTree>
    <p:extLst>
      <p:ext uri="{BB962C8B-B14F-4D97-AF65-F5344CB8AC3E}">
        <p14:creationId xmlns:p14="http://schemas.microsoft.com/office/powerpoint/2010/main" val="35110178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t>
            </a:r>
            <a:r>
              <a:rPr lang="en-US" dirty="0" smtClean="0"/>
              <a:t>ommonly accepted species of hominids</a:t>
            </a:r>
            <a:endParaRPr lang="en-US" dirty="0"/>
          </a:p>
        </p:txBody>
      </p:sp>
      <p:pic>
        <p:nvPicPr>
          <p:cNvPr id="6" name="Picture 1033" descr="19-03-HominidTimelin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079" y="1506970"/>
            <a:ext cx="8801565" cy="517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883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Oldest known hominid</a:t>
            </a:r>
            <a:endParaRPr lang="en-US" dirty="0"/>
          </a:p>
        </p:txBody>
      </p:sp>
      <p:sp>
        <p:nvSpPr>
          <p:cNvPr id="3" name="Content Placeholder 2"/>
          <p:cNvSpPr>
            <a:spLocks noGrp="1"/>
          </p:cNvSpPr>
          <p:nvPr>
            <p:ph idx="1"/>
          </p:nvPr>
        </p:nvSpPr>
        <p:spPr>
          <a:xfrm>
            <a:off x="838200" y="1496291"/>
            <a:ext cx="10515600" cy="4680672"/>
          </a:xfrm>
        </p:spPr>
        <p:txBody>
          <a:bodyPr/>
          <a:lstStyle/>
          <a:p>
            <a:r>
              <a:rPr lang="en-US" dirty="0" smtClean="0"/>
              <a:t>Discovered in northern Chad's </a:t>
            </a:r>
            <a:r>
              <a:rPr lang="en-US" dirty="0" err="1" smtClean="0"/>
              <a:t>Djurab</a:t>
            </a:r>
            <a:r>
              <a:rPr lang="en-US" dirty="0" smtClean="0"/>
              <a:t> Desert in July, 2002 </a:t>
            </a:r>
          </a:p>
          <a:p>
            <a:pPr lvl="1"/>
            <a:r>
              <a:rPr lang="en-US" dirty="0" smtClean="0"/>
              <a:t>the nearly 7-million-year-old skull and dental remains of </a:t>
            </a:r>
            <a:r>
              <a:rPr lang="en-US" i="1" dirty="0" err="1" smtClean="0"/>
              <a:t>Sahelanthropus</a:t>
            </a:r>
            <a:r>
              <a:rPr lang="en-US" i="1" dirty="0" smtClean="0"/>
              <a:t> </a:t>
            </a:r>
            <a:r>
              <a:rPr lang="en-US" i="1" dirty="0" err="1" smtClean="0"/>
              <a:t>tchadensis</a:t>
            </a:r>
            <a:r>
              <a:rPr lang="en-US" i="1" dirty="0" smtClean="0"/>
              <a:t> </a:t>
            </a:r>
            <a:r>
              <a:rPr lang="en-US" dirty="0" smtClean="0"/>
              <a:t>“</a:t>
            </a:r>
            <a:r>
              <a:rPr lang="en-US" dirty="0" err="1" smtClean="0"/>
              <a:t>Toumai</a:t>
            </a:r>
            <a:r>
              <a:rPr lang="en-US" dirty="0" smtClean="0"/>
              <a:t>”</a:t>
            </a:r>
          </a:p>
          <a:p>
            <a:pPr lvl="1"/>
            <a:endParaRPr lang="en-US" dirty="0" smtClean="0"/>
          </a:p>
          <a:p>
            <a:endParaRPr lang="en-US" dirty="0"/>
          </a:p>
        </p:txBody>
      </p:sp>
      <p:pic>
        <p:nvPicPr>
          <p:cNvPr id="4" name="Picture 5" descr="2561_CO19"/>
          <p:cNvPicPr>
            <a:picLocks noChangeAspect="1" noChangeArrowheads="1"/>
          </p:cNvPicPr>
          <p:nvPr/>
        </p:nvPicPr>
        <p:blipFill>
          <a:blip r:embed="rId2">
            <a:extLst>
              <a:ext uri="{28A0092B-C50C-407E-A947-70E740481C1C}">
                <a14:useLocalDpi xmlns:a14="http://schemas.microsoft.com/office/drawing/2010/main" val="0"/>
              </a:ext>
            </a:extLst>
          </a:blip>
          <a:srcRect l="8438" t="6563" r="5624" b="15938"/>
          <a:stretch>
            <a:fillRect/>
          </a:stretch>
        </p:blipFill>
        <p:spPr bwMode="auto">
          <a:xfrm>
            <a:off x="6733309" y="2555441"/>
            <a:ext cx="4765964" cy="4144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38200" y="3075709"/>
            <a:ext cx="5562600" cy="1846659"/>
          </a:xfrm>
          <a:prstGeom prst="rect">
            <a:avLst/>
          </a:prstGeom>
          <a:noFill/>
        </p:spPr>
        <p:txBody>
          <a:bodyPr wrap="square" rtlCol="0">
            <a:spAutoFit/>
          </a:bodyPr>
          <a:lstStyle/>
          <a:p>
            <a:pPr lvl="1"/>
            <a:r>
              <a:rPr lang="en-US" sz="2400" dirty="0" smtClean="0"/>
              <a:t>makes it the oldest known hominid yet unearthed and very close to the time </a:t>
            </a:r>
          </a:p>
          <a:p>
            <a:pPr lvl="1"/>
            <a:r>
              <a:rPr lang="en-US" sz="2400" dirty="0" smtClean="0"/>
              <a:t>when humans diverged from our closest-living relative, the chimpanzee</a:t>
            </a:r>
          </a:p>
          <a:p>
            <a:endParaRPr lang="en-US" dirty="0"/>
          </a:p>
        </p:txBody>
      </p:sp>
    </p:spTree>
    <p:extLst>
      <p:ext uri="{BB962C8B-B14F-4D97-AF65-F5344CB8AC3E}">
        <p14:creationId xmlns:p14="http://schemas.microsoft.com/office/powerpoint/2010/main" val="142268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When Humans and Chimpanzees Diverged</a:t>
            </a:r>
            <a:endParaRPr lang="en-US" dirty="0"/>
          </a:p>
        </p:txBody>
      </p:sp>
      <p:sp>
        <p:nvSpPr>
          <p:cNvPr id="3" name="Content Placeholder 2"/>
          <p:cNvSpPr>
            <a:spLocks noGrp="1"/>
          </p:cNvSpPr>
          <p:nvPr>
            <p:ph idx="1"/>
          </p:nvPr>
        </p:nvSpPr>
        <p:spPr/>
        <p:txBody>
          <a:bodyPr/>
          <a:lstStyle/>
          <a:p>
            <a:pPr>
              <a:lnSpc>
                <a:spcPct val="110000"/>
              </a:lnSpc>
            </a:pPr>
            <a:r>
              <a:rPr lang="en-US" dirty="0" smtClean="0"/>
              <a:t>Currently, most paleoanthropologists accept that the human-chimpanzee stock separated from gorillas about 8 million years ago and humans separated from chimpanzees about 5 million years ago</a:t>
            </a:r>
          </a:p>
        </p:txBody>
      </p:sp>
    </p:spTree>
    <p:extLst>
      <p:ext uri="{BB962C8B-B14F-4D97-AF65-F5344CB8AC3E}">
        <p14:creationId xmlns:p14="http://schemas.microsoft.com/office/powerpoint/2010/main" val="3414100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Besides being the oldest hominid, </a:t>
            </a:r>
            <a:r>
              <a:rPr lang="en-US" i="1" dirty="0" err="1" smtClean="0"/>
              <a:t>Sahelanthropus</a:t>
            </a:r>
            <a:r>
              <a:rPr lang="en-US" i="1" dirty="0" smtClean="0"/>
              <a:t> </a:t>
            </a:r>
            <a:r>
              <a:rPr lang="en-US" i="1" dirty="0" err="1" smtClean="0"/>
              <a:t>tchadensis</a:t>
            </a:r>
            <a:r>
              <a:rPr lang="en-US" i="1" dirty="0" smtClean="0"/>
              <a:t> </a:t>
            </a:r>
            <a:r>
              <a:rPr lang="en-US" dirty="0" smtClean="0"/>
              <a:t>shows a mosaic of primitive and advanced </a:t>
            </a:r>
            <a:r>
              <a:rPr lang="en-US" dirty="0" smtClean="0"/>
              <a:t>features that </a:t>
            </a:r>
            <a:r>
              <a:rPr lang="en-US" dirty="0" smtClean="0"/>
              <a:t>has excited and puzzled paleoanthropologists</a:t>
            </a:r>
          </a:p>
          <a:p>
            <a:r>
              <a:rPr lang="en-US" dirty="0" smtClean="0"/>
              <a:t>The small brain case and most of the teeth (except the canines) are </a:t>
            </a:r>
            <a:r>
              <a:rPr lang="en-US" dirty="0" err="1" smtClean="0"/>
              <a:t>chimplike</a:t>
            </a:r>
            <a:endParaRPr lang="en-US" dirty="0" smtClean="0"/>
          </a:p>
          <a:p>
            <a:r>
              <a:rPr lang="en-US" dirty="0" smtClean="0"/>
              <a:t>However, the nose, which is fairly flat, and the prominent brow ridges are features only seen, until now, in the human genus </a:t>
            </a:r>
            <a:r>
              <a:rPr lang="en-US" i="1" dirty="0" smtClean="0"/>
              <a:t>Homo</a:t>
            </a:r>
          </a:p>
          <a:p>
            <a:r>
              <a:rPr lang="en-US" i="1" dirty="0" err="1" smtClean="0"/>
              <a:t>Sahelanthropus</a:t>
            </a:r>
            <a:r>
              <a:rPr lang="en-US" i="1" dirty="0" smtClean="0"/>
              <a:t> </a:t>
            </a:r>
            <a:r>
              <a:rPr lang="en-US" i="1" dirty="0" err="1" smtClean="0"/>
              <a:t>tchadensis</a:t>
            </a:r>
            <a:r>
              <a:rPr lang="en-US" i="1" dirty="0" smtClean="0"/>
              <a:t> </a:t>
            </a:r>
            <a:r>
              <a:rPr lang="en-US" dirty="0" smtClean="0"/>
              <a:t>may have been bipedal in its walking habits, but until bones from its legs and feet are found, that supposition remains conjecture</a:t>
            </a:r>
          </a:p>
          <a:p>
            <a:endParaRPr lang="en-US" dirty="0" smtClean="0"/>
          </a:p>
          <a:p>
            <a:endParaRPr lang="en-US" dirty="0"/>
          </a:p>
        </p:txBody>
      </p:sp>
    </p:spTree>
    <p:extLst>
      <p:ext uri="{BB962C8B-B14F-4D97-AF65-F5344CB8AC3E}">
        <p14:creationId xmlns:p14="http://schemas.microsoft.com/office/powerpoint/2010/main" val="25161541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controversy</a:t>
            </a:r>
            <a:endParaRPr lang="en-US" dirty="0"/>
          </a:p>
        </p:txBody>
      </p:sp>
      <p:sp>
        <p:nvSpPr>
          <p:cNvPr id="3" name="Content Placeholder 2"/>
          <p:cNvSpPr>
            <a:spLocks noGrp="1"/>
          </p:cNvSpPr>
          <p:nvPr>
            <p:ph idx="1"/>
          </p:nvPr>
        </p:nvSpPr>
        <p:spPr/>
        <p:txBody>
          <a:bodyPr>
            <a:normAutofit lnSpcReduction="10000"/>
          </a:bodyPr>
          <a:lstStyle/>
          <a:p>
            <a:r>
              <a:rPr lang="en-US" i="1" dirty="0" err="1" smtClean="0"/>
              <a:t>Sahelanthropus</a:t>
            </a:r>
            <a:r>
              <a:rPr lang="en-US" dirty="0" smtClean="0"/>
              <a:t> may represent a common ancestor of humans and chimpanzees; no consensus has been reached yet by the scientific community. The original placement of this species as a human ancestor but not a chimpanzee ancestor would complicate the picture of human phylogeny. </a:t>
            </a:r>
          </a:p>
          <a:p>
            <a:r>
              <a:rPr lang="en-US" dirty="0" smtClean="0"/>
              <a:t>In particular, if </a:t>
            </a:r>
            <a:r>
              <a:rPr lang="en-US" dirty="0" err="1" smtClean="0"/>
              <a:t>Toumaï</a:t>
            </a:r>
            <a:r>
              <a:rPr lang="en-US" dirty="0" smtClean="0"/>
              <a:t> is a direct human ancestor, then its facial features bring into doubt the status of </a:t>
            </a:r>
            <a:r>
              <a:rPr lang="en-US" i="1" dirty="0" smtClean="0"/>
              <a:t>Australopithecus</a:t>
            </a:r>
            <a:r>
              <a:rPr lang="en-US" dirty="0" smtClean="0"/>
              <a:t> because its thickened brow ridges were reported to be similar to those of some later fossil hominids (notably </a:t>
            </a:r>
            <a:r>
              <a:rPr lang="en-US" i="1" dirty="0" smtClean="0"/>
              <a:t>Homo erectus</a:t>
            </a:r>
            <a:r>
              <a:rPr lang="en-US" dirty="0" smtClean="0"/>
              <a:t>), whereas this morphology differs from that observed in all australopithecines, most fossil hominids and extant humans.</a:t>
            </a:r>
            <a:endParaRPr lang="en-US" dirty="0"/>
          </a:p>
        </p:txBody>
      </p:sp>
    </p:spTree>
    <p:extLst>
      <p:ext uri="{BB962C8B-B14F-4D97-AF65-F5344CB8AC3E}">
        <p14:creationId xmlns:p14="http://schemas.microsoft.com/office/powerpoint/2010/main" val="359590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reeGardenA0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404814"/>
            <a:ext cx="5832475"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7535864" y="476250"/>
            <a:ext cx="1728787" cy="7889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800">
                <a:latin typeface="Arial Unicode MS" panose="020B0604020202020204" pitchFamily="34" charset="-128"/>
              </a:rPr>
              <a:t>Contemporary</a:t>
            </a:r>
          </a:p>
          <a:p>
            <a:pPr algn="ctr" eaLnBrk="1" hangingPunct="1">
              <a:spcBef>
                <a:spcPct val="50000"/>
              </a:spcBef>
            </a:pPr>
            <a:r>
              <a:rPr lang="en-GB" sz="1800">
                <a:latin typeface="Arial Unicode MS" panose="020B0604020202020204" pitchFamily="34" charset="-128"/>
              </a:rPr>
              <a:t>animals</a:t>
            </a:r>
          </a:p>
        </p:txBody>
      </p:sp>
      <p:sp>
        <p:nvSpPr>
          <p:cNvPr id="15364" name="AutoShape 4"/>
          <p:cNvSpPr>
            <a:spLocks noChangeArrowheads="1"/>
          </p:cNvSpPr>
          <p:nvPr/>
        </p:nvSpPr>
        <p:spPr bwMode="auto">
          <a:xfrm rot="-7138971">
            <a:off x="7031832" y="835819"/>
            <a:ext cx="431800" cy="576263"/>
          </a:xfrm>
          <a:prstGeom prst="upArrow">
            <a:avLst>
              <a:gd name="adj1" fmla="val 50000"/>
              <a:gd name="adj2" fmla="val 3336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15365" name="Freeform 5"/>
          <p:cNvSpPr>
            <a:spLocks/>
          </p:cNvSpPr>
          <p:nvPr/>
        </p:nvSpPr>
        <p:spPr bwMode="auto">
          <a:xfrm>
            <a:off x="4914900" y="2971801"/>
            <a:ext cx="1277938" cy="1476375"/>
          </a:xfrm>
          <a:custGeom>
            <a:avLst/>
            <a:gdLst>
              <a:gd name="T0" fmla="*/ 1244600 w 805"/>
              <a:gd name="T1" fmla="*/ 520700 h 930"/>
              <a:gd name="T2" fmla="*/ 1155700 w 805"/>
              <a:gd name="T3" fmla="*/ 203200 h 930"/>
              <a:gd name="T4" fmla="*/ 952500 w 805"/>
              <a:gd name="T5" fmla="*/ 50800 h 930"/>
              <a:gd name="T6" fmla="*/ 901700 w 805"/>
              <a:gd name="T7" fmla="*/ 25400 h 930"/>
              <a:gd name="T8" fmla="*/ 825500 w 805"/>
              <a:gd name="T9" fmla="*/ 0 h 930"/>
              <a:gd name="T10" fmla="*/ 406400 w 805"/>
              <a:gd name="T11" fmla="*/ 12700 h 930"/>
              <a:gd name="T12" fmla="*/ 254000 w 805"/>
              <a:gd name="T13" fmla="*/ 76200 h 930"/>
              <a:gd name="T14" fmla="*/ 127000 w 805"/>
              <a:gd name="T15" fmla="*/ 241300 h 930"/>
              <a:gd name="T16" fmla="*/ 76200 w 805"/>
              <a:gd name="T17" fmla="*/ 330200 h 930"/>
              <a:gd name="T18" fmla="*/ 38100 w 805"/>
              <a:gd name="T19" fmla="*/ 469900 h 930"/>
              <a:gd name="T20" fmla="*/ 25400 w 805"/>
              <a:gd name="T21" fmla="*/ 533400 h 930"/>
              <a:gd name="T22" fmla="*/ 0 w 805"/>
              <a:gd name="T23" fmla="*/ 609600 h 930"/>
              <a:gd name="T24" fmla="*/ 63500 w 805"/>
              <a:gd name="T25" fmla="*/ 787400 h 930"/>
              <a:gd name="T26" fmla="*/ 101600 w 805"/>
              <a:gd name="T27" fmla="*/ 914400 h 930"/>
              <a:gd name="T28" fmla="*/ 127000 w 805"/>
              <a:gd name="T29" fmla="*/ 1333500 h 930"/>
              <a:gd name="T30" fmla="*/ 203200 w 805"/>
              <a:gd name="T31" fmla="*/ 1397000 h 930"/>
              <a:gd name="T32" fmla="*/ 393700 w 805"/>
              <a:gd name="T33" fmla="*/ 1473200 h 930"/>
              <a:gd name="T34" fmla="*/ 914400 w 805"/>
              <a:gd name="T35" fmla="*/ 1320800 h 930"/>
              <a:gd name="T36" fmla="*/ 1028700 w 805"/>
              <a:gd name="T37" fmla="*/ 1181100 h 930"/>
              <a:gd name="T38" fmla="*/ 1079500 w 805"/>
              <a:gd name="T39" fmla="*/ 1092200 h 930"/>
              <a:gd name="T40" fmla="*/ 1193800 w 805"/>
              <a:gd name="T41" fmla="*/ 952500 h 930"/>
              <a:gd name="T42" fmla="*/ 1206500 w 805"/>
              <a:gd name="T43" fmla="*/ 914400 h 930"/>
              <a:gd name="T44" fmla="*/ 1231900 w 805"/>
              <a:gd name="T45" fmla="*/ 876300 h 930"/>
              <a:gd name="T46" fmla="*/ 1257300 w 805"/>
              <a:gd name="T47" fmla="*/ 762000 h 930"/>
              <a:gd name="T48" fmla="*/ 1244600 w 805"/>
              <a:gd name="T49" fmla="*/ 520700 h 9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05" h="930">
                <a:moveTo>
                  <a:pt x="784" y="328"/>
                </a:moveTo>
                <a:cubicBezTo>
                  <a:pt x="805" y="265"/>
                  <a:pt x="785" y="166"/>
                  <a:pt x="728" y="128"/>
                </a:cubicBezTo>
                <a:cubicBezTo>
                  <a:pt x="688" y="68"/>
                  <a:pt x="668" y="61"/>
                  <a:pt x="600" y="32"/>
                </a:cubicBezTo>
                <a:cubicBezTo>
                  <a:pt x="589" y="27"/>
                  <a:pt x="579" y="20"/>
                  <a:pt x="568" y="16"/>
                </a:cubicBezTo>
                <a:cubicBezTo>
                  <a:pt x="552" y="10"/>
                  <a:pt x="520" y="0"/>
                  <a:pt x="520" y="0"/>
                </a:cubicBezTo>
                <a:cubicBezTo>
                  <a:pt x="432" y="3"/>
                  <a:pt x="344" y="1"/>
                  <a:pt x="256" y="8"/>
                </a:cubicBezTo>
                <a:cubicBezTo>
                  <a:pt x="219" y="11"/>
                  <a:pt x="193" y="37"/>
                  <a:pt x="160" y="48"/>
                </a:cubicBezTo>
                <a:cubicBezTo>
                  <a:pt x="136" y="84"/>
                  <a:pt x="106" y="117"/>
                  <a:pt x="80" y="152"/>
                </a:cubicBezTo>
                <a:cubicBezTo>
                  <a:pt x="63" y="220"/>
                  <a:pt x="86" y="151"/>
                  <a:pt x="48" y="208"/>
                </a:cubicBezTo>
                <a:cubicBezTo>
                  <a:pt x="31" y="233"/>
                  <a:pt x="31" y="267"/>
                  <a:pt x="24" y="296"/>
                </a:cubicBezTo>
                <a:cubicBezTo>
                  <a:pt x="21" y="309"/>
                  <a:pt x="20" y="323"/>
                  <a:pt x="16" y="336"/>
                </a:cubicBezTo>
                <a:cubicBezTo>
                  <a:pt x="12" y="352"/>
                  <a:pt x="0" y="384"/>
                  <a:pt x="0" y="384"/>
                </a:cubicBezTo>
                <a:cubicBezTo>
                  <a:pt x="7" y="442"/>
                  <a:pt x="2" y="458"/>
                  <a:pt x="40" y="496"/>
                </a:cubicBezTo>
                <a:cubicBezTo>
                  <a:pt x="49" y="523"/>
                  <a:pt x="55" y="549"/>
                  <a:pt x="64" y="576"/>
                </a:cubicBezTo>
                <a:cubicBezTo>
                  <a:pt x="68" y="664"/>
                  <a:pt x="60" y="754"/>
                  <a:pt x="80" y="840"/>
                </a:cubicBezTo>
                <a:cubicBezTo>
                  <a:pt x="87" y="870"/>
                  <a:pt x="107" y="865"/>
                  <a:pt x="128" y="880"/>
                </a:cubicBezTo>
                <a:cubicBezTo>
                  <a:pt x="172" y="911"/>
                  <a:pt x="193" y="917"/>
                  <a:pt x="248" y="928"/>
                </a:cubicBezTo>
                <a:cubicBezTo>
                  <a:pt x="388" y="921"/>
                  <a:pt x="478" y="930"/>
                  <a:pt x="576" y="832"/>
                </a:cubicBezTo>
                <a:cubicBezTo>
                  <a:pt x="585" y="804"/>
                  <a:pt x="625" y="767"/>
                  <a:pt x="648" y="744"/>
                </a:cubicBezTo>
                <a:cubicBezTo>
                  <a:pt x="662" y="688"/>
                  <a:pt x="645" y="733"/>
                  <a:pt x="680" y="688"/>
                </a:cubicBezTo>
                <a:cubicBezTo>
                  <a:pt x="709" y="651"/>
                  <a:pt x="715" y="624"/>
                  <a:pt x="752" y="600"/>
                </a:cubicBezTo>
                <a:cubicBezTo>
                  <a:pt x="755" y="592"/>
                  <a:pt x="756" y="584"/>
                  <a:pt x="760" y="576"/>
                </a:cubicBezTo>
                <a:cubicBezTo>
                  <a:pt x="764" y="567"/>
                  <a:pt x="773" y="561"/>
                  <a:pt x="776" y="552"/>
                </a:cubicBezTo>
                <a:cubicBezTo>
                  <a:pt x="785" y="529"/>
                  <a:pt x="786" y="504"/>
                  <a:pt x="792" y="480"/>
                </a:cubicBezTo>
                <a:cubicBezTo>
                  <a:pt x="777" y="403"/>
                  <a:pt x="784" y="454"/>
                  <a:pt x="784" y="328"/>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6" name="Freeform 6"/>
          <p:cNvSpPr>
            <a:spLocks/>
          </p:cNvSpPr>
          <p:nvPr/>
        </p:nvSpPr>
        <p:spPr bwMode="auto">
          <a:xfrm>
            <a:off x="5880101" y="2087563"/>
            <a:ext cx="1052513" cy="874712"/>
          </a:xfrm>
          <a:custGeom>
            <a:avLst/>
            <a:gdLst>
              <a:gd name="T0" fmla="*/ 0 w 495"/>
              <a:gd name="T1" fmla="*/ 134937 h 551"/>
              <a:gd name="T2" fmla="*/ 119072 w 495"/>
              <a:gd name="T3" fmla="*/ 147637 h 551"/>
              <a:gd name="T4" fmla="*/ 170103 w 495"/>
              <a:gd name="T5" fmla="*/ 223837 h 551"/>
              <a:gd name="T6" fmla="*/ 255155 w 495"/>
              <a:gd name="T7" fmla="*/ 287337 h 551"/>
              <a:gd name="T8" fmla="*/ 357217 w 495"/>
              <a:gd name="T9" fmla="*/ 858837 h 551"/>
              <a:gd name="T10" fmla="*/ 612371 w 495"/>
              <a:gd name="T11" fmla="*/ 642937 h 551"/>
              <a:gd name="T12" fmla="*/ 561340 w 495"/>
              <a:gd name="T13" fmla="*/ 617537 h 551"/>
              <a:gd name="T14" fmla="*/ 663402 w 495"/>
              <a:gd name="T15" fmla="*/ 579437 h 551"/>
              <a:gd name="T16" fmla="*/ 612371 w 495"/>
              <a:gd name="T17" fmla="*/ 554037 h 551"/>
              <a:gd name="T18" fmla="*/ 816495 w 495"/>
              <a:gd name="T19" fmla="*/ 465137 h 551"/>
              <a:gd name="T20" fmla="*/ 867526 w 495"/>
              <a:gd name="T21" fmla="*/ 427037 h 551"/>
              <a:gd name="T22" fmla="*/ 918557 w 495"/>
              <a:gd name="T23" fmla="*/ 401637 h 551"/>
              <a:gd name="T24" fmla="*/ 1020619 w 495"/>
              <a:gd name="T25" fmla="*/ 325437 h 551"/>
              <a:gd name="T26" fmla="*/ 969588 w 495"/>
              <a:gd name="T27" fmla="*/ 84137 h 551"/>
              <a:gd name="T28" fmla="*/ 918557 w 495"/>
              <a:gd name="T29" fmla="*/ 71437 h 551"/>
              <a:gd name="T30" fmla="*/ 816495 w 495"/>
              <a:gd name="T31" fmla="*/ 20637 h 551"/>
              <a:gd name="T32" fmla="*/ 136082 w 495"/>
              <a:gd name="T33" fmla="*/ 46037 h 551"/>
              <a:gd name="T34" fmla="*/ 0 w 495"/>
              <a:gd name="T35" fmla="*/ 134937 h 5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5" h="551">
                <a:moveTo>
                  <a:pt x="0" y="85"/>
                </a:moveTo>
                <a:cubicBezTo>
                  <a:pt x="19" y="88"/>
                  <a:pt x="39" y="85"/>
                  <a:pt x="56" y="93"/>
                </a:cubicBezTo>
                <a:cubicBezTo>
                  <a:pt x="71" y="100"/>
                  <a:pt x="74" y="129"/>
                  <a:pt x="80" y="141"/>
                </a:cubicBezTo>
                <a:cubicBezTo>
                  <a:pt x="93" y="168"/>
                  <a:pt x="96" y="165"/>
                  <a:pt x="120" y="181"/>
                </a:cubicBezTo>
                <a:cubicBezTo>
                  <a:pt x="156" y="289"/>
                  <a:pt x="63" y="506"/>
                  <a:pt x="168" y="541"/>
                </a:cubicBezTo>
                <a:cubicBezTo>
                  <a:pt x="312" y="530"/>
                  <a:pt x="277" y="551"/>
                  <a:pt x="288" y="405"/>
                </a:cubicBezTo>
                <a:cubicBezTo>
                  <a:pt x="280" y="400"/>
                  <a:pt x="264" y="399"/>
                  <a:pt x="264" y="389"/>
                </a:cubicBezTo>
                <a:cubicBezTo>
                  <a:pt x="264" y="379"/>
                  <a:pt x="306" y="367"/>
                  <a:pt x="312" y="365"/>
                </a:cubicBezTo>
                <a:cubicBezTo>
                  <a:pt x="304" y="360"/>
                  <a:pt x="284" y="358"/>
                  <a:pt x="288" y="349"/>
                </a:cubicBezTo>
                <a:cubicBezTo>
                  <a:pt x="299" y="327"/>
                  <a:pt x="357" y="302"/>
                  <a:pt x="384" y="293"/>
                </a:cubicBezTo>
                <a:cubicBezTo>
                  <a:pt x="392" y="285"/>
                  <a:pt x="399" y="276"/>
                  <a:pt x="408" y="269"/>
                </a:cubicBezTo>
                <a:cubicBezTo>
                  <a:pt x="415" y="263"/>
                  <a:pt x="425" y="259"/>
                  <a:pt x="432" y="253"/>
                </a:cubicBezTo>
                <a:cubicBezTo>
                  <a:pt x="449" y="238"/>
                  <a:pt x="480" y="205"/>
                  <a:pt x="480" y="205"/>
                </a:cubicBezTo>
                <a:cubicBezTo>
                  <a:pt x="493" y="165"/>
                  <a:pt x="495" y="84"/>
                  <a:pt x="456" y="53"/>
                </a:cubicBezTo>
                <a:cubicBezTo>
                  <a:pt x="449" y="48"/>
                  <a:pt x="439" y="49"/>
                  <a:pt x="432" y="45"/>
                </a:cubicBezTo>
                <a:cubicBezTo>
                  <a:pt x="415" y="36"/>
                  <a:pt x="384" y="13"/>
                  <a:pt x="384" y="13"/>
                </a:cubicBezTo>
                <a:cubicBezTo>
                  <a:pt x="277" y="17"/>
                  <a:pt x="167" y="0"/>
                  <a:pt x="64" y="29"/>
                </a:cubicBezTo>
                <a:cubicBezTo>
                  <a:pt x="56" y="31"/>
                  <a:pt x="29" y="75"/>
                  <a:pt x="0" y="85"/>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7" name="Freeform 7"/>
          <p:cNvSpPr>
            <a:spLocks/>
          </p:cNvSpPr>
          <p:nvPr/>
        </p:nvSpPr>
        <p:spPr bwMode="auto">
          <a:xfrm>
            <a:off x="4845050" y="1358900"/>
            <a:ext cx="1174750" cy="736600"/>
          </a:xfrm>
          <a:custGeom>
            <a:avLst/>
            <a:gdLst>
              <a:gd name="T0" fmla="*/ 946150 w 740"/>
              <a:gd name="T1" fmla="*/ 12700 h 464"/>
              <a:gd name="T2" fmla="*/ 717550 w 740"/>
              <a:gd name="T3" fmla="*/ 0 h 464"/>
              <a:gd name="T4" fmla="*/ 615950 w 740"/>
              <a:gd name="T5" fmla="*/ 25400 h 464"/>
              <a:gd name="T6" fmla="*/ 387350 w 740"/>
              <a:gd name="T7" fmla="*/ 76200 h 464"/>
              <a:gd name="T8" fmla="*/ 196850 w 740"/>
              <a:gd name="T9" fmla="*/ 228600 h 464"/>
              <a:gd name="T10" fmla="*/ 82550 w 740"/>
              <a:gd name="T11" fmla="*/ 330200 h 464"/>
              <a:gd name="T12" fmla="*/ 31750 w 740"/>
              <a:gd name="T13" fmla="*/ 406400 h 464"/>
              <a:gd name="T14" fmla="*/ 44450 w 740"/>
              <a:gd name="T15" fmla="*/ 660400 h 464"/>
              <a:gd name="T16" fmla="*/ 209550 w 740"/>
              <a:gd name="T17" fmla="*/ 736600 h 464"/>
              <a:gd name="T18" fmla="*/ 869950 w 740"/>
              <a:gd name="T19" fmla="*/ 723900 h 464"/>
              <a:gd name="T20" fmla="*/ 946150 w 740"/>
              <a:gd name="T21" fmla="*/ 698500 h 464"/>
              <a:gd name="T22" fmla="*/ 1060450 w 740"/>
              <a:gd name="T23" fmla="*/ 596900 h 464"/>
              <a:gd name="T24" fmla="*/ 1149350 w 740"/>
              <a:gd name="T25" fmla="*/ 393700 h 464"/>
              <a:gd name="T26" fmla="*/ 1085850 w 740"/>
              <a:gd name="T27" fmla="*/ 114300 h 464"/>
              <a:gd name="T28" fmla="*/ 946150 w 740"/>
              <a:gd name="T29" fmla="*/ 12700 h 4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40" h="464">
                <a:moveTo>
                  <a:pt x="596" y="8"/>
                </a:moveTo>
                <a:cubicBezTo>
                  <a:pt x="548" y="5"/>
                  <a:pt x="500" y="0"/>
                  <a:pt x="452" y="0"/>
                </a:cubicBezTo>
                <a:cubicBezTo>
                  <a:pt x="412" y="0"/>
                  <a:pt x="420" y="10"/>
                  <a:pt x="388" y="16"/>
                </a:cubicBezTo>
                <a:cubicBezTo>
                  <a:pt x="337" y="26"/>
                  <a:pt x="293" y="32"/>
                  <a:pt x="244" y="48"/>
                </a:cubicBezTo>
                <a:cubicBezTo>
                  <a:pt x="195" y="64"/>
                  <a:pt x="166" y="116"/>
                  <a:pt x="124" y="144"/>
                </a:cubicBezTo>
                <a:cubicBezTo>
                  <a:pt x="103" y="175"/>
                  <a:pt x="76" y="181"/>
                  <a:pt x="52" y="208"/>
                </a:cubicBezTo>
                <a:cubicBezTo>
                  <a:pt x="39" y="222"/>
                  <a:pt x="20" y="256"/>
                  <a:pt x="20" y="256"/>
                </a:cubicBezTo>
                <a:cubicBezTo>
                  <a:pt x="11" y="303"/>
                  <a:pt x="0" y="374"/>
                  <a:pt x="28" y="416"/>
                </a:cubicBezTo>
                <a:cubicBezTo>
                  <a:pt x="44" y="440"/>
                  <a:pt x="107" y="456"/>
                  <a:pt x="132" y="464"/>
                </a:cubicBezTo>
                <a:cubicBezTo>
                  <a:pt x="271" y="461"/>
                  <a:pt x="409" y="463"/>
                  <a:pt x="548" y="456"/>
                </a:cubicBezTo>
                <a:cubicBezTo>
                  <a:pt x="565" y="455"/>
                  <a:pt x="596" y="440"/>
                  <a:pt x="596" y="440"/>
                </a:cubicBezTo>
                <a:cubicBezTo>
                  <a:pt x="615" y="411"/>
                  <a:pt x="639" y="395"/>
                  <a:pt x="668" y="376"/>
                </a:cubicBezTo>
                <a:cubicBezTo>
                  <a:pt x="692" y="340"/>
                  <a:pt x="710" y="290"/>
                  <a:pt x="724" y="248"/>
                </a:cubicBezTo>
                <a:cubicBezTo>
                  <a:pt x="715" y="101"/>
                  <a:pt x="740" y="156"/>
                  <a:pt x="684" y="72"/>
                </a:cubicBezTo>
                <a:cubicBezTo>
                  <a:pt x="674" y="57"/>
                  <a:pt x="566" y="8"/>
                  <a:pt x="596" y="8"/>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8" name="Freeform 8"/>
          <p:cNvSpPr>
            <a:spLocks/>
          </p:cNvSpPr>
          <p:nvPr/>
        </p:nvSpPr>
        <p:spPr bwMode="auto">
          <a:xfrm>
            <a:off x="3436938" y="1892300"/>
            <a:ext cx="982662" cy="858838"/>
          </a:xfrm>
          <a:custGeom>
            <a:avLst/>
            <a:gdLst>
              <a:gd name="T0" fmla="*/ 665162 w 619"/>
              <a:gd name="T1" fmla="*/ 0 h 541"/>
              <a:gd name="T2" fmla="*/ 385762 w 619"/>
              <a:gd name="T3" fmla="*/ 139700 h 541"/>
              <a:gd name="T4" fmla="*/ 195262 w 619"/>
              <a:gd name="T5" fmla="*/ 317500 h 541"/>
              <a:gd name="T6" fmla="*/ 131762 w 619"/>
              <a:gd name="T7" fmla="*/ 381000 h 541"/>
              <a:gd name="T8" fmla="*/ 42862 w 619"/>
              <a:gd name="T9" fmla="*/ 495300 h 541"/>
              <a:gd name="T10" fmla="*/ 17462 w 619"/>
              <a:gd name="T11" fmla="*/ 571500 h 541"/>
              <a:gd name="T12" fmla="*/ 4762 w 619"/>
              <a:gd name="T13" fmla="*/ 609600 h 541"/>
              <a:gd name="T14" fmla="*/ 17462 w 619"/>
              <a:gd name="T15" fmla="*/ 723900 h 541"/>
              <a:gd name="T16" fmla="*/ 93662 w 619"/>
              <a:gd name="T17" fmla="*/ 774700 h 541"/>
              <a:gd name="T18" fmla="*/ 258762 w 619"/>
              <a:gd name="T19" fmla="*/ 838200 h 541"/>
              <a:gd name="T20" fmla="*/ 931862 w 619"/>
              <a:gd name="T21" fmla="*/ 825500 h 541"/>
              <a:gd name="T22" fmla="*/ 944562 w 619"/>
              <a:gd name="T23" fmla="*/ 736600 h 541"/>
              <a:gd name="T24" fmla="*/ 982662 w 619"/>
              <a:gd name="T25" fmla="*/ 596900 h 541"/>
              <a:gd name="T26" fmla="*/ 969962 w 619"/>
              <a:gd name="T27" fmla="*/ 355600 h 541"/>
              <a:gd name="T28" fmla="*/ 868362 w 619"/>
              <a:gd name="T29" fmla="*/ 266700 h 541"/>
              <a:gd name="T30" fmla="*/ 830262 w 619"/>
              <a:gd name="T31" fmla="*/ 241300 h 541"/>
              <a:gd name="T32" fmla="*/ 779462 w 619"/>
              <a:gd name="T33" fmla="*/ 177800 h 541"/>
              <a:gd name="T34" fmla="*/ 677862 w 619"/>
              <a:gd name="T35" fmla="*/ 88900 h 541"/>
              <a:gd name="T36" fmla="*/ 665162 w 619"/>
              <a:gd name="T37" fmla="*/ 50800 h 541"/>
              <a:gd name="T38" fmla="*/ 665162 w 619"/>
              <a:gd name="T39" fmla="*/ 0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19" h="541">
                <a:moveTo>
                  <a:pt x="419" y="0"/>
                </a:moveTo>
                <a:cubicBezTo>
                  <a:pt x="359" y="20"/>
                  <a:pt x="291" y="45"/>
                  <a:pt x="243" y="88"/>
                </a:cubicBezTo>
                <a:cubicBezTo>
                  <a:pt x="203" y="124"/>
                  <a:pt x="161" y="162"/>
                  <a:pt x="123" y="200"/>
                </a:cubicBezTo>
                <a:cubicBezTo>
                  <a:pt x="70" y="253"/>
                  <a:pt x="147" y="197"/>
                  <a:pt x="83" y="240"/>
                </a:cubicBezTo>
                <a:cubicBezTo>
                  <a:pt x="45" y="297"/>
                  <a:pt x="65" y="274"/>
                  <a:pt x="27" y="312"/>
                </a:cubicBezTo>
                <a:cubicBezTo>
                  <a:pt x="22" y="328"/>
                  <a:pt x="16" y="344"/>
                  <a:pt x="11" y="360"/>
                </a:cubicBezTo>
                <a:cubicBezTo>
                  <a:pt x="8" y="368"/>
                  <a:pt x="3" y="384"/>
                  <a:pt x="3" y="384"/>
                </a:cubicBezTo>
                <a:cubicBezTo>
                  <a:pt x="6" y="408"/>
                  <a:pt x="0" y="435"/>
                  <a:pt x="11" y="456"/>
                </a:cubicBezTo>
                <a:cubicBezTo>
                  <a:pt x="20" y="473"/>
                  <a:pt x="43" y="477"/>
                  <a:pt x="59" y="488"/>
                </a:cubicBezTo>
                <a:cubicBezTo>
                  <a:pt x="104" y="518"/>
                  <a:pt x="106" y="520"/>
                  <a:pt x="163" y="528"/>
                </a:cubicBezTo>
                <a:cubicBezTo>
                  <a:pt x="304" y="525"/>
                  <a:pt x="447" y="541"/>
                  <a:pt x="587" y="520"/>
                </a:cubicBezTo>
                <a:cubicBezTo>
                  <a:pt x="606" y="517"/>
                  <a:pt x="591" y="482"/>
                  <a:pt x="595" y="464"/>
                </a:cubicBezTo>
                <a:cubicBezTo>
                  <a:pt x="601" y="434"/>
                  <a:pt x="619" y="376"/>
                  <a:pt x="619" y="376"/>
                </a:cubicBezTo>
                <a:cubicBezTo>
                  <a:pt x="616" y="325"/>
                  <a:pt x="618" y="274"/>
                  <a:pt x="611" y="224"/>
                </a:cubicBezTo>
                <a:cubicBezTo>
                  <a:pt x="608" y="200"/>
                  <a:pt x="556" y="174"/>
                  <a:pt x="547" y="168"/>
                </a:cubicBezTo>
                <a:cubicBezTo>
                  <a:pt x="539" y="163"/>
                  <a:pt x="523" y="152"/>
                  <a:pt x="523" y="152"/>
                </a:cubicBezTo>
                <a:cubicBezTo>
                  <a:pt x="507" y="105"/>
                  <a:pt x="527" y="148"/>
                  <a:pt x="491" y="112"/>
                </a:cubicBezTo>
                <a:cubicBezTo>
                  <a:pt x="467" y="88"/>
                  <a:pt x="462" y="68"/>
                  <a:pt x="427" y="56"/>
                </a:cubicBezTo>
                <a:cubicBezTo>
                  <a:pt x="424" y="48"/>
                  <a:pt x="424" y="39"/>
                  <a:pt x="419" y="32"/>
                </a:cubicBezTo>
                <a:cubicBezTo>
                  <a:pt x="397" y="4"/>
                  <a:pt x="377" y="28"/>
                  <a:pt x="419" y="0"/>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9" name="Freeform 9"/>
          <p:cNvSpPr>
            <a:spLocks/>
          </p:cNvSpPr>
          <p:nvPr/>
        </p:nvSpPr>
        <p:spPr bwMode="auto">
          <a:xfrm>
            <a:off x="4224338" y="2425701"/>
            <a:ext cx="754062" cy="1147763"/>
          </a:xfrm>
          <a:custGeom>
            <a:avLst/>
            <a:gdLst>
              <a:gd name="T0" fmla="*/ 509501 w 370"/>
              <a:gd name="T1" fmla="*/ 0 h 600"/>
              <a:gd name="T2" fmla="*/ 330157 w 370"/>
              <a:gd name="T3" fmla="*/ 214249 h 600"/>
              <a:gd name="T4" fmla="*/ 313853 w 370"/>
              <a:gd name="T5" fmla="*/ 260160 h 600"/>
              <a:gd name="T6" fmla="*/ 216029 w 370"/>
              <a:gd name="T7" fmla="*/ 321374 h 600"/>
              <a:gd name="T8" fmla="*/ 167116 w 370"/>
              <a:gd name="T9" fmla="*/ 351981 h 600"/>
              <a:gd name="T10" fmla="*/ 134508 w 370"/>
              <a:gd name="T11" fmla="*/ 397891 h 600"/>
              <a:gd name="T12" fmla="*/ 85596 w 370"/>
              <a:gd name="T13" fmla="*/ 428498 h 600"/>
              <a:gd name="T14" fmla="*/ 4076 w 370"/>
              <a:gd name="T15" fmla="*/ 566230 h 600"/>
              <a:gd name="T16" fmla="*/ 183420 w 370"/>
              <a:gd name="T17" fmla="*/ 841693 h 600"/>
              <a:gd name="T18" fmla="*/ 248637 w 370"/>
              <a:gd name="T19" fmla="*/ 1055942 h 600"/>
              <a:gd name="T20" fmla="*/ 264941 w 370"/>
              <a:gd name="T21" fmla="*/ 1101852 h 600"/>
              <a:gd name="T22" fmla="*/ 476893 w 370"/>
              <a:gd name="T23" fmla="*/ 1147763 h 600"/>
              <a:gd name="T24" fmla="*/ 672542 w 370"/>
              <a:gd name="T25" fmla="*/ 1055942 h 600"/>
              <a:gd name="T26" fmla="*/ 688846 w 370"/>
              <a:gd name="T27" fmla="*/ 1010031 h 600"/>
              <a:gd name="T28" fmla="*/ 721454 w 370"/>
              <a:gd name="T29" fmla="*/ 964121 h 600"/>
              <a:gd name="T30" fmla="*/ 754062 w 370"/>
              <a:gd name="T31" fmla="*/ 872300 h 600"/>
              <a:gd name="T32" fmla="*/ 737758 w 370"/>
              <a:gd name="T33" fmla="*/ 198946 h 600"/>
              <a:gd name="T34" fmla="*/ 672542 w 370"/>
              <a:gd name="T35" fmla="*/ 61214 h 600"/>
              <a:gd name="T36" fmla="*/ 574718 w 370"/>
              <a:gd name="T37" fmla="*/ 0 h 600"/>
              <a:gd name="T38" fmla="*/ 509501 w 370"/>
              <a:gd name="T39" fmla="*/ 0 h 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70" h="600">
                <a:moveTo>
                  <a:pt x="250" y="0"/>
                </a:moveTo>
                <a:cubicBezTo>
                  <a:pt x="210" y="27"/>
                  <a:pt x="189" y="72"/>
                  <a:pt x="162" y="112"/>
                </a:cubicBezTo>
                <a:cubicBezTo>
                  <a:pt x="157" y="119"/>
                  <a:pt x="160" y="130"/>
                  <a:pt x="154" y="136"/>
                </a:cubicBezTo>
                <a:cubicBezTo>
                  <a:pt x="140" y="150"/>
                  <a:pt x="122" y="157"/>
                  <a:pt x="106" y="168"/>
                </a:cubicBezTo>
                <a:cubicBezTo>
                  <a:pt x="98" y="173"/>
                  <a:pt x="82" y="184"/>
                  <a:pt x="82" y="184"/>
                </a:cubicBezTo>
                <a:cubicBezTo>
                  <a:pt x="77" y="192"/>
                  <a:pt x="73" y="201"/>
                  <a:pt x="66" y="208"/>
                </a:cubicBezTo>
                <a:cubicBezTo>
                  <a:pt x="59" y="215"/>
                  <a:pt x="48" y="217"/>
                  <a:pt x="42" y="224"/>
                </a:cubicBezTo>
                <a:cubicBezTo>
                  <a:pt x="12" y="258"/>
                  <a:pt x="13" y="263"/>
                  <a:pt x="2" y="296"/>
                </a:cubicBezTo>
                <a:cubicBezTo>
                  <a:pt x="11" y="387"/>
                  <a:pt x="0" y="410"/>
                  <a:pt x="90" y="440"/>
                </a:cubicBezTo>
                <a:cubicBezTo>
                  <a:pt x="103" y="479"/>
                  <a:pt x="112" y="513"/>
                  <a:pt x="122" y="552"/>
                </a:cubicBezTo>
                <a:cubicBezTo>
                  <a:pt x="124" y="560"/>
                  <a:pt x="124" y="570"/>
                  <a:pt x="130" y="576"/>
                </a:cubicBezTo>
                <a:cubicBezTo>
                  <a:pt x="147" y="593"/>
                  <a:pt x="215" y="597"/>
                  <a:pt x="234" y="600"/>
                </a:cubicBezTo>
                <a:cubicBezTo>
                  <a:pt x="317" y="588"/>
                  <a:pt x="274" y="589"/>
                  <a:pt x="330" y="552"/>
                </a:cubicBezTo>
                <a:cubicBezTo>
                  <a:pt x="333" y="544"/>
                  <a:pt x="334" y="536"/>
                  <a:pt x="338" y="528"/>
                </a:cubicBezTo>
                <a:cubicBezTo>
                  <a:pt x="342" y="519"/>
                  <a:pt x="350" y="513"/>
                  <a:pt x="354" y="504"/>
                </a:cubicBezTo>
                <a:cubicBezTo>
                  <a:pt x="361" y="489"/>
                  <a:pt x="370" y="456"/>
                  <a:pt x="370" y="456"/>
                </a:cubicBezTo>
                <a:cubicBezTo>
                  <a:pt x="367" y="339"/>
                  <a:pt x="369" y="221"/>
                  <a:pt x="362" y="104"/>
                </a:cubicBezTo>
                <a:cubicBezTo>
                  <a:pt x="361" y="91"/>
                  <a:pt x="345" y="45"/>
                  <a:pt x="330" y="32"/>
                </a:cubicBezTo>
                <a:cubicBezTo>
                  <a:pt x="316" y="19"/>
                  <a:pt x="282" y="0"/>
                  <a:pt x="282" y="0"/>
                </a:cubicBezTo>
                <a:cubicBezTo>
                  <a:pt x="247" y="9"/>
                  <a:pt x="250" y="19"/>
                  <a:pt x="250" y="0"/>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 name="Freeform 10"/>
          <p:cNvSpPr>
            <a:spLocks/>
          </p:cNvSpPr>
          <p:nvPr/>
        </p:nvSpPr>
        <p:spPr bwMode="auto">
          <a:xfrm>
            <a:off x="3670300" y="3200401"/>
            <a:ext cx="909638" cy="754063"/>
          </a:xfrm>
          <a:custGeom>
            <a:avLst/>
            <a:gdLst>
              <a:gd name="T0" fmla="*/ 63500 w 573"/>
              <a:gd name="T1" fmla="*/ 12700 h 475"/>
              <a:gd name="T2" fmla="*/ 25400 w 573"/>
              <a:gd name="T3" fmla="*/ 50800 h 475"/>
              <a:gd name="T4" fmla="*/ 0 w 573"/>
              <a:gd name="T5" fmla="*/ 127000 h 475"/>
              <a:gd name="T6" fmla="*/ 101600 w 573"/>
              <a:gd name="T7" fmla="*/ 520700 h 475"/>
              <a:gd name="T8" fmla="*/ 203200 w 573"/>
              <a:gd name="T9" fmla="*/ 584200 h 475"/>
              <a:gd name="T10" fmla="*/ 622300 w 573"/>
              <a:gd name="T11" fmla="*/ 698500 h 475"/>
              <a:gd name="T12" fmla="*/ 685800 w 573"/>
              <a:gd name="T13" fmla="*/ 711200 h 475"/>
              <a:gd name="T14" fmla="*/ 762000 w 573"/>
              <a:gd name="T15" fmla="*/ 736600 h 475"/>
              <a:gd name="T16" fmla="*/ 876300 w 573"/>
              <a:gd name="T17" fmla="*/ 723900 h 475"/>
              <a:gd name="T18" fmla="*/ 800100 w 573"/>
              <a:gd name="T19" fmla="*/ 558800 h 475"/>
              <a:gd name="T20" fmla="*/ 698500 w 573"/>
              <a:gd name="T21" fmla="*/ 457200 h 475"/>
              <a:gd name="T22" fmla="*/ 622300 w 573"/>
              <a:gd name="T23" fmla="*/ 419100 h 475"/>
              <a:gd name="T24" fmla="*/ 482600 w 573"/>
              <a:gd name="T25" fmla="*/ 266700 h 475"/>
              <a:gd name="T26" fmla="*/ 381000 w 573"/>
              <a:gd name="T27" fmla="*/ 127000 h 475"/>
              <a:gd name="T28" fmla="*/ 165100 w 573"/>
              <a:gd name="T29" fmla="*/ 0 h 475"/>
              <a:gd name="T30" fmla="*/ 63500 w 573"/>
              <a:gd name="T31" fmla="*/ 12700 h 4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73" h="475">
                <a:moveTo>
                  <a:pt x="40" y="8"/>
                </a:moveTo>
                <a:cubicBezTo>
                  <a:pt x="32" y="16"/>
                  <a:pt x="21" y="22"/>
                  <a:pt x="16" y="32"/>
                </a:cubicBezTo>
                <a:cubicBezTo>
                  <a:pt x="8" y="47"/>
                  <a:pt x="0" y="80"/>
                  <a:pt x="0" y="80"/>
                </a:cubicBezTo>
                <a:cubicBezTo>
                  <a:pt x="6" y="139"/>
                  <a:pt x="21" y="278"/>
                  <a:pt x="64" y="328"/>
                </a:cubicBezTo>
                <a:cubicBezTo>
                  <a:pt x="80" y="346"/>
                  <a:pt x="107" y="358"/>
                  <a:pt x="128" y="368"/>
                </a:cubicBezTo>
                <a:cubicBezTo>
                  <a:pt x="155" y="448"/>
                  <a:pt x="335" y="436"/>
                  <a:pt x="392" y="440"/>
                </a:cubicBezTo>
                <a:cubicBezTo>
                  <a:pt x="405" y="443"/>
                  <a:pt x="419" y="444"/>
                  <a:pt x="432" y="448"/>
                </a:cubicBezTo>
                <a:cubicBezTo>
                  <a:pt x="448" y="452"/>
                  <a:pt x="480" y="464"/>
                  <a:pt x="480" y="464"/>
                </a:cubicBezTo>
                <a:cubicBezTo>
                  <a:pt x="504" y="461"/>
                  <a:pt x="537" y="475"/>
                  <a:pt x="552" y="456"/>
                </a:cubicBezTo>
                <a:cubicBezTo>
                  <a:pt x="573" y="429"/>
                  <a:pt x="525" y="366"/>
                  <a:pt x="504" y="352"/>
                </a:cubicBezTo>
                <a:cubicBezTo>
                  <a:pt x="487" y="326"/>
                  <a:pt x="469" y="302"/>
                  <a:pt x="440" y="288"/>
                </a:cubicBezTo>
                <a:cubicBezTo>
                  <a:pt x="414" y="275"/>
                  <a:pt x="415" y="287"/>
                  <a:pt x="392" y="264"/>
                </a:cubicBezTo>
                <a:cubicBezTo>
                  <a:pt x="359" y="231"/>
                  <a:pt x="345" y="195"/>
                  <a:pt x="304" y="168"/>
                </a:cubicBezTo>
                <a:cubicBezTo>
                  <a:pt x="281" y="134"/>
                  <a:pt x="276" y="104"/>
                  <a:pt x="240" y="80"/>
                </a:cubicBezTo>
                <a:cubicBezTo>
                  <a:pt x="221" y="24"/>
                  <a:pt x="156" y="13"/>
                  <a:pt x="104" y="0"/>
                </a:cubicBezTo>
                <a:cubicBezTo>
                  <a:pt x="45" y="8"/>
                  <a:pt x="67" y="8"/>
                  <a:pt x="40" y="8"/>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 name="Freeform 11"/>
          <p:cNvSpPr>
            <a:spLocks/>
          </p:cNvSpPr>
          <p:nvPr/>
        </p:nvSpPr>
        <p:spPr bwMode="auto">
          <a:xfrm>
            <a:off x="6013451" y="1193801"/>
            <a:ext cx="658813" cy="722313"/>
          </a:xfrm>
          <a:custGeom>
            <a:avLst/>
            <a:gdLst>
              <a:gd name="T0" fmla="*/ 173174 w 350"/>
              <a:gd name="T1" fmla="*/ 0 h 294"/>
              <a:gd name="T2" fmla="*/ 429170 w 350"/>
              <a:gd name="T3" fmla="*/ 196548 h 294"/>
              <a:gd name="T4" fmla="*/ 624931 w 350"/>
              <a:gd name="T5" fmla="*/ 412750 h 294"/>
              <a:gd name="T6" fmla="*/ 609873 w 350"/>
              <a:gd name="T7" fmla="*/ 668262 h 294"/>
              <a:gd name="T8" fmla="*/ 429170 w 350"/>
              <a:gd name="T9" fmla="*/ 648608 h 294"/>
              <a:gd name="T10" fmla="*/ 338818 w 350"/>
              <a:gd name="T11" fmla="*/ 609298 h 294"/>
              <a:gd name="T12" fmla="*/ 82822 w 350"/>
              <a:gd name="T13" fmla="*/ 334131 h 294"/>
              <a:gd name="T14" fmla="*/ 82822 w 350"/>
              <a:gd name="T15" fmla="*/ 58964 h 294"/>
              <a:gd name="T16" fmla="*/ 173174 w 350"/>
              <a:gd name="T17" fmla="*/ 0 h 2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0" h="294">
                <a:moveTo>
                  <a:pt x="92" y="0"/>
                </a:moveTo>
                <a:cubicBezTo>
                  <a:pt x="160" y="14"/>
                  <a:pt x="176" y="46"/>
                  <a:pt x="228" y="80"/>
                </a:cubicBezTo>
                <a:cubicBezTo>
                  <a:pt x="258" y="125"/>
                  <a:pt x="279" y="150"/>
                  <a:pt x="332" y="168"/>
                </a:cubicBezTo>
                <a:cubicBezTo>
                  <a:pt x="329" y="203"/>
                  <a:pt x="350" y="248"/>
                  <a:pt x="324" y="272"/>
                </a:cubicBezTo>
                <a:cubicBezTo>
                  <a:pt x="300" y="294"/>
                  <a:pt x="260" y="269"/>
                  <a:pt x="228" y="264"/>
                </a:cubicBezTo>
                <a:cubicBezTo>
                  <a:pt x="211" y="261"/>
                  <a:pt x="180" y="248"/>
                  <a:pt x="180" y="248"/>
                </a:cubicBezTo>
                <a:cubicBezTo>
                  <a:pt x="147" y="199"/>
                  <a:pt x="86" y="178"/>
                  <a:pt x="44" y="136"/>
                </a:cubicBezTo>
                <a:cubicBezTo>
                  <a:pt x="31" y="98"/>
                  <a:pt x="0" y="59"/>
                  <a:pt x="44" y="24"/>
                </a:cubicBezTo>
                <a:cubicBezTo>
                  <a:pt x="60" y="11"/>
                  <a:pt x="136" y="22"/>
                  <a:pt x="92" y="0"/>
                </a:cubicBezTo>
                <a:close/>
              </a:path>
            </a:pathLst>
          </a:custGeom>
          <a:solidFill>
            <a:schemeClr val="bg1"/>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2" name="Text Box 12"/>
          <p:cNvSpPr txBox="1">
            <a:spLocks noChangeArrowheads="1"/>
          </p:cNvSpPr>
          <p:nvPr/>
        </p:nvSpPr>
        <p:spPr bwMode="auto">
          <a:xfrm>
            <a:off x="5808663" y="2708276"/>
            <a:ext cx="863600" cy="6508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GB" sz="1800">
                <a:latin typeface="Arial Unicode MS" panose="020B0604020202020204" pitchFamily="34" charset="-128"/>
              </a:rPr>
              <a:t>Fossils</a:t>
            </a:r>
          </a:p>
        </p:txBody>
      </p:sp>
      <p:sp>
        <p:nvSpPr>
          <p:cNvPr id="15373" name="AutoShape 13"/>
          <p:cNvSpPr>
            <a:spLocks noChangeArrowheads="1"/>
          </p:cNvSpPr>
          <p:nvPr/>
        </p:nvSpPr>
        <p:spPr bwMode="auto">
          <a:xfrm rot="-4015108">
            <a:off x="5303044" y="2350294"/>
            <a:ext cx="431800" cy="576262"/>
          </a:xfrm>
          <a:prstGeom prst="upArrow">
            <a:avLst>
              <a:gd name="adj1" fmla="val 50000"/>
              <a:gd name="adj2" fmla="val 33364"/>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2" name="TextBox 1"/>
          <p:cNvSpPr txBox="1"/>
          <p:nvPr/>
        </p:nvSpPr>
        <p:spPr>
          <a:xfrm>
            <a:off x="8146473" y="4114800"/>
            <a:ext cx="3519054" cy="369332"/>
          </a:xfrm>
          <a:prstGeom prst="rect">
            <a:avLst/>
          </a:prstGeom>
          <a:noFill/>
        </p:spPr>
        <p:txBody>
          <a:bodyPr wrap="square" rtlCol="0">
            <a:spAutoFit/>
          </a:bodyPr>
          <a:lstStyle/>
          <a:p>
            <a:r>
              <a:rPr lang="en-US" dirty="0" smtClean="0"/>
              <a:t>A lot of the pieces are missing!</a:t>
            </a:r>
            <a:endParaRPr lang="en-US" dirty="0"/>
          </a:p>
        </p:txBody>
      </p:sp>
    </p:spTree>
    <p:extLst>
      <p:ext uri="{BB962C8B-B14F-4D97-AF65-F5344CB8AC3E}">
        <p14:creationId xmlns:p14="http://schemas.microsoft.com/office/powerpoint/2010/main" val="7121623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Another possibility is that </a:t>
            </a:r>
            <a:r>
              <a:rPr lang="en-US" dirty="0" err="1" smtClean="0"/>
              <a:t>Toumaï</a:t>
            </a:r>
            <a:r>
              <a:rPr lang="en-US" dirty="0" smtClean="0"/>
              <a:t> is related to both humans and chimpanzees, but is the ancestor of neither. </a:t>
            </a:r>
            <a:r>
              <a:rPr lang="en-US" dirty="0"/>
              <a:t>T</a:t>
            </a:r>
            <a:r>
              <a:rPr lang="en-US" dirty="0" smtClean="0"/>
              <a:t>he discoverers of </a:t>
            </a:r>
            <a:r>
              <a:rPr lang="en-US" i="1" dirty="0" err="1" smtClean="0"/>
              <a:t>Orrorin</a:t>
            </a:r>
            <a:r>
              <a:rPr lang="en-US" i="1" dirty="0" smtClean="0"/>
              <a:t> </a:t>
            </a:r>
            <a:r>
              <a:rPr lang="en-US" i="1" dirty="0" err="1" smtClean="0"/>
              <a:t>tugenensis</a:t>
            </a:r>
            <a:r>
              <a:rPr lang="en-US" dirty="0" smtClean="0"/>
              <a:t>, suggested that the features of </a:t>
            </a:r>
            <a:r>
              <a:rPr lang="en-US" i="1" dirty="0" smtClean="0"/>
              <a:t>S. </a:t>
            </a:r>
            <a:r>
              <a:rPr lang="en-US" i="1" dirty="0" err="1" smtClean="0"/>
              <a:t>tchadensis</a:t>
            </a:r>
            <a:r>
              <a:rPr lang="en-US" dirty="0" smtClean="0"/>
              <a:t> are consistent with a female proto-gorilla. </a:t>
            </a:r>
          </a:p>
          <a:p>
            <a:r>
              <a:rPr lang="en-US" dirty="0" smtClean="0"/>
              <a:t>Even if this claim is upheld, then the find would lose none of its significance, for at present, few chimpanzee or gorilla ancestors have been found anywhere in Africa. </a:t>
            </a:r>
            <a:endParaRPr lang="en-US" dirty="0"/>
          </a:p>
          <a:p>
            <a:r>
              <a:rPr lang="en-US" dirty="0"/>
              <a:t>I</a:t>
            </a:r>
            <a:r>
              <a:rPr lang="en-US" dirty="0" smtClean="0"/>
              <a:t>f </a:t>
            </a:r>
            <a:r>
              <a:rPr lang="en-US" i="1" dirty="0" smtClean="0"/>
              <a:t>S. </a:t>
            </a:r>
            <a:r>
              <a:rPr lang="en-US" i="1" dirty="0" err="1" smtClean="0"/>
              <a:t>tchadensis</a:t>
            </a:r>
            <a:r>
              <a:rPr lang="en-US" dirty="0" smtClean="0"/>
              <a:t> is an ancestral relative of the chimpanzees (or gorillas), then it represents the first known member of </a:t>
            </a:r>
            <a:r>
              <a:rPr lang="en-US" i="1" dirty="0" smtClean="0"/>
              <a:t>their</a:t>
            </a:r>
            <a:r>
              <a:rPr lang="en-US" dirty="0" smtClean="0"/>
              <a:t> lineage. Furthermore, </a:t>
            </a:r>
            <a:r>
              <a:rPr lang="en-US" i="1" dirty="0" smtClean="0"/>
              <a:t>S. </a:t>
            </a:r>
            <a:r>
              <a:rPr lang="en-US" i="1" dirty="0" err="1" smtClean="0"/>
              <a:t>tchadensis</a:t>
            </a:r>
            <a:r>
              <a:rPr lang="en-US" dirty="0" smtClean="0"/>
              <a:t> does indicate that the last common ancestor of humans and chimpanzees is unlikely to resemble chimpanzees very much, as had been previously supposed by some paleontologists</a:t>
            </a:r>
            <a:endParaRPr lang="en-US" dirty="0"/>
          </a:p>
        </p:txBody>
      </p:sp>
    </p:spTree>
    <p:extLst>
      <p:ext uri="{BB962C8B-B14F-4D97-AF65-F5344CB8AC3E}">
        <p14:creationId xmlns:p14="http://schemas.microsoft.com/office/powerpoint/2010/main" val="26811958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further possibility, highlighted by research published in 2012, is that the human/chimpanzee split is earlier than previously thought, with a possible range of 7 to 13 million years ago (with the more recent end of this range being favored by most researchers), based on slower than previously thought changes between generations in human DNA. </a:t>
            </a:r>
          </a:p>
        </p:txBody>
      </p:sp>
    </p:spTree>
    <p:extLst>
      <p:ext uri="{BB962C8B-B14F-4D97-AF65-F5344CB8AC3E}">
        <p14:creationId xmlns:p14="http://schemas.microsoft.com/office/powerpoint/2010/main" val="2132297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oldest hominid</a:t>
            </a:r>
            <a:endParaRPr lang="en-US" dirty="0"/>
          </a:p>
        </p:txBody>
      </p:sp>
      <p:sp>
        <p:nvSpPr>
          <p:cNvPr id="3" name="Content Placeholder 2"/>
          <p:cNvSpPr>
            <a:spLocks noGrp="1"/>
          </p:cNvSpPr>
          <p:nvPr>
            <p:ph idx="1"/>
          </p:nvPr>
        </p:nvSpPr>
        <p:spPr/>
        <p:txBody>
          <a:bodyPr/>
          <a:lstStyle/>
          <a:p>
            <a:r>
              <a:rPr lang="en-US" dirty="0" smtClean="0"/>
              <a:t>The next oldest hominid is </a:t>
            </a:r>
            <a:r>
              <a:rPr lang="en-US" i="1" dirty="0" err="1" smtClean="0"/>
              <a:t>Orrorin</a:t>
            </a:r>
            <a:r>
              <a:rPr lang="en-US" i="1" dirty="0" smtClean="0"/>
              <a:t> </a:t>
            </a:r>
            <a:r>
              <a:rPr lang="en-US" i="1" dirty="0" err="1" smtClean="0"/>
              <a:t>tugenensis</a:t>
            </a:r>
            <a:r>
              <a:rPr lang="en-US" dirty="0" smtClean="0"/>
              <a:t>, whose fossils have been dated at 6 million </a:t>
            </a:r>
            <a:r>
              <a:rPr lang="en-US" dirty="0" smtClean="0"/>
              <a:t>years, in Kenya</a:t>
            </a:r>
            <a:endParaRPr lang="en-US" dirty="0" smtClean="0"/>
          </a:p>
          <a:p>
            <a:pPr lvl="1"/>
            <a:r>
              <a:rPr lang="en-US" dirty="0" smtClean="0"/>
              <a:t>consist of bits of jaw, isolated teeth, finger, arm, and partial upper leg bones</a:t>
            </a:r>
          </a:p>
          <a:p>
            <a:r>
              <a:rPr lang="en-US" dirty="0" smtClean="0"/>
              <a:t>At this time, debate continues </a:t>
            </a:r>
            <a:r>
              <a:rPr lang="en-US" dirty="0" smtClean="0"/>
              <a:t>as </a:t>
            </a:r>
            <a:r>
              <a:rPr lang="en-US" dirty="0" smtClean="0"/>
              <a:t>to exactly where </a:t>
            </a:r>
            <a:r>
              <a:rPr lang="en-US" i="1" dirty="0" err="1" smtClean="0"/>
              <a:t>Orrorin</a:t>
            </a:r>
            <a:r>
              <a:rPr lang="en-US" i="1" dirty="0" smtClean="0"/>
              <a:t> </a:t>
            </a:r>
            <a:r>
              <a:rPr lang="en-US" i="1" dirty="0" err="1" smtClean="0"/>
              <a:t>tugenensis</a:t>
            </a:r>
            <a:r>
              <a:rPr lang="en-US" dirty="0" smtClean="0"/>
              <a:t> fits in the hominid lineage</a:t>
            </a:r>
          </a:p>
          <a:p>
            <a:endParaRPr lang="en-US" dirty="0"/>
          </a:p>
        </p:txBody>
      </p:sp>
    </p:spTree>
    <p:extLst>
      <p:ext uri="{BB962C8B-B14F-4D97-AF65-F5344CB8AC3E}">
        <p14:creationId xmlns:p14="http://schemas.microsoft.com/office/powerpoint/2010/main" val="1251650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0572" y="1889341"/>
            <a:ext cx="5170856" cy="2959749"/>
          </a:xfrm>
        </p:spPr>
      </p:pic>
    </p:spTree>
    <p:extLst>
      <p:ext uri="{BB962C8B-B14F-4D97-AF65-F5344CB8AC3E}">
        <p14:creationId xmlns:p14="http://schemas.microsoft.com/office/powerpoint/2010/main" val="3662930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If </a:t>
            </a:r>
            <a:r>
              <a:rPr lang="en-US" i="1" dirty="0" err="1" smtClean="0"/>
              <a:t>Orrorin</a:t>
            </a:r>
            <a:r>
              <a:rPr lang="en-US" dirty="0" smtClean="0"/>
              <a:t> proves to be a direct human ancestor, then australopithecines such as </a:t>
            </a:r>
            <a:r>
              <a:rPr lang="en-US" i="1" dirty="0" smtClean="0"/>
              <a:t>Australopithecus </a:t>
            </a:r>
            <a:r>
              <a:rPr lang="en-US" i="1" dirty="0" err="1" smtClean="0"/>
              <a:t>afarensis</a:t>
            </a:r>
            <a:r>
              <a:rPr lang="en-US" dirty="0" smtClean="0"/>
              <a:t> ("Lucy") may be considered a side branch of the hominid family tree</a:t>
            </a:r>
          </a:p>
          <a:p>
            <a:r>
              <a:rPr lang="en-US" i="1" dirty="0" err="1" smtClean="0"/>
              <a:t>Orrorin</a:t>
            </a:r>
            <a:r>
              <a:rPr lang="en-US" dirty="0" smtClean="0"/>
              <a:t> is both earlier, by almost 3 million years, and more similar to modern humans than is </a:t>
            </a:r>
            <a:r>
              <a:rPr lang="en-US" i="1" dirty="0" smtClean="0"/>
              <a:t>A. </a:t>
            </a:r>
            <a:r>
              <a:rPr lang="en-US" i="1" dirty="0" err="1" smtClean="0"/>
              <a:t>afarensis</a:t>
            </a:r>
            <a:r>
              <a:rPr lang="en-US" dirty="0" smtClean="0"/>
              <a:t>. The main similarity is that the </a:t>
            </a:r>
            <a:r>
              <a:rPr lang="en-US" dirty="0" err="1" smtClean="0"/>
              <a:t>Orrorin</a:t>
            </a:r>
            <a:r>
              <a:rPr lang="en-US" dirty="0" smtClean="0"/>
              <a:t> femur is morphologically closer to that of </a:t>
            </a:r>
            <a:r>
              <a:rPr lang="en-US" i="1" dirty="0" smtClean="0"/>
              <a:t>H. sapiens</a:t>
            </a:r>
            <a:r>
              <a:rPr lang="en-US" dirty="0" smtClean="0"/>
              <a:t> than is </a:t>
            </a:r>
            <a:r>
              <a:rPr lang="en-US" i="1" dirty="0" smtClean="0"/>
              <a:t>Lucy's</a:t>
            </a:r>
            <a:r>
              <a:rPr lang="en-US" dirty="0" smtClean="0"/>
              <a:t>; there is, however, some debate over this point</a:t>
            </a:r>
            <a:endParaRPr lang="en-US" dirty="0"/>
          </a:p>
        </p:txBody>
      </p:sp>
    </p:spTree>
    <p:extLst>
      <p:ext uri="{BB962C8B-B14F-4D97-AF65-F5344CB8AC3E}">
        <p14:creationId xmlns:p14="http://schemas.microsoft.com/office/powerpoint/2010/main" val="3489307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
            </a:r>
            <a:r>
              <a:rPr lang="en-US" dirty="0" err="1" smtClean="0"/>
              <a:t>Ardi</a:t>
            </a:r>
            <a:r>
              <a:rPr lang="en-US" dirty="0" smtClean="0"/>
              <a:t>”</a:t>
            </a:r>
            <a:endParaRPr lang="en-US" dirty="0"/>
          </a:p>
        </p:txBody>
      </p:sp>
      <p:sp>
        <p:nvSpPr>
          <p:cNvPr id="3" name="Content Placeholder 2"/>
          <p:cNvSpPr>
            <a:spLocks noGrp="1"/>
          </p:cNvSpPr>
          <p:nvPr>
            <p:ph idx="1"/>
          </p:nvPr>
        </p:nvSpPr>
        <p:spPr/>
        <p:txBody>
          <a:bodyPr/>
          <a:lstStyle/>
          <a:p>
            <a:r>
              <a:rPr lang="en-US" dirty="0" smtClean="0"/>
              <a:t>Sometime between 5.8 and 5.2 million years ago another hominid was present in eastern Africa</a:t>
            </a:r>
          </a:p>
          <a:p>
            <a:r>
              <a:rPr lang="en-US" i="1" dirty="0" err="1" smtClean="0"/>
              <a:t>Ardipithecus</a:t>
            </a:r>
            <a:r>
              <a:rPr lang="en-US" i="1" dirty="0" smtClean="0"/>
              <a:t> </a:t>
            </a:r>
            <a:r>
              <a:rPr lang="en-US" i="1" dirty="0" err="1" smtClean="0"/>
              <a:t>ramidus</a:t>
            </a:r>
            <a:r>
              <a:rPr lang="en-US" i="1" dirty="0" smtClean="0"/>
              <a:t> </a:t>
            </a:r>
            <a:r>
              <a:rPr lang="en-US" i="1" dirty="0" err="1" smtClean="0"/>
              <a:t>kadabba</a:t>
            </a:r>
            <a:r>
              <a:rPr lang="en-US" dirty="0" smtClean="0"/>
              <a:t> is older than its 4.4 million year old relative </a:t>
            </a:r>
            <a:r>
              <a:rPr lang="en-US" i="1" dirty="0" err="1" smtClean="0"/>
              <a:t>Ardipithecus</a:t>
            </a:r>
            <a:r>
              <a:rPr lang="en-US" i="1" dirty="0" smtClean="0"/>
              <a:t> </a:t>
            </a:r>
            <a:r>
              <a:rPr lang="en-US" i="1" dirty="0" err="1" smtClean="0"/>
              <a:t>ramidus</a:t>
            </a:r>
            <a:r>
              <a:rPr lang="en-US" i="1" dirty="0" smtClean="0"/>
              <a:t> </a:t>
            </a:r>
            <a:r>
              <a:rPr lang="en-US" i="1" dirty="0" err="1" smtClean="0"/>
              <a:t>ramidus</a:t>
            </a:r>
            <a:endParaRPr lang="en-US" dirty="0" smtClean="0"/>
          </a:p>
          <a:p>
            <a:r>
              <a:rPr lang="en-US" i="1" dirty="0" err="1" smtClean="0"/>
              <a:t>Ardipithecus</a:t>
            </a:r>
            <a:r>
              <a:rPr lang="en-US" i="1" dirty="0" smtClean="0"/>
              <a:t> </a:t>
            </a:r>
            <a:r>
              <a:rPr lang="en-US" i="1" dirty="0" err="1" smtClean="0"/>
              <a:t>ramidus</a:t>
            </a:r>
            <a:r>
              <a:rPr lang="en-US" i="1" dirty="0" smtClean="0"/>
              <a:t> </a:t>
            </a:r>
            <a:r>
              <a:rPr lang="en-US" i="1" dirty="0" err="1" smtClean="0"/>
              <a:t>kadabba</a:t>
            </a:r>
            <a:r>
              <a:rPr lang="en-US" dirty="0" smtClean="0"/>
              <a:t> is very similar in most features to </a:t>
            </a:r>
            <a:r>
              <a:rPr lang="en-US" i="1" dirty="0" err="1" smtClean="0"/>
              <a:t>Ardipithecus</a:t>
            </a:r>
            <a:r>
              <a:rPr lang="en-US" i="1" dirty="0" smtClean="0"/>
              <a:t> </a:t>
            </a:r>
            <a:r>
              <a:rPr lang="en-US" i="1" dirty="0" err="1" smtClean="0"/>
              <a:t>ramidus</a:t>
            </a:r>
            <a:r>
              <a:rPr lang="en-US" i="1" dirty="0" smtClean="0"/>
              <a:t> </a:t>
            </a:r>
            <a:r>
              <a:rPr lang="en-US" i="1" dirty="0" err="1" smtClean="0"/>
              <a:t>ramidus</a:t>
            </a:r>
            <a:r>
              <a:rPr lang="en-US" dirty="0" smtClean="0"/>
              <a:t> but in certain features of its teeth is more apelike than its younger relative</a:t>
            </a:r>
          </a:p>
          <a:p>
            <a:endParaRPr lang="en-US" dirty="0"/>
          </a:p>
        </p:txBody>
      </p:sp>
    </p:spTree>
    <p:extLst>
      <p:ext uri="{BB962C8B-B14F-4D97-AF65-F5344CB8AC3E}">
        <p14:creationId xmlns:p14="http://schemas.microsoft.com/office/powerpoint/2010/main" val="5682061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dirty="0" err="1" smtClean="0"/>
              <a:t>Ardi</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4361" y="1890206"/>
            <a:ext cx="3980584" cy="408816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909" y="2108055"/>
            <a:ext cx="3530745" cy="3530745"/>
          </a:xfrm>
          <a:prstGeom prst="rect">
            <a:avLst/>
          </a:prstGeom>
        </p:spPr>
      </p:pic>
    </p:spTree>
    <p:extLst>
      <p:ext uri="{BB962C8B-B14F-4D97-AF65-F5344CB8AC3E}">
        <p14:creationId xmlns:p14="http://schemas.microsoft.com/office/powerpoint/2010/main" val="34930563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9961" y="564861"/>
            <a:ext cx="5487894" cy="5980244"/>
          </a:xfrm>
        </p:spPr>
      </p:pic>
    </p:spTree>
    <p:extLst>
      <p:ext uri="{BB962C8B-B14F-4D97-AF65-F5344CB8AC3E}">
        <p14:creationId xmlns:p14="http://schemas.microsoft.com/office/powerpoint/2010/main" val="11780495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Habitual bipedal walkers</a:t>
            </a:r>
            <a:endParaRPr lang="en-US" dirty="0"/>
          </a:p>
        </p:txBody>
      </p:sp>
      <p:sp>
        <p:nvSpPr>
          <p:cNvPr id="3" name="Content Placeholder 2"/>
          <p:cNvSpPr>
            <a:spLocks noGrp="1"/>
          </p:cNvSpPr>
          <p:nvPr>
            <p:ph idx="1"/>
          </p:nvPr>
        </p:nvSpPr>
        <p:spPr/>
        <p:txBody>
          <a:bodyPr/>
          <a:lstStyle/>
          <a:p>
            <a:r>
              <a:rPr lang="en-US" dirty="0" smtClean="0"/>
              <a:t>Although many paleoanthropologists think both </a:t>
            </a:r>
            <a:r>
              <a:rPr lang="en-US" i="1" dirty="0" err="1" smtClean="0"/>
              <a:t>Orrorin</a:t>
            </a:r>
            <a:r>
              <a:rPr lang="en-US" i="1" dirty="0" smtClean="0"/>
              <a:t> </a:t>
            </a:r>
            <a:r>
              <a:rPr lang="en-US" i="1" dirty="0" err="1" smtClean="0"/>
              <a:t>tugenensis</a:t>
            </a:r>
            <a:r>
              <a:rPr lang="en-US" dirty="0" smtClean="0"/>
              <a:t> and </a:t>
            </a:r>
            <a:r>
              <a:rPr lang="en-US" i="1" dirty="0" err="1" smtClean="0"/>
              <a:t>Ardipithecus</a:t>
            </a:r>
            <a:r>
              <a:rPr lang="en-US" i="1" dirty="0" smtClean="0"/>
              <a:t> </a:t>
            </a:r>
            <a:r>
              <a:rPr lang="en-US" i="1" dirty="0" err="1" smtClean="0"/>
              <a:t>ramidus</a:t>
            </a:r>
            <a:r>
              <a:rPr lang="en-US" i="1" dirty="0" smtClean="0"/>
              <a:t> </a:t>
            </a:r>
            <a:r>
              <a:rPr lang="en-US" i="1" dirty="0" err="1" smtClean="0"/>
              <a:t>kadabba</a:t>
            </a:r>
            <a:r>
              <a:rPr lang="en-US" dirty="0" smtClean="0"/>
              <a:t> were habitual bipedal walkers and thus on a direct evolutionary line to humans, others are not as impressed with the fossil evidence and are reserving judgment</a:t>
            </a:r>
          </a:p>
          <a:p>
            <a:r>
              <a:rPr lang="en-US" dirty="0" smtClean="0"/>
              <a:t>Until more fossil evidence is found and analyzed, any single scheme of hominid evolution presented here would be premature</a:t>
            </a:r>
          </a:p>
          <a:p>
            <a:endParaRPr lang="en-US" dirty="0"/>
          </a:p>
        </p:txBody>
      </p:sp>
    </p:spTree>
    <p:extLst>
      <p:ext uri="{BB962C8B-B14F-4D97-AF65-F5344CB8AC3E}">
        <p14:creationId xmlns:p14="http://schemas.microsoft.com/office/powerpoint/2010/main" val="37097230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a typeface="Arial Unicode MS" panose="020B0604020202020204" pitchFamily="34" charset="-128"/>
                <a:cs typeface="Arial Unicode MS" panose="020B0604020202020204" pitchFamily="34" charset="-128"/>
              </a:rPr>
              <a:t>Australopithecines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Australopithecine</a:t>
            </a:r>
            <a:r>
              <a:rPr lang="en-US" dirty="0" smtClean="0">
                <a:solidFill>
                  <a:srgbClr val="89E0FF"/>
                </a:solidFill>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is a collective term for all members of the genus </a:t>
            </a:r>
            <a:r>
              <a:rPr lang="en-US" i="1" dirty="0" smtClean="0">
                <a:ea typeface="Arial Unicode MS" panose="020B0604020202020204" pitchFamily="34" charset="-128"/>
                <a:cs typeface="Arial Unicode MS" panose="020B0604020202020204" pitchFamily="34" charset="-128"/>
              </a:rPr>
              <a:t>Australopithecus</a:t>
            </a: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Currently, five species are recognized: </a:t>
            </a:r>
          </a:p>
          <a:p>
            <a:pPr lvl="1"/>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anamensis</a:t>
            </a:r>
            <a:r>
              <a:rPr lang="en-US" i="1" dirty="0" smtClean="0">
                <a:ea typeface="Arial Unicode MS" panose="020B0604020202020204" pitchFamily="34" charset="-128"/>
                <a:cs typeface="Arial Unicode MS" panose="020B0604020202020204" pitchFamily="34" charset="-128"/>
              </a:rPr>
              <a:t> </a:t>
            </a:r>
          </a:p>
          <a:p>
            <a:pPr lvl="1"/>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endParaRPr lang="en-US" i="1" dirty="0" smtClean="0">
              <a:ea typeface="Arial Unicode MS" panose="020B0604020202020204" pitchFamily="34" charset="-128"/>
              <a:cs typeface="Arial Unicode MS" panose="020B0604020202020204" pitchFamily="34" charset="-128"/>
            </a:endParaRPr>
          </a:p>
          <a:p>
            <a:pPr lvl="1"/>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i="1" dirty="0" smtClean="0">
                <a:ea typeface="Arial Unicode MS" panose="020B0604020202020204" pitchFamily="34" charset="-128"/>
                <a:cs typeface="Arial Unicode MS" panose="020B0604020202020204" pitchFamily="34" charset="-128"/>
              </a:rPr>
              <a:t> </a:t>
            </a:r>
          </a:p>
          <a:p>
            <a:pPr lvl="1"/>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robustus</a:t>
            </a:r>
            <a:r>
              <a:rPr lang="en-US" i="1" dirty="0" smtClean="0">
                <a:ea typeface="Arial Unicode MS" panose="020B0604020202020204" pitchFamily="34" charset="-128"/>
                <a:cs typeface="Arial Unicode MS" panose="020B0604020202020204" pitchFamily="34" charset="-128"/>
              </a:rPr>
              <a:t> </a:t>
            </a:r>
          </a:p>
          <a:p>
            <a:pPr lvl="1"/>
            <a:r>
              <a:rPr lang="en-US" i="1" dirty="0" smtClean="0">
                <a:ea typeface="Arial Unicode MS" panose="020B0604020202020204" pitchFamily="34" charset="-128"/>
                <a:cs typeface="Arial Unicode MS" panose="020B0604020202020204" pitchFamily="34" charset="-128"/>
              </a:rPr>
              <a:t> A. </a:t>
            </a:r>
            <a:r>
              <a:rPr lang="en-US" i="1" dirty="0" err="1" smtClean="0">
                <a:ea typeface="Arial Unicode MS" panose="020B0604020202020204" pitchFamily="34" charset="-128"/>
                <a:cs typeface="Arial Unicode MS" panose="020B0604020202020204" pitchFamily="34" charset="-128"/>
              </a:rPr>
              <a:t>boisei</a:t>
            </a:r>
            <a:endParaRPr lang="en-US" i="1" dirty="0" smtClean="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387656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
          <p:cNvSpPr txBox="1">
            <a:spLocks noChangeArrowheads="1"/>
          </p:cNvSpPr>
          <p:nvPr/>
        </p:nvSpPr>
        <p:spPr bwMode="auto">
          <a:xfrm>
            <a:off x="2819400" y="533401"/>
            <a:ext cx="480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800" b="1" dirty="0">
                <a:solidFill>
                  <a:schemeClr val="tx2"/>
                </a:solidFill>
              </a:rPr>
              <a:t>What is a Hominid?</a:t>
            </a:r>
          </a:p>
        </p:txBody>
      </p:sp>
      <p:sp>
        <p:nvSpPr>
          <p:cNvPr id="4099" name="Text Box 4"/>
          <p:cNvSpPr txBox="1">
            <a:spLocks noChangeArrowheads="1"/>
          </p:cNvSpPr>
          <p:nvPr/>
        </p:nvSpPr>
        <p:spPr bwMode="auto">
          <a:xfrm>
            <a:off x="512618" y="1133475"/>
            <a:ext cx="5049982"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sz="2400">
                <a:solidFill>
                  <a:schemeClr val="tx1"/>
                </a:solidFill>
                <a:latin typeface="Tahoma" panose="020B0604030504040204" pitchFamily="34" charset="0"/>
              </a:defRPr>
            </a:lvl1pPr>
            <a:lvl2pPr marL="914400" indent="-457200">
              <a:defRPr sz="2400">
                <a:solidFill>
                  <a:schemeClr val="tx1"/>
                </a:solidFill>
                <a:latin typeface="Tahoma" panose="020B0604030504040204" pitchFamily="34" charset="0"/>
              </a:defRPr>
            </a:lvl2pPr>
            <a:lvl3pPr marL="1371600" indent="-457200">
              <a:defRPr sz="2400">
                <a:solidFill>
                  <a:schemeClr val="tx1"/>
                </a:solidFill>
                <a:latin typeface="Tahoma" panose="020B0604030504040204" pitchFamily="34" charset="0"/>
              </a:defRPr>
            </a:lvl3pPr>
            <a:lvl4pPr marL="1828800" indent="-457200">
              <a:defRPr sz="2400">
                <a:solidFill>
                  <a:schemeClr val="tx1"/>
                </a:solidFill>
                <a:latin typeface="Tahoma" panose="020B0604030504040204" pitchFamily="34" charset="0"/>
              </a:defRPr>
            </a:lvl4pPr>
            <a:lvl5pPr marL="2286000" indent="-457200">
              <a:defRPr sz="2400">
                <a:solidFill>
                  <a:schemeClr val="tx1"/>
                </a:solidFill>
                <a:latin typeface="Tahoma" panose="020B0604030504040204" pitchFamily="34" charset="0"/>
              </a:defRPr>
            </a:lvl5pPr>
            <a:lvl6pPr marL="2743200" indent="-457200" eaLnBrk="0" fontAlgn="base" hangingPunct="0">
              <a:spcBef>
                <a:spcPct val="0"/>
              </a:spcBef>
              <a:spcAft>
                <a:spcPct val="0"/>
              </a:spcAft>
              <a:defRPr sz="2400">
                <a:solidFill>
                  <a:schemeClr val="tx1"/>
                </a:solidFill>
                <a:latin typeface="Tahoma" panose="020B0604030504040204" pitchFamily="34" charset="0"/>
              </a:defRPr>
            </a:lvl6pPr>
            <a:lvl7pPr marL="3200400" indent="-457200" eaLnBrk="0" fontAlgn="base" hangingPunct="0">
              <a:spcBef>
                <a:spcPct val="0"/>
              </a:spcBef>
              <a:spcAft>
                <a:spcPct val="0"/>
              </a:spcAft>
              <a:defRPr sz="2400">
                <a:solidFill>
                  <a:schemeClr val="tx1"/>
                </a:solidFill>
                <a:latin typeface="Tahoma" panose="020B0604030504040204" pitchFamily="34" charset="0"/>
              </a:defRPr>
            </a:lvl7pPr>
            <a:lvl8pPr marL="3657600" indent="-457200" eaLnBrk="0" fontAlgn="base" hangingPunct="0">
              <a:spcBef>
                <a:spcPct val="0"/>
              </a:spcBef>
              <a:spcAft>
                <a:spcPct val="0"/>
              </a:spcAft>
              <a:defRPr sz="2400">
                <a:solidFill>
                  <a:schemeClr val="tx1"/>
                </a:solidFill>
                <a:latin typeface="Tahoma" panose="020B0604030504040204" pitchFamily="34" charset="0"/>
              </a:defRPr>
            </a:lvl8pPr>
            <a:lvl9pPr marL="4114800" indent="-4572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buFontTx/>
              <a:buChar char="•"/>
            </a:pPr>
            <a:r>
              <a:rPr lang="en-US" sz="1800" b="1" dirty="0">
                <a:solidFill>
                  <a:schemeClr val="folHlink"/>
                </a:solidFill>
              </a:rPr>
              <a:t>Modern humans &amp; our direct and indirect ancestors</a:t>
            </a:r>
            <a:r>
              <a:rPr lang="en-US" sz="1800" b="1" dirty="0"/>
              <a:t> after our lineage split from the chimpanzee</a:t>
            </a:r>
          </a:p>
          <a:p>
            <a:pPr eaLnBrk="1" hangingPunct="1">
              <a:spcBef>
                <a:spcPct val="50000"/>
              </a:spcBef>
              <a:buFontTx/>
              <a:buChar char="•"/>
            </a:pPr>
            <a:r>
              <a:rPr lang="en-US" sz="1800" b="1" dirty="0"/>
              <a:t>Until recently, earliest hominids were dated between 3.5 and 2.4 </a:t>
            </a:r>
            <a:r>
              <a:rPr lang="en-US" sz="1800" b="1" dirty="0" err="1"/>
              <a:t>mya</a:t>
            </a:r>
            <a:r>
              <a:rPr lang="en-US" sz="1800" b="1" dirty="0"/>
              <a:t> &amp; placed in the genus </a:t>
            </a:r>
            <a:r>
              <a:rPr lang="en-US" sz="1800" b="1" i="1" dirty="0"/>
              <a:t>Australopithecus</a:t>
            </a:r>
            <a:r>
              <a:rPr lang="en-US" sz="1800" b="1" dirty="0"/>
              <a:t> </a:t>
            </a:r>
          </a:p>
          <a:p>
            <a:pPr eaLnBrk="1" hangingPunct="1">
              <a:spcBef>
                <a:spcPct val="50000"/>
              </a:spcBef>
              <a:buFontTx/>
              <a:buChar char="•"/>
            </a:pPr>
            <a:r>
              <a:rPr lang="en-US" sz="1800" b="1" dirty="0"/>
              <a:t>In last few years, time range of </a:t>
            </a:r>
            <a:r>
              <a:rPr lang="en-US" sz="1800" b="1" i="1" dirty="0"/>
              <a:t>Australopithecus </a:t>
            </a:r>
            <a:r>
              <a:rPr lang="en-US" sz="1800" b="1" dirty="0"/>
              <a:t>pushed back to 4.2 </a:t>
            </a:r>
            <a:r>
              <a:rPr lang="en-US" sz="1800" b="1" dirty="0" err="1"/>
              <a:t>mya</a:t>
            </a:r>
            <a:r>
              <a:rPr lang="en-US" sz="1800" b="1" dirty="0"/>
              <a:t>, distribution expanded to include regions outside E. and S. Africa</a:t>
            </a:r>
          </a:p>
          <a:p>
            <a:pPr eaLnBrk="1" hangingPunct="1">
              <a:spcBef>
                <a:spcPct val="50000"/>
              </a:spcBef>
              <a:buFontTx/>
              <a:buChar char="•"/>
            </a:pPr>
            <a:r>
              <a:rPr lang="en-US" sz="1800" b="1" dirty="0"/>
              <a:t>New finds from 4.5-7 </a:t>
            </a:r>
            <a:r>
              <a:rPr lang="en-US" sz="1800" b="1" dirty="0" err="1"/>
              <a:t>mya</a:t>
            </a:r>
            <a:r>
              <a:rPr lang="en-US" sz="1800" b="1" dirty="0"/>
              <a:t> are thought to be hominids that predate Australopithecines, although their status is debated</a:t>
            </a:r>
          </a:p>
        </p:txBody>
      </p:sp>
      <p:pic>
        <p:nvPicPr>
          <p:cNvPr id="4100" name="Picture 5" descr="sahelphyl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710" y="1447799"/>
            <a:ext cx="6733420" cy="45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230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anamenco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9454" y="0"/>
            <a:ext cx="6271823" cy="632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1346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ea typeface="Arial Unicode MS" panose="020B0604020202020204" pitchFamily="34" charset="-128"/>
                <a:cs typeface="Arial Unicode MS" panose="020B0604020202020204" pitchFamily="34" charset="-128"/>
              </a:rPr>
              <a:t>E</a:t>
            </a:r>
            <a:r>
              <a:rPr lang="en-US" dirty="0" smtClean="0">
                <a:ea typeface="Arial Unicode MS" panose="020B0604020202020204" pitchFamily="34" charset="-128"/>
                <a:cs typeface="Arial Unicode MS" panose="020B0604020202020204" pitchFamily="34" charset="-128"/>
              </a:rPr>
              <a:t>volutionary scheme</a:t>
            </a:r>
            <a:endParaRPr lang="en-US" dirty="0"/>
          </a:p>
        </p:txBody>
      </p:sp>
      <p:sp>
        <p:nvSpPr>
          <p:cNvPr id="3" name="Content Placeholder 2"/>
          <p:cNvSpPr>
            <a:spLocks noGrp="1"/>
          </p:cNvSpPr>
          <p:nvPr>
            <p:ph idx="1"/>
          </p:nvPr>
        </p:nvSpPr>
        <p:spPr/>
        <p:txBody>
          <a:bodyPr/>
          <a:lstStyle/>
          <a:p>
            <a:pPr>
              <a:lnSpc>
                <a:spcPct val="110000"/>
              </a:lnSpc>
            </a:pPr>
            <a:r>
              <a:rPr lang="en-US" dirty="0" smtClean="0">
                <a:ea typeface="Arial Unicode MS" panose="020B0604020202020204" pitchFamily="34" charset="-128"/>
                <a:cs typeface="Arial Unicode MS" panose="020B0604020202020204" pitchFamily="34" charset="-128"/>
              </a:rPr>
              <a:t>Many paleontologists accept the evolutionary scheme in which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anamensis</a:t>
            </a:r>
            <a:r>
              <a:rPr lang="en-US" dirty="0" smtClean="0">
                <a:ea typeface="Arial Unicode MS" panose="020B0604020202020204" pitchFamily="34" charset="-128"/>
                <a:cs typeface="Arial Unicode MS" panose="020B0604020202020204" pitchFamily="34" charset="-128"/>
              </a:rPr>
              <a:t>, the oldest known australopithecine, is ancestral to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who in turn is ancestral to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and the genus </a:t>
            </a:r>
            <a:r>
              <a:rPr lang="en-US" i="1" dirty="0" smtClean="0">
                <a:ea typeface="Arial Unicode MS" panose="020B0604020202020204" pitchFamily="34" charset="-128"/>
                <a:cs typeface="Arial Unicode MS" panose="020B0604020202020204" pitchFamily="34" charset="-128"/>
              </a:rPr>
              <a:t>Homo</a:t>
            </a:r>
            <a:r>
              <a:rPr lang="en-US" dirty="0" smtClean="0">
                <a:ea typeface="Arial Unicode MS" panose="020B0604020202020204" pitchFamily="34" charset="-128"/>
                <a:cs typeface="Arial Unicode MS" panose="020B0604020202020204" pitchFamily="34" charset="-128"/>
              </a:rPr>
              <a:t>, as well as the side branch of australopithecines represented by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robustus</a:t>
            </a:r>
            <a:r>
              <a:rPr lang="en-US" dirty="0" smtClean="0">
                <a:ea typeface="Arial Unicode MS" panose="020B0604020202020204" pitchFamily="34" charset="-128"/>
                <a:cs typeface="Arial Unicode MS" panose="020B0604020202020204" pitchFamily="34" charset="-128"/>
              </a:rPr>
              <a:t> and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boisei</a:t>
            </a:r>
            <a:endParaRPr lang="en-US" dirty="0" smtClean="0"/>
          </a:p>
          <a:p>
            <a:endParaRPr lang="en-US" dirty="0"/>
          </a:p>
        </p:txBody>
      </p:sp>
    </p:spTree>
    <p:extLst>
      <p:ext uri="{BB962C8B-B14F-4D97-AF65-F5344CB8AC3E}">
        <p14:creationId xmlns:p14="http://schemas.microsoft.com/office/powerpoint/2010/main" val="2266077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anamensis</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The oldest known australopithecine is </a:t>
            </a:r>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anamensis</a:t>
            </a:r>
            <a:endParaRPr lang="en-US" dirty="0" smtClean="0">
              <a:ea typeface="Arial Unicode MS" panose="020B0604020202020204" pitchFamily="34" charset="-128"/>
              <a:cs typeface="Arial Unicode MS" panose="020B0604020202020204" pitchFamily="34" charset="-128"/>
            </a:endParaRPr>
          </a:p>
          <a:p>
            <a:pPr lvl="1"/>
            <a:r>
              <a:rPr lang="en-US" dirty="0" smtClean="0">
                <a:ea typeface="Arial Unicode MS" panose="020B0604020202020204" pitchFamily="34" charset="-128"/>
                <a:cs typeface="Arial Unicode MS" panose="020B0604020202020204" pitchFamily="34" charset="-128"/>
              </a:rPr>
              <a:t>discovered at </a:t>
            </a:r>
            <a:r>
              <a:rPr lang="en-US" dirty="0" err="1" smtClean="0">
                <a:ea typeface="Arial Unicode MS" panose="020B0604020202020204" pitchFamily="34" charset="-128"/>
                <a:cs typeface="Arial Unicode MS" panose="020B0604020202020204" pitchFamily="34" charset="-128"/>
              </a:rPr>
              <a:t>Kanapoi</a:t>
            </a:r>
            <a:r>
              <a:rPr lang="en-US" dirty="0" smtClean="0">
                <a:ea typeface="Arial Unicode MS" panose="020B0604020202020204" pitchFamily="34" charset="-128"/>
                <a:cs typeface="Arial Unicode MS" panose="020B0604020202020204" pitchFamily="34" charset="-128"/>
              </a:rPr>
              <a:t>, a site near Lake Turkana, Kenya, </a:t>
            </a:r>
          </a:p>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anamensis</a:t>
            </a:r>
            <a:r>
              <a:rPr lang="en-US" i="1" dirty="0" smtClean="0">
                <a:ea typeface="Arial Unicode MS" panose="020B0604020202020204" pitchFamily="34" charset="-128"/>
                <a:cs typeface="Arial Unicode MS" panose="020B0604020202020204" pitchFamily="34" charset="-128"/>
              </a:rPr>
              <a:t>,</a:t>
            </a:r>
            <a:r>
              <a:rPr lang="en-US" dirty="0" smtClean="0">
                <a:ea typeface="Arial Unicode MS" panose="020B0604020202020204" pitchFamily="34" charset="-128"/>
                <a:cs typeface="Arial Unicode MS" panose="020B0604020202020204" pitchFamily="34" charset="-128"/>
              </a:rPr>
              <a:t> a 4.2-million-year-old bipedal species</a:t>
            </a:r>
          </a:p>
          <a:p>
            <a:pPr lvl="1"/>
            <a:r>
              <a:rPr lang="en-US" dirty="0" smtClean="0">
                <a:ea typeface="Arial Unicode MS" panose="020B0604020202020204" pitchFamily="34" charset="-128"/>
                <a:cs typeface="Arial Unicode MS" panose="020B0604020202020204" pitchFamily="34" charset="-128"/>
              </a:rPr>
              <a:t>has many features in common with its younger relative,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a:t>
            </a:r>
          </a:p>
          <a:p>
            <a:pPr lvl="1"/>
            <a:r>
              <a:rPr lang="en-US" dirty="0" smtClean="0">
                <a:ea typeface="Arial Unicode MS" panose="020B0604020202020204" pitchFamily="34" charset="-128"/>
                <a:cs typeface="Arial Unicode MS" panose="020B0604020202020204" pitchFamily="34" charset="-128"/>
              </a:rPr>
              <a:t>is more primitive in other characteristics, such as its teeth and skull</a:t>
            </a:r>
          </a:p>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anamensis</a:t>
            </a:r>
            <a:r>
              <a:rPr lang="en-US" dirty="0" smtClean="0">
                <a:ea typeface="Arial Unicode MS" panose="020B0604020202020204" pitchFamily="34" charset="-128"/>
                <a:cs typeface="Arial Unicode MS" panose="020B0604020202020204" pitchFamily="34" charset="-128"/>
              </a:rPr>
              <a:t> is estimated to have been between 1.3 and 1.5 m tall  and weighed between 33 and 50 kg</a:t>
            </a:r>
          </a:p>
          <a:p>
            <a:endParaRPr lang="en-US" dirty="0"/>
          </a:p>
        </p:txBody>
      </p:sp>
    </p:spTree>
    <p:extLst>
      <p:ext uri="{BB962C8B-B14F-4D97-AF65-F5344CB8AC3E}">
        <p14:creationId xmlns:p14="http://schemas.microsoft.com/office/powerpoint/2010/main" val="18032553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fossil discovery</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A discovery in 2006 of fossils of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anamensis</a:t>
            </a:r>
            <a:r>
              <a:rPr lang="en-US" i="1" dirty="0" smtClean="0">
                <a:ea typeface="Arial Unicode MS" panose="020B0604020202020204" pitchFamily="34" charset="-128"/>
                <a:cs typeface="Arial Unicode MS" panose="020B0604020202020204" pitchFamily="34" charset="-128"/>
              </a:rPr>
              <a:t>,</a:t>
            </a:r>
            <a:r>
              <a:rPr lang="en-US" dirty="0" smtClean="0">
                <a:ea typeface="Arial Unicode MS" panose="020B0604020202020204" pitchFamily="34" charset="-128"/>
                <a:cs typeface="Arial Unicode MS" panose="020B0604020202020204" pitchFamily="34" charset="-128"/>
              </a:rPr>
              <a:t> from the Middle Awash area in northeastern Ethiopia has shed new light on the transition between </a:t>
            </a:r>
            <a:r>
              <a:rPr lang="en-US" i="1" dirty="0" err="1" smtClean="0">
                <a:ea typeface="Arial Unicode MS" panose="020B0604020202020204" pitchFamily="34" charset="-128"/>
                <a:cs typeface="Arial Unicode MS" panose="020B0604020202020204" pitchFamily="34" charset="-128"/>
              </a:rPr>
              <a:t>Ardipithecus</a:t>
            </a:r>
            <a:r>
              <a:rPr lang="en-US" i="1" dirty="0" smtClean="0">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 and </a:t>
            </a:r>
            <a:r>
              <a:rPr lang="en-US" i="1" dirty="0" smtClean="0">
                <a:ea typeface="Arial Unicode MS" panose="020B0604020202020204" pitchFamily="34" charset="-128"/>
                <a:cs typeface="Arial Unicode MS" panose="020B0604020202020204" pitchFamily="34" charset="-128"/>
              </a:rPr>
              <a:t>Australopithecus</a:t>
            </a:r>
            <a:r>
              <a:rPr lang="en-US" dirty="0" smtClean="0">
                <a:ea typeface="Arial Unicode MS" panose="020B0604020202020204" pitchFamily="34" charset="-128"/>
                <a:cs typeface="Arial Unicode MS" panose="020B0604020202020204" pitchFamily="34" charset="-128"/>
              </a:rPr>
              <a:t>. </a:t>
            </a:r>
          </a:p>
          <a:p>
            <a:r>
              <a:rPr lang="en-US" dirty="0" smtClean="0">
                <a:ea typeface="Arial Unicode MS" panose="020B0604020202020204" pitchFamily="34" charset="-128"/>
                <a:cs typeface="Arial Unicode MS" panose="020B0604020202020204" pitchFamily="34" charset="-128"/>
              </a:rPr>
              <a:t>The discovery of </a:t>
            </a:r>
            <a:r>
              <a:rPr lang="en-US" i="1" dirty="0" err="1" smtClean="0">
                <a:ea typeface="Arial Unicode MS" panose="020B0604020202020204" pitchFamily="34" charset="-128"/>
                <a:cs typeface="Arial Unicode MS" panose="020B0604020202020204" pitchFamily="34" charset="-128"/>
              </a:rPr>
              <a:t>Ardipithecus</a:t>
            </a:r>
            <a:r>
              <a:rPr lang="en-US" i="1" dirty="0" smtClean="0">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in the same region of Africa and same times as the earliest </a:t>
            </a:r>
            <a:r>
              <a:rPr lang="en-US" i="1" dirty="0" smtClean="0">
                <a:ea typeface="Arial Unicode MS" panose="020B0604020202020204" pitchFamily="34" charset="-128"/>
                <a:cs typeface="Arial Unicode MS" panose="020B0604020202020204" pitchFamily="34" charset="-128"/>
              </a:rPr>
              <a:t>Australopithecus </a:t>
            </a:r>
            <a:r>
              <a:rPr lang="en-US" dirty="0" smtClean="0">
                <a:ea typeface="Arial Unicode MS" panose="020B0604020202020204" pitchFamily="34" charset="-128"/>
                <a:cs typeface="Arial Unicode MS" panose="020B0604020202020204" pitchFamily="34" charset="-128"/>
              </a:rPr>
              <a:t>provides strong evidence that </a:t>
            </a:r>
            <a:r>
              <a:rPr lang="en-US" i="1" dirty="0" err="1" smtClean="0">
                <a:ea typeface="Arial Unicode MS" panose="020B0604020202020204" pitchFamily="34" charset="-128"/>
                <a:cs typeface="Arial Unicode MS" panose="020B0604020202020204" pitchFamily="34" charset="-128"/>
              </a:rPr>
              <a:t>Ardipithecus</a:t>
            </a:r>
            <a:r>
              <a:rPr lang="en-US" i="1" dirty="0" smtClean="0">
                <a:ea typeface="Arial Unicode MS" panose="020B0604020202020204" pitchFamily="34" charset="-128"/>
                <a:cs typeface="Arial Unicode MS" panose="020B0604020202020204" pitchFamily="34" charset="-128"/>
              </a:rPr>
              <a:t> </a:t>
            </a:r>
            <a:r>
              <a:rPr lang="en-US" dirty="0" smtClean="0">
                <a:ea typeface="Arial Unicode MS" panose="020B0604020202020204" pitchFamily="34" charset="-128"/>
                <a:cs typeface="Arial Unicode MS" panose="020B0604020202020204" pitchFamily="34" charset="-128"/>
              </a:rPr>
              <a:t>evolved into </a:t>
            </a:r>
            <a:r>
              <a:rPr lang="en-US" i="1" dirty="0" smtClean="0">
                <a:ea typeface="Arial Unicode MS" panose="020B0604020202020204" pitchFamily="34" charset="-128"/>
                <a:cs typeface="Arial Unicode MS" panose="020B0604020202020204" pitchFamily="34" charset="-128"/>
              </a:rPr>
              <a:t>Australopithecus</a:t>
            </a:r>
            <a:r>
              <a:rPr lang="en-US" dirty="0" smtClean="0">
                <a:ea typeface="Arial Unicode MS" panose="020B0604020202020204" pitchFamily="34" charset="-128"/>
                <a:cs typeface="Arial Unicode MS" panose="020B0604020202020204" pitchFamily="34" charset="-128"/>
              </a:rPr>
              <a:t> and links these two genera in the evolutionary lineage leading to humans.</a:t>
            </a:r>
          </a:p>
          <a:p>
            <a:endParaRPr lang="en-US" dirty="0"/>
          </a:p>
        </p:txBody>
      </p:sp>
    </p:spTree>
    <p:extLst>
      <p:ext uri="{BB962C8B-B14F-4D97-AF65-F5344CB8AC3E}">
        <p14:creationId xmlns:p14="http://schemas.microsoft.com/office/powerpoint/2010/main" val="27743526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afarensis</a:t>
            </a:r>
            <a:endParaRPr lang="en-US" dirty="0"/>
          </a:p>
        </p:txBody>
      </p:sp>
      <p:sp>
        <p:nvSpPr>
          <p:cNvPr id="3" name="Content Placeholder 2"/>
          <p:cNvSpPr>
            <a:spLocks noGrp="1"/>
          </p:cNvSpPr>
          <p:nvPr>
            <p:ph idx="1"/>
          </p:nvPr>
        </p:nvSpPr>
        <p:spPr/>
        <p:txBody>
          <a:bodyPr/>
          <a:lstStyle/>
          <a:p>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afarensis</a:t>
            </a:r>
            <a:endParaRPr lang="en-US" dirty="0" smtClean="0">
              <a:ea typeface="Arial Unicode MS" panose="020B0604020202020204" pitchFamily="34" charset="-128"/>
              <a:cs typeface="Arial Unicode MS" panose="020B0604020202020204" pitchFamily="34" charset="-128"/>
            </a:endParaRPr>
          </a:p>
          <a:p>
            <a:pPr lvl="1"/>
            <a:r>
              <a:rPr lang="en-US" dirty="0" smtClean="0">
                <a:ea typeface="Arial Unicode MS" panose="020B0604020202020204" pitchFamily="34" charset="-128"/>
                <a:cs typeface="Arial Unicode MS" panose="020B0604020202020204" pitchFamily="34" charset="-128"/>
              </a:rPr>
              <a:t>lived 3.9–3.0 million years ago, </a:t>
            </a:r>
          </a:p>
          <a:p>
            <a:pPr lvl="1"/>
            <a:r>
              <a:rPr lang="en-US" dirty="0" smtClean="0">
                <a:ea typeface="Arial Unicode MS" panose="020B0604020202020204" pitchFamily="34" charset="-128"/>
                <a:cs typeface="Arial Unicode MS" panose="020B0604020202020204" pitchFamily="34" charset="-128"/>
              </a:rPr>
              <a:t>was fully bipedal </a:t>
            </a:r>
          </a:p>
          <a:p>
            <a:pPr lvl="1"/>
            <a:r>
              <a:rPr lang="en-US" dirty="0" smtClean="0">
                <a:ea typeface="Arial Unicode MS" panose="020B0604020202020204" pitchFamily="34" charset="-128"/>
                <a:cs typeface="Arial Unicode MS" panose="020B0604020202020204" pitchFamily="34" charset="-128"/>
              </a:rPr>
              <a:t>exhibited great variability in size and weight</a:t>
            </a:r>
          </a:p>
          <a:p>
            <a:pPr marL="457200" lvl="1" indent="0">
              <a:buNone/>
            </a:pP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Members of this species ranged from just over 1 m to about 1.5 m tall and weighed between 29 and 45 kg</a:t>
            </a:r>
          </a:p>
          <a:p>
            <a:endParaRPr lang="en-US" dirty="0"/>
          </a:p>
        </p:txBody>
      </p:sp>
    </p:spTree>
    <p:extLst>
      <p:ext uri="{BB962C8B-B14F-4D97-AF65-F5344CB8AC3E}">
        <p14:creationId xmlns:p14="http://schemas.microsoft.com/office/powerpoint/2010/main" val="42613663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94509" y="457200"/>
            <a:ext cx="9698182" cy="617538"/>
          </a:xfrm>
        </p:spPr>
        <p:txBody>
          <a:bodyPr>
            <a:normAutofit fontScale="90000"/>
          </a:bodyPr>
          <a:lstStyle/>
          <a:p>
            <a:r>
              <a:rPr lang="en-US" i="1" dirty="0" err="1" smtClean="0">
                <a:solidFill>
                  <a:schemeClr val="bg1"/>
                </a:solidFill>
              </a:rPr>
              <a:t>Australopithe</a:t>
            </a:r>
            <a:r>
              <a:rPr lang="en-US" i="1" dirty="0" err="1" smtClean="0">
                <a:ea typeface="Arial Unicode MS" panose="020B0604020202020204" pitchFamily="34" charset="-128"/>
                <a:cs typeface="Arial Unicode MS" panose="020B0604020202020204" pitchFamily="34" charset="-128"/>
              </a:rPr>
              <a:t>Australopithecus</a:t>
            </a:r>
            <a:r>
              <a:rPr lang="en-US" i="1" dirty="0" smtClean="0">
                <a:ea typeface="Arial Unicode MS" panose="020B0604020202020204" pitchFamily="34" charset="-128"/>
                <a:cs typeface="Arial Unicode MS" panose="020B0604020202020204" pitchFamily="34" charset="-128"/>
              </a:rPr>
              <a:t> </a:t>
            </a:r>
            <a:r>
              <a:rPr lang="en-US" i="1" dirty="0" err="1" smtClean="0">
                <a:ea typeface="Arial Unicode MS" panose="020B0604020202020204" pitchFamily="34" charset="-128"/>
                <a:cs typeface="Arial Unicode MS" panose="020B0604020202020204" pitchFamily="34" charset="-128"/>
              </a:rPr>
              <a:t>afarensis</a:t>
            </a:r>
            <a:r>
              <a:rPr lang="en-US" i="1" dirty="0" err="1" smtClean="0">
                <a:solidFill>
                  <a:schemeClr val="bg1"/>
                </a:solidFill>
              </a:rPr>
              <a:t>cus</a:t>
            </a:r>
            <a:r>
              <a:rPr lang="en-US" i="1" dirty="0" smtClean="0">
                <a:solidFill>
                  <a:schemeClr val="bg1"/>
                </a:solidFill>
              </a:rPr>
              <a:t> </a:t>
            </a:r>
            <a:r>
              <a:rPr lang="en-US" i="1" dirty="0" err="1" smtClean="0">
                <a:solidFill>
                  <a:schemeClr val="bg1"/>
                </a:solidFill>
              </a:rPr>
              <a:t>afarensis</a:t>
            </a:r>
            <a:endParaRPr lang="en-US" i="1" dirty="0" smtClean="0">
              <a:solidFill>
                <a:schemeClr val="bg1"/>
              </a:solidFill>
            </a:endParaRPr>
          </a:p>
        </p:txBody>
      </p:sp>
      <p:pic>
        <p:nvPicPr>
          <p:cNvPr id="18435" name="Picture 4" descr="al444-2rs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141414"/>
            <a:ext cx="7467600" cy="546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3097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3816" y="634133"/>
            <a:ext cx="7524231" cy="5780521"/>
          </a:xfrm>
        </p:spPr>
      </p:pic>
    </p:spTree>
    <p:extLst>
      <p:ext uri="{BB962C8B-B14F-4D97-AF65-F5344CB8AC3E}">
        <p14:creationId xmlns:p14="http://schemas.microsoft.com/office/powerpoint/2010/main" val="39161057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farsk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295401"/>
            <a:ext cx="57912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lu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1" y="1143000"/>
            <a:ext cx="218281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5"/>
          <p:cNvSpPr txBox="1">
            <a:spLocks noChangeArrowheads="1"/>
          </p:cNvSpPr>
          <p:nvPr/>
        </p:nvSpPr>
        <p:spPr bwMode="auto">
          <a:xfrm>
            <a:off x="2895600" y="533401"/>
            <a:ext cx="5791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800" b="1" i="1"/>
              <a:t>A. afarensis </a:t>
            </a:r>
            <a:r>
              <a:rPr lang="en-US" sz="2800" b="1"/>
              <a:t>Skeleton - Lucy</a:t>
            </a:r>
            <a:endParaRPr lang="en-US" sz="2800" b="1" i="1"/>
          </a:p>
        </p:txBody>
      </p:sp>
    </p:spTree>
    <p:extLst>
      <p:ext uri="{BB962C8B-B14F-4D97-AF65-F5344CB8AC3E}">
        <p14:creationId xmlns:p14="http://schemas.microsoft.com/office/powerpoint/2010/main" val="182225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Lucy</a:t>
            </a:r>
            <a:endParaRPr lang="en-US" dirty="0"/>
          </a:p>
        </p:txBody>
      </p:sp>
      <p:pic>
        <p:nvPicPr>
          <p:cNvPr id="4" name="Picture 6" descr="WICHG319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80922" y="1690688"/>
            <a:ext cx="299721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20982" y="2105891"/>
            <a:ext cx="5874327" cy="1643527"/>
          </a:xfrm>
          <a:prstGeom prst="rect">
            <a:avLst/>
          </a:prstGeom>
          <a:noFill/>
        </p:spPr>
        <p:txBody>
          <a:bodyPr wrap="square" rtlCol="0">
            <a:spAutoFit/>
          </a:bodyPr>
          <a:lstStyle/>
          <a:p>
            <a:pPr>
              <a:lnSpc>
                <a:spcPct val="90000"/>
              </a:lnSpc>
            </a:pPr>
            <a:r>
              <a:rPr lang="en-US" sz="2800" dirty="0" smtClean="0"/>
              <a:t>Reconstruction illustrates how adaptations in Lucy’s hip, leg and foot allowed a fully bipedal means of locomotion</a:t>
            </a:r>
          </a:p>
        </p:txBody>
      </p:sp>
    </p:spTree>
    <p:extLst>
      <p:ext uri="{BB962C8B-B14F-4D97-AF65-F5344CB8AC3E}">
        <p14:creationId xmlns:p14="http://schemas.microsoft.com/office/powerpoint/2010/main" val="16078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pic>
        <p:nvPicPr>
          <p:cNvPr id="37891" name="Picture 4"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6824663"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2627314"/>
            <a:ext cx="3956050" cy="42306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Rectangle 6"/>
          <p:cNvSpPr>
            <a:spLocks noChangeArrowheads="1"/>
          </p:cNvSpPr>
          <p:nvPr/>
        </p:nvSpPr>
        <p:spPr bwMode="auto">
          <a:xfrm>
            <a:off x="4841875" y="5761038"/>
            <a:ext cx="21478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b="1" i="1"/>
              <a:t>Australopithecus afarensis</a:t>
            </a:r>
          </a:p>
        </p:txBody>
      </p:sp>
      <p:sp>
        <p:nvSpPr>
          <p:cNvPr id="37894" name="Rectangle 7"/>
          <p:cNvSpPr>
            <a:spLocks noChangeArrowheads="1"/>
          </p:cNvSpPr>
          <p:nvPr/>
        </p:nvSpPr>
        <p:spPr bwMode="auto">
          <a:xfrm>
            <a:off x="3711575" y="5024438"/>
            <a:ext cx="12080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b="1" i="1"/>
              <a:t>Homo erectus</a:t>
            </a:r>
          </a:p>
        </p:txBody>
      </p:sp>
      <p:sp>
        <p:nvSpPr>
          <p:cNvPr id="37895" name="Rectangle 8"/>
          <p:cNvSpPr>
            <a:spLocks noChangeArrowheads="1"/>
          </p:cNvSpPr>
          <p:nvPr/>
        </p:nvSpPr>
        <p:spPr bwMode="auto">
          <a:xfrm>
            <a:off x="6492875" y="5138738"/>
            <a:ext cx="12271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b="1" i="1"/>
              <a:t>Homo sapiens</a:t>
            </a:r>
          </a:p>
        </p:txBody>
      </p:sp>
    </p:spTree>
    <p:extLst>
      <p:ext uri="{BB962C8B-B14F-4D97-AF65-F5344CB8AC3E}">
        <p14:creationId xmlns:p14="http://schemas.microsoft.com/office/powerpoint/2010/main" val="3783611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fro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1447800"/>
            <a:ext cx="3309938"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819400" y="533401"/>
            <a:ext cx="441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pPr>
            <a:r>
              <a:rPr lang="en-US" sz="2800" b="1">
                <a:solidFill>
                  <a:schemeClr val="tx2"/>
                </a:solidFill>
              </a:rPr>
              <a:t>Hominid Sites</a:t>
            </a:r>
          </a:p>
        </p:txBody>
      </p:sp>
      <p:sp>
        <p:nvSpPr>
          <p:cNvPr id="5124" name="Text Box 4"/>
          <p:cNvSpPr txBox="1">
            <a:spLocks noChangeArrowheads="1"/>
          </p:cNvSpPr>
          <p:nvPr/>
        </p:nvSpPr>
        <p:spPr bwMode="auto">
          <a:xfrm>
            <a:off x="1828800" y="1143001"/>
            <a:ext cx="48006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buFontTx/>
              <a:buChar char="•"/>
            </a:pPr>
            <a:r>
              <a:rPr lang="en-US" sz="2000" b="1" dirty="0"/>
              <a:t> Earliest fossil hominid sites are in Africa</a:t>
            </a:r>
          </a:p>
          <a:p>
            <a:pPr eaLnBrk="1" hangingPunct="1">
              <a:spcBef>
                <a:spcPct val="50000"/>
              </a:spcBef>
              <a:buFontTx/>
              <a:buChar char="•"/>
            </a:pPr>
            <a:r>
              <a:rPr lang="en-US" sz="2000" b="1" dirty="0"/>
              <a:t> They now span the latest Miocene to the early Pleistocene from about 6-7 </a:t>
            </a:r>
            <a:r>
              <a:rPr lang="en-US" sz="2000" b="1" dirty="0" err="1"/>
              <a:t>mya</a:t>
            </a:r>
            <a:r>
              <a:rPr lang="en-US" sz="2000" b="1" dirty="0"/>
              <a:t> to about 1.6 </a:t>
            </a:r>
            <a:r>
              <a:rPr lang="en-US" sz="2000" b="1" dirty="0" err="1"/>
              <a:t>mya</a:t>
            </a:r>
            <a:endParaRPr lang="en-US" sz="2000" b="1" dirty="0"/>
          </a:p>
          <a:p>
            <a:pPr eaLnBrk="1" hangingPunct="1">
              <a:spcBef>
                <a:spcPct val="50000"/>
              </a:spcBef>
              <a:buFontTx/>
              <a:buChar char="•"/>
            </a:pPr>
            <a:r>
              <a:rPr lang="en-US" sz="2000" b="1" dirty="0"/>
              <a:t>The major groups of sites are:</a:t>
            </a:r>
          </a:p>
        </p:txBody>
      </p:sp>
      <p:sp>
        <p:nvSpPr>
          <p:cNvPr id="5125" name="Text Box 5"/>
          <p:cNvSpPr txBox="1">
            <a:spLocks noChangeArrowheads="1"/>
          </p:cNvSpPr>
          <p:nvPr/>
        </p:nvSpPr>
        <p:spPr bwMode="auto">
          <a:xfrm>
            <a:off x="1524000" y="3429001"/>
            <a:ext cx="5029200"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ahoma" panose="020B0604030504040204" pitchFamily="34" charset="0"/>
              </a:defRPr>
            </a:lvl1pPr>
            <a:lvl2pPr marL="914400" indent="-457200">
              <a:defRPr sz="2400">
                <a:solidFill>
                  <a:schemeClr val="tx1"/>
                </a:solidFill>
                <a:latin typeface="Tahoma" panose="020B0604030504040204" pitchFamily="34" charset="0"/>
              </a:defRPr>
            </a:lvl2pPr>
            <a:lvl3pPr marL="1371600" indent="-457200">
              <a:defRPr sz="2400">
                <a:solidFill>
                  <a:schemeClr val="tx1"/>
                </a:solidFill>
                <a:latin typeface="Tahoma" panose="020B0604030504040204" pitchFamily="34" charset="0"/>
              </a:defRPr>
            </a:lvl3pPr>
            <a:lvl4pPr marL="1828800" indent="-457200">
              <a:defRPr sz="2400">
                <a:solidFill>
                  <a:schemeClr val="tx1"/>
                </a:solidFill>
                <a:latin typeface="Tahoma" panose="020B0604030504040204" pitchFamily="34" charset="0"/>
              </a:defRPr>
            </a:lvl4pPr>
            <a:lvl5pPr marL="2286000" indent="-457200">
              <a:defRPr sz="2400">
                <a:solidFill>
                  <a:schemeClr val="tx1"/>
                </a:solidFill>
                <a:latin typeface="Tahoma" panose="020B0604030504040204" pitchFamily="34" charset="0"/>
              </a:defRPr>
            </a:lvl5pPr>
            <a:lvl6pPr marL="2743200" indent="-457200" eaLnBrk="0" fontAlgn="base" hangingPunct="0">
              <a:spcBef>
                <a:spcPct val="0"/>
              </a:spcBef>
              <a:spcAft>
                <a:spcPct val="0"/>
              </a:spcAft>
              <a:defRPr sz="2400">
                <a:solidFill>
                  <a:schemeClr val="tx1"/>
                </a:solidFill>
                <a:latin typeface="Tahoma" panose="020B0604030504040204" pitchFamily="34" charset="0"/>
              </a:defRPr>
            </a:lvl6pPr>
            <a:lvl7pPr marL="3200400" indent="-457200" eaLnBrk="0" fontAlgn="base" hangingPunct="0">
              <a:spcBef>
                <a:spcPct val="0"/>
              </a:spcBef>
              <a:spcAft>
                <a:spcPct val="0"/>
              </a:spcAft>
              <a:defRPr sz="2400">
                <a:solidFill>
                  <a:schemeClr val="tx1"/>
                </a:solidFill>
                <a:latin typeface="Tahoma" panose="020B0604030504040204" pitchFamily="34" charset="0"/>
              </a:defRPr>
            </a:lvl7pPr>
            <a:lvl8pPr marL="3657600" indent="-457200" eaLnBrk="0" fontAlgn="base" hangingPunct="0">
              <a:spcBef>
                <a:spcPct val="0"/>
              </a:spcBef>
              <a:spcAft>
                <a:spcPct val="0"/>
              </a:spcAft>
              <a:defRPr sz="2400">
                <a:solidFill>
                  <a:schemeClr val="tx1"/>
                </a:solidFill>
                <a:latin typeface="Tahoma" panose="020B0604030504040204" pitchFamily="34" charset="0"/>
              </a:defRPr>
            </a:lvl8pPr>
            <a:lvl9pPr marL="4114800" indent="-4572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spcBef>
                <a:spcPct val="50000"/>
              </a:spcBef>
              <a:buFontTx/>
              <a:buAutoNum type="arabicPeriod"/>
            </a:pPr>
            <a:r>
              <a:rPr lang="en-US" sz="2000" b="1" dirty="0">
                <a:solidFill>
                  <a:schemeClr val="folHlink"/>
                </a:solidFill>
              </a:rPr>
              <a:t>Ethiopia</a:t>
            </a:r>
            <a:r>
              <a:rPr lang="en-US" sz="2000" b="1" dirty="0"/>
              <a:t> = Middle Awash valley &amp; </a:t>
            </a:r>
            <a:r>
              <a:rPr lang="en-US" sz="2000" b="1" dirty="0" err="1"/>
              <a:t>Hadar</a:t>
            </a:r>
            <a:r>
              <a:rPr lang="en-US" sz="2000" b="1" dirty="0"/>
              <a:t> (</a:t>
            </a:r>
            <a:r>
              <a:rPr lang="en-US" sz="2000" b="1" i="1" dirty="0"/>
              <a:t>Australopithecus </a:t>
            </a:r>
            <a:r>
              <a:rPr lang="en-US" sz="2000" b="1" i="1" dirty="0" err="1"/>
              <a:t>afarensis</a:t>
            </a:r>
            <a:r>
              <a:rPr lang="en-US" sz="2000" dirty="0"/>
              <a:t>)</a:t>
            </a:r>
            <a:endParaRPr lang="en-US" sz="2000" b="1" dirty="0"/>
          </a:p>
          <a:p>
            <a:pPr eaLnBrk="1" hangingPunct="1">
              <a:spcBef>
                <a:spcPct val="50000"/>
              </a:spcBef>
              <a:buFontTx/>
              <a:buAutoNum type="arabicPeriod"/>
            </a:pPr>
            <a:r>
              <a:rPr lang="en-US" sz="2000" b="1" dirty="0">
                <a:solidFill>
                  <a:schemeClr val="folHlink"/>
                </a:solidFill>
              </a:rPr>
              <a:t>Kenya</a:t>
            </a:r>
            <a:r>
              <a:rPr lang="en-US" sz="2000" b="1" dirty="0"/>
              <a:t> = Lake Turkana</a:t>
            </a:r>
          </a:p>
          <a:p>
            <a:pPr eaLnBrk="1" hangingPunct="1">
              <a:spcBef>
                <a:spcPct val="50000"/>
              </a:spcBef>
              <a:buFontTx/>
              <a:buAutoNum type="arabicPeriod"/>
            </a:pPr>
            <a:r>
              <a:rPr lang="en-US" sz="2000" b="1" dirty="0">
                <a:solidFill>
                  <a:schemeClr val="folHlink"/>
                </a:solidFill>
              </a:rPr>
              <a:t>Tanzania</a:t>
            </a:r>
            <a:r>
              <a:rPr lang="en-US" sz="2000" b="1" dirty="0"/>
              <a:t> = Olduvai Gorge</a:t>
            </a:r>
          </a:p>
          <a:p>
            <a:pPr eaLnBrk="1" hangingPunct="1">
              <a:spcBef>
                <a:spcPct val="50000"/>
              </a:spcBef>
              <a:buFontTx/>
              <a:buAutoNum type="arabicPeriod"/>
            </a:pPr>
            <a:r>
              <a:rPr lang="en-US" sz="2000" b="1" dirty="0">
                <a:solidFill>
                  <a:schemeClr val="folHlink"/>
                </a:solidFill>
              </a:rPr>
              <a:t>South Africa</a:t>
            </a:r>
            <a:r>
              <a:rPr lang="en-US" sz="2000" b="1" dirty="0"/>
              <a:t> = various sites in limestone caverns centered around </a:t>
            </a:r>
            <a:r>
              <a:rPr lang="en-US" sz="2000" b="1" dirty="0" err="1"/>
              <a:t>Sterkfontein</a:t>
            </a:r>
            <a:endParaRPr lang="en-US" sz="2000" b="1" dirty="0"/>
          </a:p>
        </p:txBody>
      </p:sp>
    </p:spTree>
    <p:extLst>
      <p:ext uri="{BB962C8B-B14F-4D97-AF65-F5344CB8AC3E}">
        <p14:creationId xmlns:p14="http://schemas.microsoft.com/office/powerpoint/2010/main" val="1540379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Hominid footprints</a:t>
            </a:r>
            <a:endParaRPr lang="en-US" dirty="0"/>
          </a:p>
        </p:txBody>
      </p:sp>
      <p:pic>
        <p:nvPicPr>
          <p:cNvPr id="4" name="Picture 7" descr="2561_p1901_Fig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24038" y="1690688"/>
            <a:ext cx="30297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94510" y="1537856"/>
            <a:ext cx="6151418" cy="5293757"/>
          </a:xfrm>
          <a:prstGeom prst="rect">
            <a:avLst/>
          </a:prstGeom>
          <a:noFill/>
        </p:spPr>
        <p:txBody>
          <a:bodyPr wrap="square" rtlCol="0">
            <a:spAutoFit/>
          </a:bodyPr>
          <a:lstStyle/>
          <a:p>
            <a:r>
              <a:rPr lang="en-US" sz="2800" dirty="0" smtClean="0"/>
              <a:t>Preserved in volcanic ash at </a:t>
            </a:r>
            <a:r>
              <a:rPr lang="en-US" sz="2800" dirty="0" err="1" smtClean="0"/>
              <a:t>Laetoli</a:t>
            </a:r>
            <a:r>
              <a:rPr lang="en-US" sz="2800" dirty="0" smtClean="0"/>
              <a:t>, Tanzania</a:t>
            </a:r>
          </a:p>
          <a:p>
            <a:r>
              <a:rPr lang="en-US" sz="2400" dirty="0" smtClean="0"/>
              <a:t>Discovered in 1978 by Mary Leakey, these footprints proved hominids were bipedal walkers at least 3.5 million years ago</a:t>
            </a:r>
          </a:p>
          <a:p>
            <a:endParaRPr lang="en-US" sz="2400" dirty="0"/>
          </a:p>
          <a:p>
            <a:r>
              <a:rPr lang="en-US" sz="2400" dirty="0" smtClean="0"/>
              <a:t>The footprints of two adults and possibly those of a child are clearly visible in this photograph</a:t>
            </a:r>
          </a:p>
          <a:p>
            <a:endParaRPr lang="en-US" sz="2400" dirty="0"/>
          </a:p>
          <a:p>
            <a:r>
              <a:rPr lang="en-US" sz="2400" dirty="0" smtClean="0"/>
              <a:t>Most scientists think the footprints were made by </a:t>
            </a:r>
            <a:r>
              <a:rPr lang="en-US" sz="2400" i="1" dirty="0" smtClean="0"/>
              <a:t>Australopithecus </a:t>
            </a:r>
            <a:r>
              <a:rPr lang="en-US" sz="2400" i="1" dirty="0" err="1" smtClean="0"/>
              <a:t>afarensis</a:t>
            </a:r>
            <a:r>
              <a:rPr lang="en-US" sz="2400" i="1" dirty="0" smtClean="0"/>
              <a:t> </a:t>
            </a:r>
            <a:r>
              <a:rPr lang="en-US" sz="2400" dirty="0" smtClean="0"/>
              <a:t>whose </a:t>
            </a:r>
            <a:r>
              <a:rPr lang="en-US" sz="2400" dirty="0" smtClean="0"/>
              <a:t>fossils are found at </a:t>
            </a:r>
            <a:r>
              <a:rPr lang="en-US" sz="2400" dirty="0" err="1" smtClean="0"/>
              <a:t>Laetoli</a:t>
            </a:r>
            <a:endParaRPr lang="en-US" sz="2400" dirty="0" smtClean="0"/>
          </a:p>
          <a:p>
            <a:endParaRPr lang="en-US" sz="2400" dirty="0" smtClean="0"/>
          </a:p>
          <a:p>
            <a:endParaRPr lang="en-US" dirty="0"/>
          </a:p>
        </p:txBody>
      </p:sp>
    </p:spTree>
    <p:extLst>
      <p:ext uri="{BB962C8B-B14F-4D97-AF65-F5344CB8AC3E}">
        <p14:creationId xmlns:p14="http://schemas.microsoft.com/office/powerpoint/2010/main" val="302489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africanus</a:t>
            </a:r>
            <a:endParaRPr lang="en-US" dirty="0"/>
          </a:p>
        </p:txBody>
      </p:sp>
      <p:sp>
        <p:nvSpPr>
          <p:cNvPr id="3" name="Content Placeholder 2"/>
          <p:cNvSpPr>
            <a:spLocks noGrp="1"/>
          </p:cNvSpPr>
          <p:nvPr>
            <p:ph idx="1"/>
          </p:nvPr>
        </p:nvSpPr>
        <p:spPr/>
        <p:txBody>
          <a:bodyPr/>
          <a:lstStyle/>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was succeeded by </a:t>
            </a:r>
            <a:r>
              <a:rPr lang="en-US" i="1" dirty="0" smtClean="0">
                <a:ea typeface="Arial Unicode MS" panose="020B0604020202020204" pitchFamily="34" charset="-128"/>
                <a:cs typeface="Arial Unicode MS" panose="020B0604020202020204" pitchFamily="34" charset="-128"/>
              </a:rPr>
              <a:t>Australopithecus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which lived 3.0–2.3 million years ago</a:t>
            </a:r>
          </a:p>
          <a:p>
            <a:r>
              <a:rPr lang="en-US" dirty="0" smtClean="0">
                <a:ea typeface="Arial Unicode MS" panose="020B0604020202020204" pitchFamily="34" charset="-128"/>
                <a:cs typeface="Arial Unicode MS" panose="020B0604020202020204" pitchFamily="34" charset="-128"/>
              </a:rPr>
              <a:t>The differences between the two species are relatively minor</a:t>
            </a:r>
          </a:p>
          <a:p>
            <a:r>
              <a:rPr lang="en-US" dirty="0" smtClean="0">
                <a:ea typeface="Arial Unicode MS" panose="020B0604020202020204" pitchFamily="34" charset="-128"/>
                <a:cs typeface="Arial Unicode MS" panose="020B0604020202020204" pitchFamily="34" charset="-128"/>
              </a:rPr>
              <a:t>They were both about the same size and weight, but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had a flatter face and somewhat larger brain</a:t>
            </a:r>
          </a:p>
        </p:txBody>
      </p:sp>
    </p:spTree>
    <p:extLst>
      <p:ext uri="{BB962C8B-B14F-4D97-AF65-F5344CB8AC3E}">
        <p14:creationId xmlns:p14="http://schemas.microsoft.com/office/powerpoint/2010/main" val="35921575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359151" y="333375"/>
            <a:ext cx="7916863" cy="458788"/>
          </a:xfrm>
        </p:spPr>
        <p:txBody>
          <a:bodyPr>
            <a:normAutofit fontScale="90000"/>
          </a:bodyPr>
          <a:lstStyle/>
          <a:p>
            <a:r>
              <a:rPr lang="en-GB" sz="2800" b="1" i="1"/>
              <a:t>Australopithecus         africanus</a:t>
            </a:r>
          </a:p>
        </p:txBody>
      </p:sp>
      <p:pic>
        <p:nvPicPr>
          <p:cNvPr id="47107" name="Picture 3" descr="ap_afric_064_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5800" y="2325688"/>
            <a:ext cx="2465388" cy="392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descr="A cast of the skull of Australopithecus africanus discovered in 1936 at Sterkfon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9301" y="2532064"/>
            <a:ext cx="3832225" cy="304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Text Box 5"/>
          <p:cNvSpPr txBox="1">
            <a:spLocks noChangeArrowheads="1"/>
          </p:cNvSpPr>
          <p:nvPr/>
        </p:nvSpPr>
        <p:spPr bwMode="auto">
          <a:xfrm>
            <a:off x="2514600" y="11430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sz="3200"/>
              <a:t>Southern          Ape       of      Africa</a:t>
            </a:r>
          </a:p>
        </p:txBody>
      </p:sp>
      <p:sp>
        <p:nvSpPr>
          <p:cNvPr id="47110" name="Rectangle 6"/>
          <p:cNvSpPr>
            <a:spLocks noChangeArrowheads="1"/>
          </p:cNvSpPr>
          <p:nvPr/>
        </p:nvSpPr>
        <p:spPr bwMode="auto">
          <a:xfrm>
            <a:off x="3352800" y="152400"/>
            <a:ext cx="1447800" cy="6858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11" name="Rectangle 7"/>
          <p:cNvSpPr>
            <a:spLocks noChangeArrowheads="1"/>
          </p:cNvSpPr>
          <p:nvPr/>
        </p:nvSpPr>
        <p:spPr bwMode="auto">
          <a:xfrm>
            <a:off x="4800600" y="152400"/>
            <a:ext cx="1582738" cy="6858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47112" name="Rectangle 8"/>
          <p:cNvSpPr>
            <a:spLocks noChangeArrowheads="1"/>
          </p:cNvSpPr>
          <p:nvPr/>
        </p:nvSpPr>
        <p:spPr bwMode="auto">
          <a:xfrm>
            <a:off x="6934200" y="152400"/>
            <a:ext cx="1828800" cy="685800"/>
          </a:xfrm>
          <a:prstGeom prst="rect">
            <a:avLst/>
          </a:prstGeom>
          <a:noFill/>
          <a:ln w="2857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eaLnBrk="1" hangingPunct="1"/>
            <a:endParaRPr lang="en-US"/>
          </a:p>
        </p:txBody>
      </p:sp>
      <p:sp>
        <p:nvSpPr>
          <p:cNvPr id="47113" name="Line 9"/>
          <p:cNvSpPr>
            <a:spLocks noChangeShapeType="1"/>
          </p:cNvSpPr>
          <p:nvPr/>
        </p:nvSpPr>
        <p:spPr bwMode="auto">
          <a:xfrm flipH="1">
            <a:off x="3733800" y="838200"/>
            <a:ext cx="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Line 10"/>
          <p:cNvSpPr>
            <a:spLocks noChangeShapeType="1"/>
          </p:cNvSpPr>
          <p:nvPr/>
        </p:nvSpPr>
        <p:spPr bwMode="auto">
          <a:xfrm>
            <a:off x="8382000" y="838200"/>
            <a:ext cx="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Line 11"/>
          <p:cNvSpPr>
            <a:spLocks noChangeShapeType="1"/>
          </p:cNvSpPr>
          <p:nvPr/>
        </p:nvSpPr>
        <p:spPr bwMode="auto">
          <a:xfrm flipH="1">
            <a:off x="5867400" y="838200"/>
            <a:ext cx="0" cy="457200"/>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19311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endParaRPr lang="en-US" dirty="0"/>
          </a:p>
        </p:txBody>
      </p:sp>
      <p:sp>
        <p:nvSpPr>
          <p:cNvPr id="3" name="Content Placeholder 2"/>
          <p:cNvSpPr>
            <a:spLocks noGrp="1"/>
          </p:cNvSpPr>
          <p:nvPr>
            <p:ph idx="1"/>
          </p:nvPr>
        </p:nvSpPr>
        <p:spPr/>
        <p:txBody>
          <a:bodyPr>
            <a:normAutofit fontScale="92500" lnSpcReduction="10000"/>
          </a:bodyPr>
          <a:lstStyle/>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had a brain size of 380–450 cubic centimeters (cc)</a:t>
            </a:r>
          </a:p>
          <a:p>
            <a:pPr lvl="1"/>
            <a:r>
              <a:rPr lang="en-US" dirty="0" smtClean="0">
                <a:ea typeface="Arial Unicode MS" panose="020B0604020202020204" pitchFamily="34" charset="-128"/>
                <a:cs typeface="Arial Unicode MS" panose="020B0604020202020204" pitchFamily="34" charset="-128"/>
              </a:rPr>
              <a:t>larger than the 300–400 cc of a chimpanzee </a:t>
            </a:r>
          </a:p>
          <a:p>
            <a:pPr lvl="1"/>
            <a:r>
              <a:rPr lang="en-US" dirty="0" smtClean="0">
                <a:ea typeface="Arial Unicode MS" panose="020B0604020202020204" pitchFamily="34" charset="-128"/>
                <a:cs typeface="Arial Unicode MS" panose="020B0604020202020204" pitchFamily="34" charset="-128"/>
              </a:rPr>
              <a:t>much smaller than that of present-day humans (1350 cc average)</a:t>
            </a:r>
          </a:p>
          <a:p>
            <a:r>
              <a:rPr lang="en-US" dirty="0" smtClean="0">
                <a:ea typeface="Arial Unicode MS" panose="020B0604020202020204" pitchFamily="34" charset="-128"/>
                <a:cs typeface="Arial Unicode MS" panose="020B0604020202020204" pitchFamily="34" charset="-128"/>
              </a:rPr>
              <a:t>The skull of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retained many apelike features</a:t>
            </a:r>
          </a:p>
          <a:p>
            <a:pPr lvl="1"/>
            <a:r>
              <a:rPr lang="en-US" dirty="0" smtClean="0">
                <a:ea typeface="Arial Unicode MS" panose="020B0604020202020204" pitchFamily="34" charset="-128"/>
                <a:cs typeface="Arial Unicode MS" panose="020B0604020202020204" pitchFamily="34" charset="-128"/>
              </a:rPr>
              <a:t>massive brow ridges </a:t>
            </a:r>
          </a:p>
          <a:p>
            <a:pPr lvl="1"/>
            <a:r>
              <a:rPr lang="en-US" dirty="0" smtClean="0">
                <a:ea typeface="Arial Unicode MS" panose="020B0604020202020204" pitchFamily="34" charset="-128"/>
                <a:cs typeface="Arial Unicode MS" panose="020B0604020202020204" pitchFamily="34" charset="-128"/>
              </a:rPr>
              <a:t>forward-jutting jaw, but its teeth were intermediate between those of apes and humans</a:t>
            </a:r>
          </a:p>
          <a:p>
            <a:r>
              <a:rPr lang="en-US" dirty="0" smtClean="0">
                <a:ea typeface="Arial Unicode MS" panose="020B0604020202020204" pitchFamily="34" charset="-128"/>
                <a:cs typeface="Arial Unicode MS" panose="020B0604020202020204" pitchFamily="34" charset="-128"/>
              </a:rPr>
              <a:t>The heavily enameled molars </a:t>
            </a:r>
          </a:p>
          <a:p>
            <a:pPr lvl="1"/>
            <a:r>
              <a:rPr lang="en-US" dirty="0" smtClean="0">
                <a:ea typeface="Arial Unicode MS" panose="020B0604020202020204" pitchFamily="34" charset="-128"/>
                <a:cs typeface="Arial Unicode MS" panose="020B0604020202020204" pitchFamily="34" charset="-128"/>
              </a:rPr>
              <a:t>probably an adaptation to chewing fruits, seeds, and roots</a:t>
            </a:r>
          </a:p>
          <a:p>
            <a:r>
              <a:rPr lang="en-US" dirty="0" smtClean="0">
                <a:ea typeface="Arial Unicode MS" panose="020B0604020202020204" pitchFamily="34" charset="-128"/>
                <a:cs typeface="Arial Unicode MS" panose="020B0604020202020204" pitchFamily="34" charset="-128"/>
              </a:rPr>
              <a:t>It appears the limbs of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may not have been as well adapted for bipedalism as those of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endParaRPr lang="en-US" dirty="0" smtClean="0"/>
          </a:p>
          <a:p>
            <a:pPr lvl="1"/>
            <a:endParaRPr lang="en-US" dirty="0" smtClean="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7135549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WICHG319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500" t="7500" r="7500" b="7500"/>
          <a:stretch>
            <a:fillRect/>
          </a:stretch>
        </p:blipFill>
        <p:spPr bwMode="auto">
          <a:xfrm>
            <a:off x="7002462" y="1908752"/>
            <a:ext cx="4351338"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66800" y="2424545"/>
            <a:ext cx="5181600" cy="3028521"/>
          </a:xfrm>
          <a:prstGeom prst="rect">
            <a:avLst/>
          </a:prstGeom>
          <a:noFill/>
        </p:spPr>
        <p:txBody>
          <a:bodyPr wrap="square" rtlCol="0">
            <a:spAutoFit/>
          </a:bodyPr>
          <a:lstStyle/>
          <a:p>
            <a:pPr>
              <a:lnSpc>
                <a:spcPct val="90000"/>
              </a:lnSpc>
            </a:pPr>
            <a:r>
              <a:rPr lang="en-US" sz="2400" dirty="0" smtClean="0"/>
              <a:t>A reconstruction of the skull of </a:t>
            </a:r>
            <a:r>
              <a:rPr lang="en-US" sz="2400" i="1" dirty="0" smtClean="0"/>
              <a:t>Australopithecus </a:t>
            </a:r>
            <a:r>
              <a:rPr lang="en-US" sz="2400" i="1" dirty="0" err="1" smtClean="0"/>
              <a:t>africanus</a:t>
            </a:r>
            <a:endParaRPr lang="en-US" sz="2400" i="1" dirty="0" smtClean="0"/>
          </a:p>
          <a:p>
            <a:pPr>
              <a:lnSpc>
                <a:spcPct val="90000"/>
              </a:lnSpc>
            </a:pPr>
            <a:endParaRPr lang="en-US" sz="2400" dirty="0" smtClean="0"/>
          </a:p>
          <a:p>
            <a:pPr>
              <a:lnSpc>
                <a:spcPct val="90000"/>
              </a:lnSpc>
            </a:pPr>
            <a:r>
              <a:rPr lang="en-US" sz="2400" dirty="0" smtClean="0"/>
              <a:t>This skull, known as that of the </a:t>
            </a:r>
            <a:r>
              <a:rPr lang="en-US" sz="2400" dirty="0" err="1" smtClean="0"/>
              <a:t>Taung</a:t>
            </a:r>
            <a:r>
              <a:rPr lang="en-US" sz="2400" dirty="0" smtClean="0"/>
              <a:t> Child, was discovered by Raymond Dart in South Africa in 1924 and marks the beginning of modern paleoanthropology</a:t>
            </a:r>
          </a:p>
          <a:p>
            <a:endParaRPr lang="en-US" dirty="0"/>
          </a:p>
        </p:txBody>
      </p:sp>
    </p:spTree>
    <p:extLst>
      <p:ext uri="{BB962C8B-B14F-4D97-AF65-F5344CB8AC3E}">
        <p14:creationId xmlns:p14="http://schemas.microsoft.com/office/powerpoint/2010/main" val="322405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Robust species</a:t>
            </a:r>
            <a:endParaRPr lang="en-US"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Both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and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differ markedly from the so-called robust species </a:t>
            </a:r>
          </a:p>
          <a:p>
            <a:pPr lvl="2"/>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boisei</a:t>
            </a:r>
            <a:r>
              <a:rPr lang="en-US" dirty="0" smtClean="0">
                <a:ea typeface="Arial Unicode MS" panose="020B0604020202020204" pitchFamily="34" charset="-128"/>
                <a:cs typeface="Arial Unicode MS" panose="020B0604020202020204" pitchFamily="34" charset="-128"/>
              </a:rPr>
              <a:t> (2.6–1.0 million years ago) </a:t>
            </a:r>
          </a:p>
          <a:p>
            <a:pPr lvl="2"/>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robustus</a:t>
            </a:r>
            <a:r>
              <a:rPr lang="en-US" dirty="0" smtClean="0">
                <a:ea typeface="Arial Unicode MS" panose="020B0604020202020204" pitchFamily="34" charset="-128"/>
                <a:cs typeface="Arial Unicode MS" panose="020B0604020202020204" pitchFamily="34" charset="-128"/>
              </a:rPr>
              <a:t> (2.0–1.2 million years ago)</a:t>
            </a:r>
          </a:p>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boisei</a:t>
            </a:r>
            <a:r>
              <a:rPr lang="en-US" dirty="0" smtClean="0">
                <a:ea typeface="Arial Unicode MS" panose="020B0604020202020204" pitchFamily="34" charset="-128"/>
                <a:cs typeface="Arial Unicode MS" panose="020B0604020202020204" pitchFamily="34" charset="-128"/>
              </a:rPr>
              <a:t> was 1.2–1.4 m tall and weighed between 34 and 49 kg</a:t>
            </a:r>
          </a:p>
          <a:p>
            <a:r>
              <a:rPr lang="en-US" dirty="0" smtClean="0">
                <a:ea typeface="Arial Unicode MS" panose="020B0604020202020204" pitchFamily="34" charset="-128"/>
                <a:cs typeface="Arial Unicode MS" panose="020B0604020202020204" pitchFamily="34" charset="-128"/>
              </a:rPr>
              <a:t>It had a powerful upper body, a distinctive bony crest on the top of its skull, a flat face, and the largest molars of any hominids</a:t>
            </a:r>
          </a:p>
          <a:p>
            <a:endParaRPr lang="en-US" dirty="0"/>
          </a:p>
        </p:txBody>
      </p:sp>
    </p:spTree>
    <p:extLst>
      <p:ext uri="{BB962C8B-B14F-4D97-AF65-F5344CB8AC3E}">
        <p14:creationId xmlns:p14="http://schemas.microsoft.com/office/powerpoint/2010/main" val="14638372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rtl="0">
              <a:lnSpc>
                <a:spcPct val="90000"/>
              </a:lnSpc>
              <a:spcBef>
                <a:spcPct val="0"/>
              </a:spcBef>
            </a:pPr>
            <a:r>
              <a:rPr lang="en-US" dirty="0" smtClean="0">
                <a:ea typeface="Arial Unicode MS" panose="020B0604020202020204" pitchFamily="34" charset="-128"/>
                <a:cs typeface="Arial Unicode MS" panose="020B0604020202020204" pitchFamily="34" charset="-128"/>
              </a:rPr>
              <a:t/>
            </a:r>
            <a:br>
              <a:rPr lang="en-US" dirty="0" smtClean="0">
                <a:ea typeface="Arial Unicode MS" panose="020B0604020202020204" pitchFamily="34" charset="-128"/>
                <a:cs typeface="Arial Unicode MS" panose="020B0604020202020204" pitchFamily="34" charset="-128"/>
              </a:rPr>
            </a:br>
            <a:r>
              <a:rPr lang="en-US" sz="4400" i="1" dirty="0" smtClean="0">
                <a:ea typeface="Arial Unicode MS" panose="020B0604020202020204" pitchFamily="34" charset="-128"/>
                <a:cs typeface="Arial Unicode MS" panose="020B0604020202020204" pitchFamily="34" charset="-128"/>
              </a:rPr>
              <a:t>A. </a:t>
            </a:r>
            <a:r>
              <a:rPr lang="en-US" sz="4400" i="1" dirty="0" err="1" smtClean="0">
                <a:ea typeface="Arial Unicode MS" panose="020B0604020202020204" pitchFamily="34" charset="-128"/>
                <a:cs typeface="Arial Unicode MS" panose="020B0604020202020204" pitchFamily="34" charset="-128"/>
              </a:rPr>
              <a:t>robustus</a:t>
            </a:r>
            <a:endParaRPr lang="en-US" sz="4400" dirty="0"/>
          </a:p>
        </p:txBody>
      </p:sp>
      <p:sp>
        <p:nvSpPr>
          <p:cNvPr id="3" name="Content Placeholder 2"/>
          <p:cNvSpPr>
            <a:spLocks noGrp="1"/>
          </p:cNvSpPr>
          <p:nvPr>
            <p:ph idx="1"/>
          </p:nvPr>
        </p:nvSpPr>
        <p:spPr/>
        <p:txBody>
          <a:bodyPr>
            <a:normAutofit/>
          </a:bodyPr>
          <a:lstStyle/>
          <a:p>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robustus</a:t>
            </a:r>
            <a:r>
              <a:rPr lang="en-US" dirty="0" smtClean="0">
                <a:ea typeface="Arial Unicode MS" panose="020B0604020202020204" pitchFamily="34" charset="-128"/>
                <a:cs typeface="Arial Unicode MS" panose="020B0604020202020204" pitchFamily="34" charset="-128"/>
              </a:rPr>
              <a:t>, in contrast, was somewhat smaller (1.1–1.3 m tall) and lighter (32–40 kg)</a:t>
            </a:r>
          </a:p>
          <a:p>
            <a:r>
              <a:rPr lang="en-US" dirty="0" smtClean="0">
                <a:ea typeface="Arial Unicode MS" panose="020B0604020202020204" pitchFamily="34" charset="-128"/>
                <a:cs typeface="Arial Unicode MS" panose="020B0604020202020204" pitchFamily="34" charset="-128"/>
              </a:rPr>
              <a:t>It had a flat face, and the crown of its skull had an elevated bony crest that provided additional area for the attachment of strong jaw muscles </a:t>
            </a:r>
          </a:p>
          <a:p>
            <a:r>
              <a:rPr lang="en-US" dirty="0" smtClean="0">
                <a:ea typeface="Arial Unicode MS" panose="020B0604020202020204" pitchFamily="34" charset="-128"/>
                <a:cs typeface="Arial Unicode MS" panose="020B0604020202020204" pitchFamily="34" charset="-128"/>
              </a:rPr>
              <a:t>Its broad flat molars indicated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robustus</a:t>
            </a:r>
            <a:r>
              <a:rPr lang="en-US" dirty="0" smtClean="0">
                <a:ea typeface="Arial Unicode MS" panose="020B0604020202020204" pitchFamily="34" charset="-128"/>
                <a:cs typeface="Arial Unicode MS" panose="020B0604020202020204" pitchFamily="34" charset="-128"/>
              </a:rPr>
              <a:t> was a vegetarian</a:t>
            </a:r>
          </a:p>
          <a:p>
            <a:r>
              <a:rPr lang="en-US" dirty="0" smtClean="0">
                <a:ea typeface="Arial Unicode MS" panose="020B0604020202020204" pitchFamily="34" charset="-128"/>
                <a:cs typeface="Arial Unicode MS" panose="020B0604020202020204" pitchFamily="34" charset="-128"/>
              </a:rPr>
              <a:t>Most scientists accept the idea that the robust australopithecines form a separate lineage from the other australopithecines that went extinct 1 million years ago</a:t>
            </a:r>
            <a:endParaRPr lang="en-US" dirty="0" smtClean="0"/>
          </a:p>
          <a:p>
            <a:endParaRPr lang="en-US" dirty="0" smtClean="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41661674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Australopithecus </a:t>
            </a:r>
            <a:r>
              <a:rPr lang="en-US" i="1" dirty="0" err="1" smtClean="0"/>
              <a:t>robustus</a:t>
            </a:r>
            <a:endParaRPr lang="en-US" dirty="0"/>
          </a:p>
        </p:txBody>
      </p:sp>
      <p:pic>
        <p:nvPicPr>
          <p:cNvPr id="4" name="Picture 5" descr="WICHG319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82867" y="1825625"/>
            <a:ext cx="433434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969817" y="2757055"/>
            <a:ext cx="5361709" cy="1754326"/>
          </a:xfrm>
          <a:prstGeom prst="rect">
            <a:avLst/>
          </a:prstGeom>
          <a:noFill/>
        </p:spPr>
        <p:txBody>
          <a:bodyPr wrap="square" rtlCol="0">
            <a:spAutoFit/>
          </a:bodyPr>
          <a:lstStyle/>
          <a:p>
            <a:pPr>
              <a:lnSpc>
                <a:spcPct val="90000"/>
              </a:lnSpc>
            </a:pPr>
            <a:r>
              <a:rPr lang="en-US" sz="2800" dirty="0" smtClean="0"/>
              <a:t>This species had a massive jaw, </a:t>
            </a:r>
            <a:r>
              <a:rPr lang="en-US" sz="2400" dirty="0" smtClean="0"/>
              <a:t>powerful chewing muscles, and large broad flat chewing teeth apparently used for grinding up coarse plant food</a:t>
            </a:r>
          </a:p>
          <a:p>
            <a:endParaRPr lang="en-US" dirty="0"/>
          </a:p>
        </p:txBody>
      </p:sp>
    </p:spTree>
    <p:extLst>
      <p:ext uri="{BB962C8B-B14F-4D97-AF65-F5344CB8AC3E}">
        <p14:creationId xmlns:p14="http://schemas.microsoft.com/office/powerpoint/2010/main" val="289737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26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3"/>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38916" name="Rectangle 4"/>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None/>
            </a:pPr>
            <a:r>
              <a:rPr lang="en-US" sz="1600">
                <a:solidFill>
                  <a:srgbClr val="FF6600"/>
                </a:solidFill>
              </a:rPr>
              <a:t>D.     Larger brains (tools) and reduced sexual dimorphism define the genus </a:t>
            </a:r>
            <a:r>
              <a:rPr lang="en-US" sz="1600" i="1">
                <a:solidFill>
                  <a:srgbClr val="FF6600"/>
                </a:solidFill>
              </a:rPr>
              <a:t>Homo</a:t>
            </a:r>
          </a:p>
          <a:p>
            <a:pPr eaLnBrk="1" hangingPunct="1">
              <a:buFontTx/>
              <a:buNone/>
            </a:pPr>
            <a:r>
              <a:rPr lang="en-US" sz="1600">
                <a:solidFill>
                  <a:srgbClr val="9966FF"/>
                </a:solidFill>
              </a:rPr>
              <a:t>	</a:t>
            </a:r>
          </a:p>
        </p:txBody>
      </p:sp>
      <p:sp>
        <p:nvSpPr>
          <p:cNvPr id="38917" name="AutoShape 9"/>
          <p:cNvSpPr>
            <a:spLocks noChangeArrowheads="1"/>
          </p:cNvSpPr>
          <p:nvPr/>
        </p:nvSpPr>
        <p:spPr bwMode="auto">
          <a:xfrm>
            <a:off x="7226300" y="4025900"/>
            <a:ext cx="2781300" cy="2489200"/>
          </a:xfrm>
          <a:prstGeom prst="wedgeRectCallout">
            <a:avLst>
              <a:gd name="adj1" fmla="val -86074"/>
              <a:gd name="adj2" fmla="val -3539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lang="en-US"/>
          </a:p>
        </p:txBody>
      </p:sp>
      <p:pic>
        <p:nvPicPr>
          <p:cNvPr id="389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0275" y="4079875"/>
            <a:ext cx="26860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19" name="Rectangle 11"/>
          <p:cNvSpPr>
            <a:spLocks noChangeArrowheads="1"/>
          </p:cNvSpPr>
          <p:nvPr/>
        </p:nvSpPr>
        <p:spPr bwMode="auto">
          <a:xfrm>
            <a:off x="7343776" y="5981700"/>
            <a:ext cx="1470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rgbClr val="00003C"/>
                </a:solidFill>
              </a:rPr>
              <a:t>ca. 1.8 Ma</a:t>
            </a:r>
          </a:p>
        </p:txBody>
      </p:sp>
      <p:sp>
        <p:nvSpPr>
          <p:cNvPr id="38920" name="Rectangle 12"/>
          <p:cNvSpPr>
            <a:spLocks noChangeArrowheads="1"/>
          </p:cNvSpPr>
          <p:nvPr/>
        </p:nvSpPr>
        <p:spPr bwMode="auto">
          <a:xfrm>
            <a:off x="4216400" y="4676775"/>
            <a:ext cx="2693988"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a:solidFill>
                  <a:srgbClr val="00003C"/>
                </a:solidFill>
              </a:rPr>
              <a:t>Often found with primitive stone tools </a:t>
            </a:r>
          </a:p>
          <a:p>
            <a:pPr eaLnBrk="1" hangingPunct="1"/>
            <a:r>
              <a:rPr lang="en-US" sz="1600">
                <a:solidFill>
                  <a:srgbClr val="00003C"/>
                </a:solidFill>
              </a:rPr>
              <a:t>(e.g. Olduvai Gorge, Tanzania; </a:t>
            </a:r>
          </a:p>
          <a:p>
            <a:pPr eaLnBrk="1" hangingPunct="1"/>
            <a:r>
              <a:rPr lang="en-US" sz="1600">
                <a:solidFill>
                  <a:srgbClr val="00003C"/>
                </a:solidFill>
              </a:rPr>
              <a:t>Lake Turkana, Kenya)</a:t>
            </a:r>
          </a:p>
        </p:txBody>
      </p:sp>
    </p:spTree>
    <p:extLst>
      <p:ext uri="{BB962C8B-B14F-4D97-AF65-F5344CB8AC3E}">
        <p14:creationId xmlns:p14="http://schemas.microsoft.com/office/powerpoint/2010/main" val="72598645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larger brains??</a:t>
            </a:r>
            <a:endParaRPr lang="en-US" dirty="0"/>
          </a:p>
        </p:txBody>
      </p:sp>
      <p:sp>
        <p:nvSpPr>
          <p:cNvPr id="3" name="Content Placeholder 2"/>
          <p:cNvSpPr>
            <a:spLocks noGrp="1"/>
          </p:cNvSpPr>
          <p:nvPr>
            <p:ph idx="1"/>
          </p:nvPr>
        </p:nvSpPr>
        <p:spPr/>
        <p:txBody>
          <a:bodyPr>
            <a:normAutofit/>
          </a:bodyPr>
          <a:lstStyle/>
          <a:p>
            <a:r>
              <a:rPr lang="en-US" dirty="0"/>
              <a:t>Larger brains have plausibly been connected with the evolution of a distinct human sexual psychology, favoring pair-bonding over promiscuity. Among both species of chimpanzees, females have exclusive charge of infants. Because of promiscuous sexual practices, paternity is generally not </a:t>
            </a:r>
            <a:r>
              <a:rPr lang="en-US" dirty="0" err="1"/>
              <a:t>trackable</a:t>
            </a:r>
            <a:r>
              <a:rPr lang="en-US" dirty="0"/>
              <a:t>. Australopithecines have similar brains and bodies and we have as yet no reason to think they didn't follow similar practices. </a:t>
            </a:r>
          </a:p>
        </p:txBody>
      </p:sp>
    </p:spTree>
    <p:extLst>
      <p:ext uri="{BB962C8B-B14F-4D97-AF65-F5344CB8AC3E}">
        <p14:creationId xmlns:p14="http://schemas.microsoft.com/office/powerpoint/2010/main" val="4027953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Hope of Life</a:t>
            </a:r>
            <a:endParaRPr lang="en-US" dirty="0"/>
          </a:p>
        </p:txBody>
      </p:sp>
      <p:sp>
        <p:nvSpPr>
          <p:cNvPr id="3" name="Content Placeholder 2"/>
          <p:cNvSpPr>
            <a:spLocks noGrp="1"/>
          </p:cNvSpPr>
          <p:nvPr>
            <p:ph idx="1"/>
          </p:nvPr>
        </p:nvSpPr>
        <p:spPr/>
        <p:txBody>
          <a:bodyPr>
            <a:normAutofit lnSpcReduction="10000"/>
          </a:bodyPr>
          <a:lstStyle/>
          <a:p>
            <a:r>
              <a:rPr lang="en-US" dirty="0" smtClean="0"/>
              <a:t>A skull found in the African nation of Chad, </a:t>
            </a:r>
          </a:p>
          <a:p>
            <a:pPr lvl="1"/>
            <a:r>
              <a:rPr lang="en-US" dirty="0" smtClean="0"/>
              <a:t>in 2002 and named </a:t>
            </a:r>
            <a:r>
              <a:rPr lang="en-US" i="1" dirty="0" err="1" smtClean="0"/>
              <a:t>Sahelanthropus</a:t>
            </a:r>
            <a:r>
              <a:rPr lang="en-US" i="1" dirty="0" smtClean="0"/>
              <a:t> </a:t>
            </a:r>
            <a:r>
              <a:rPr lang="en-US" i="1" dirty="0" err="1" smtClean="0"/>
              <a:t>tchadensis</a:t>
            </a:r>
            <a:r>
              <a:rPr lang="en-US" dirty="0" smtClean="0"/>
              <a:t> </a:t>
            </a:r>
          </a:p>
          <a:p>
            <a:pPr lvl="2"/>
            <a:r>
              <a:rPr lang="en-US" dirty="0" smtClean="0"/>
              <a:t>but nicknamed </a:t>
            </a:r>
            <a:r>
              <a:rPr lang="en-US" dirty="0" err="1" smtClean="0"/>
              <a:t>Toumaï</a:t>
            </a:r>
            <a:r>
              <a:rPr lang="en-US" dirty="0" smtClean="0"/>
              <a:t>, </a:t>
            </a:r>
          </a:p>
          <a:p>
            <a:pPr lvl="2"/>
            <a:r>
              <a:rPr lang="en-US" dirty="0" smtClean="0"/>
              <a:t>which means "hope of life" in the local Goran language, </a:t>
            </a:r>
          </a:p>
          <a:p>
            <a:pPr lvl="1"/>
            <a:r>
              <a:rPr lang="en-US" dirty="0" smtClean="0"/>
              <a:t>has pushed back the origins of humans </a:t>
            </a:r>
          </a:p>
          <a:p>
            <a:pPr lvl="1"/>
            <a:r>
              <a:rPr lang="en-US" dirty="0" smtClean="0"/>
              <a:t>to nearly 7 million years ago</a:t>
            </a:r>
          </a:p>
          <a:p>
            <a:r>
              <a:rPr lang="en-US" dirty="0" smtClean="0"/>
              <a:t>Another discovery reported in 2006 </a:t>
            </a:r>
          </a:p>
          <a:p>
            <a:pPr lvl="1"/>
            <a:r>
              <a:rPr lang="en-US" dirty="0" smtClean="0"/>
              <a:t>provides strong evidence for </a:t>
            </a:r>
          </a:p>
          <a:p>
            <a:pPr lvl="1"/>
            <a:r>
              <a:rPr lang="en-US" dirty="0" smtClean="0"/>
              <a:t>an ancestor-descendant relationship</a:t>
            </a:r>
          </a:p>
          <a:p>
            <a:pPr lvl="1"/>
            <a:r>
              <a:rPr lang="en-US" dirty="0" smtClean="0"/>
              <a:t>between two early hominid lines, </a:t>
            </a:r>
          </a:p>
          <a:p>
            <a:pPr lvl="2"/>
            <a:r>
              <a:rPr lang="en-US" dirty="0" smtClean="0"/>
              <a:t>one of which leads to our own human heritage</a:t>
            </a:r>
          </a:p>
          <a:p>
            <a:endParaRPr lang="en-US" dirty="0"/>
          </a:p>
        </p:txBody>
      </p:sp>
    </p:spTree>
    <p:extLst>
      <p:ext uri="{BB962C8B-B14F-4D97-AF65-F5344CB8AC3E}">
        <p14:creationId xmlns:p14="http://schemas.microsoft.com/office/powerpoint/2010/main" val="13498758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 selection for larger brains -- for whatever reason -- would run up against the problem of a baby's larger head needing to pass through the bones surrounding the birth canal. The solution in place today is that human babies are born very prematurely compared to the offspring of our closest relatives. The still soft head of a new-born infant is deformed into a tube as it is squeezed through the birth canal.</a:t>
            </a:r>
          </a:p>
        </p:txBody>
      </p:sp>
    </p:spTree>
    <p:extLst>
      <p:ext uri="{BB962C8B-B14F-4D97-AF65-F5344CB8AC3E}">
        <p14:creationId xmlns:p14="http://schemas.microsoft.com/office/powerpoint/2010/main" val="15195137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price humans pay for this is a requirement of increased maternal care; for instance, for many months the baby is completely incapable of any form of locomotion, or even of clinging to the mother. </a:t>
            </a:r>
            <a:endParaRPr lang="en-US" dirty="0" smtClean="0"/>
          </a:p>
          <a:p>
            <a:r>
              <a:rPr lang="en-US" dirty="0"/>
              <a:t>L</a:t>
            </a:r>
            <a:r>
              <a:rPr lang="en-US" dirty="0" smtClean="0"/>
              <a:t>arger </a:t>
            </a:r>
            <a:r>
              <a:rPr lang="en-US" dirty="0"/>
              <a:t>brains would have favored extending the period in which infants are primarily devoted to learning new skills. These factors are likely to have created a significant benefit for children who received care not only from their mothers but also from their fathers and possibly their grandmothers (in the latter case creating a selective pressure for menopause).</a:t>
            </a:r>
          </a:p>
        </p:txBody>
      </p:sp>
    </p:spTree>
    <p:extLst>
      <p:ext uri="{BB962C8B-B14F-4D97-AF65-F5344CB8AC3E}">
        <p14:creationId xmlns:p14="http://schemas.microsoft.com/office/powerpoint/2010/main" val="398871746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In the case of fathers, natural selection would have favored males who were able to invest in their own rather than in others' offspring, thus creating selective pressures some way for males to track paternity</a:t>
            </a:r>
            <a:r>
              <a:rPr lang="en-US" dirty="0" smtClean="0"/>
              <a:t>.</a:t>
            </a:r>
          </a:p>
          <a:p>
            <a:r>
              <a:rPr lang="en-US" dirty="0" smtClean="0"/>
              <a:t> </a:t>
            </a:r>
            <a:r>
              <a:rPr lang="en-US" dirty="0"/>
              <a:t>Pair-bonding is the likely solution -- one that necessitated novel psychological adaptations, possibly along with physiological ones such as continued sexual receptivity in females</a:t>
            </a:r>
          </a:p>
        </p:txBody>
      </p:sp>
    </p:spTree>
    <p:extLst>
      <p:ext uri="{BB962C8B-B14F-4D97-AF65-F5344CB8AC3E}">
        <p14:creationId xmlns:p14="http://schemas.microsoft.com/office/powerpoint/2010/main" val="298284557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2444" y="365125"/>
            <a:ext cx="8512000" cy="6492875"/>
          </a:xfrm>
        </p:spPr>
      </p:pic>
    </p:spTree>
    <p:extLst>
      <p:ext uri="{BB962C8B-B14F-4D97-AF65-F5344CB8AC3E}">
        <p14:creationId xmlns:p14="http://schemas.microsoft.com/office/powerpoint/2010/main" val="27784113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Human Lineage</a:t>
            </a:r>
            <a:endParaRPr lang="en-US" dirty="0"/>
          </a:p>
        </p:txBody>
      </p:sp>
      <p:sp>
        <p:nvSpPr>
          <p:cNvPr id="3" name="Content Placeholder 2"/>
          <p:cNvSpPr>
            <a:spLocks noGrp="1"/>
          </p:cNvSpPr>
          <p:nvPr>
            <p:ph idx="1"/>
          </p:nvPr>
        </p:nvSpPr>
        <p:spPr/>
        <p:txBody>
          <a:bodyPr>
            <a:normAutofit/>
          </a:bodyPr>
          <a:lstStyle/>
          <a:p>
            <a:pPr>
              <a:buNone/>
            </a:pPr>
            <a:r>
              <a:rPr lang="en-US" sz="3600" i="1" dirty="0" smtClean="0">
                <a:ea typeface="Arial Unicode MS" panose="020B0604020202020204" pitchFamily="34" charset="-128"/>
                <a:cs typeface="Arial Unicode MS" panose="020B0604020202020204" pitchFamily="34" charset="-128"/>
              </a:rPr>
              <a:t>Homo </a:t>
            </a:r>
            <a:r>
              <a:rPr lang="en-US" sz="3600" i="1" dirty="0" err="1" smtClean="0">
                <a:ea typeface="Arial Unicode MS" panose="020B0604020202020204" pitchFamily="34" charset="-128"/>
                <a:cs typeface="Arial Unicode MS" panose="020B0604020202020204" pitchFamily="34" charset="-128"/>
              </a:rPr>
              <a:t>habilis</a:t>
            </a:r>
            <a:r>
              <a:rPr lang="en-US" sz="3600" dirty="0" smtClean="0">
                <a:ea typeface="Arial Unicode MS" panose="020B0604020202020204" pitchFamily="34" charset="-128"/>
                <a:cs typeface="Arial Unicode MS" panose="020B0604020202020204" pitchFamily="34" charset="-128"/>
              </a:rPr>
              <a:t> </a:t>
            </a:r>
          </a:p>
          <a:p>
            <a:r>
              <a:rPr lang="en-US" dirty="0" smtClean="0">
                <a:ea typeface="Arial Unicode MS" panose="020B0604020202020204" pitchFamily="34" charset="-128"/>
                <a:cs typeface="Arial Unicode MS" panose="020B0604020202020204" pitchFamily="34" charset="-128"/>
              </a:rPr>
              <a:t>The earliest member of our own genus </a:t>
            </a:r>
            <a:r>
              <a:rPr lang="en-US" i="1" dirty="0" smtClean="0">
                <a:ea typeface="Arial Unicode MS" panose="020B0604020202020204" pitchFamily="34" charset="-128"/>
                <a:cs typeface="Arial Unicode MS" panose="020B0604020202020204" pitchFamily="34" charset="-128"/>
              </a:rPr>
              <a:t>Homo</a:t>
            </a:r>
            <a:r>
              <a:rPr lang="en-US" dirty="0" smtClean="0">
                <a:ea typeface="Arial Unicode MS" panose="020B0604020202020204" pitchFamily="34" charset="-128"/>
                <a:cs typeface="Arial Unicode MS" panose="020B0604020202020204" pitchFamily="34" charset="-128"/>
              </a:rPr>
              <a:t> is </a:t>
            </a:r>
            <a:r>
              <a:rPr lang="en-US" i="1" dirty="0" smtClean="0">
                <a:ea typeface="Arial Unicode MS" panose="020B0604020202020204" pitchFamily="34" charset="-128"/>
                <a:cs typeface="Arial Unicode MS" panose="020B0604020202020204" pitchFamily="34" charset="-128"/>
              </a:rPr>
              <a:t>Homo </a:t>
            </a:r>
            <a:r>
              <a:rPr lang="en-US" i="1" dirty="0" err="1" smtClean="0">
                <a:ea typeface="Arial Unicode MS" panose="020B0604020202020204" pitchFamily="34" charset="-128"/>
                <a:cs typeface="Arial Unicode MS" panose="020B0604020202020204" pitchFamily="34" charset="-128"/>
              </a:rPr>
              <a:t>habilis</a:t>
            </a:r>
            <a:r>
              <a:rPr lang="en-US" dirty="0" smtClean="0">
                <a:ea typeface="Arial Unicode MS" panose="020B0604020202020204" pitchFamily="34" charset="-128"/>
                <a:cs typeface="Arial Unicode MS" panose="020B0604020202020204" pitchFamily="34" charset="-128"/>
              </a:rPr>
              <a:t>, </a:t>
            </a:r>
          </a:p>
          <a:p>
            <a:pPr lvl="1"/>
            <a:r>
              <a:rPr lang="en-US" dirty="0" smtClean="0">
                <a:ea typeface="Arial Unicode MS" panose="020B0604020202020204" pitchFamily="34" charset="-128"/>
                <a:cs typeface="Arial Unicode MS" panose="020B0604020202020204" pitchFamily="34" charset="-128"/>
              </a:rPr>
              <a:t>lived 2.5-1.6 million years ago</a:t>
            </a:r>
          </a:p>
          <a:p>
            <a:r>
              <a:rPr lang="en-US" dirty="0" smtClean="0">
                <a:ea typeface="Arial Unicode MS" panose="020B0604020202020204" pitchFamily="34" charset="-128"/>
                <a:cs typeface="Arial Unicode MS" panose="020B0604020202020204" pitchFamily="34" charset="-128"/>
              </a:rPr>
              <a:t>Its remains were first found at Olduvai Gorge, Tanzania,</a:t>
            </a:r>
          </a:p>
          <a:p>
            <a:pPr lvl="1"/>
            <a:r>
              <a:rPr lang="en-US" dirty="0" smtClean="0">
                <a:ea typeface="Arial Unicode MS" panose="020B0604020202020204" pitchFamily="34" charset="-128"/>
                <a:cs typeface="Arial Unicode MS" panose="020B0604020202020204" pitchFamily="34" charset="-128"/>
              </a:rPr>
              <a:t>but it is also known from Kenya, Ethiopia, and South Africa</a:t>
            </a:r>
          </a:p>
          <a:p>
            <a:r>
              <a:rPr lang="en-US" i="1" dirty="0" smtClean="0">
                <a:ea typeface="Arial Unicode MS" panose="020B0604020202020204" pitchFamily="34" charset="-128"/>
                <a:cs typeface="Arial Unicode MS" panose="020B0604020202020204" pitchFamily="34" charset="-128"/>
              </a:rPr>
              <a:t>H. </a:t>
            </a:r>
            <a:r>
              <a:rPr lang="en-US" i="1" dirty="0" err="1" smtClean="0">
                <a:ea typeface="Arial Unicode MS" panose="020B0604020202020204" pitchFamily="34" charset="-128"/>
                <a:cs typeface="Arial Unicode MS" panose="020B0604020202020204" pitchFamily="34" charset="-128"/>
              </a:rPr>
              <a:t>habilis</a:t>
            </a:r>
            <a:r>
              <a:rPr lang="en-US" dirty="0" smtClean="0">
                <a:ea typeface="Arial Unicode MS" panose="020B0604020202020204" pitchFamily="34" charset="-128"/>
                <a:cs typeface="Arial Unicode MS" panose="020B0604020202020204" pitchFamily="34" charset="-128"/>
              </a:rPr>
              <a:t> evolved from the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afarensis</a:t>
            </a:r>
            <a:r>
              <a:rPr lang="en-US" dirty="0" smtClean="0">
                <a:ea typeface="Arial Unicode MS" panose="020B0604020202020204" pitchFamily="34" charset="-128"/>
                <a:cs typeface="Arial Unicode MS" panose="020B0604020202020204" pitchFamily="34" charset="-128"/>
              </a:rPr>
              <a:t> and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lineage and coexisted with </a:t>
            </a:r>
            <a:r>
              <a:rPr lang="en-US" i="1" dirty="0" smtClean="0">
                <a:ea typeface="Arial Unicode MS" panose="020B0604020202020204" pitchFamily="34" charset="-128"/>
                <a:cs typeface="Arial Unicode MS" panose="020B0604020202020204" pitchFamily="34" charset="-128"/>
              </a:rPr>
              <a:t>A. </a:t>
            </a:r>
            <a:r>
              <a:rPr lang="en-US" i="1" dirty="0" err="1" smtClean="0">
                <a:ea typeface="Arial Unicode MS" panose="020B0604020202020204" pitchFamily="34" charset="-128"/>
                <a:cs typeface="Arial Unicode MS" panose="020B0604020202020204" pitchFamily="34" charset="-128"/>
              </a:rPr>
              <a:t>africanus</a:t>
            </a:r>
            <a:r>
              <a:rPr lang="en-US" dirty="0" smtClean="0">
                <a:ea typeface="Arial Unicode MS" panose="020B0604020202020204" pitchFamily="34" charset="-128"/>
                <a:cs typeface="Arial Unicode MS" panose="020B0604020202020204" pitchFamily="34" charset="-128"/>
              </a:rPr>
              <a:t> for about 200,000 years</a:t>
            </a:r>
          </a:p>
          <a:p>
            <a:endParaRPr lang="en-US" dirty="0"/>
          </a:p>
        </p:txBody>
      </p:sp>
    </p:spTree>
    <p:extLst>
      <p:ext uri="{BB962C8B-B14F-4D97-AF65-F5344CB8AC3E}">
        <p14:creationId xmlns:p14="http://schemas.microsoft.com/office/powerpoint/2010/main" val="7866806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003" y="2167731"/>
            <a:ext cx="3027577" cy="396983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4297" y="948531"/>
            <a:ext cx="4142384" cy="5382996"/>
          </a:xfrm>
          <a:prstGeom prst="rect">
            <a:avLst/>
          </a:prstGeom>
        </p:spPr>
      </p:pic>
    </p:spTree>
    <p:extLst>
      <p:ext uri="{BB962C8B-B14F-4D97-AF65-F5344CB8AC3E}">
        <p14:creationId xmlns:p14="http://schemas.microsoft.com/office/powerpoint/2010/main" val="20056517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Homo </a:t>
            </a:r>
            <a:r>
              <a:rPr lang="en-US" i="1" dirty="0" err="1" smtClean="0">
                <a:ea typeface="Arial Unicode MS" panose="020B0604020202020204" pitchFamily="34" charset="-128"/>
                <a:cs typeface="Arial Unicode MS" panose="020B0604020202020204" pitchFamily="34" charset="-128"/>
              </a:rPr>
              <a:t>habilis</a:t>
            </a:r>
            <a:endParaRPr lang="en-US" dirty="0"/>
          </a:p>
        </p:txBody>
      </p:sp>
      <p:sp>
        <p:nvSpPr>
          <p:cNvPr id="3" name="Content Placeholder 2"/>
          <p:cNvSpPr>
            <a:spLocks noGrp="1"/>
          </p:cNvSpPr>
          <p:nvPr>
            <p:ph idx="1"/>
          </p:nvPr>
        </p:nvSpPr>
        <p:spPr/>
        <p:txBody>
          <a:bodyPr/>
          <a:lstStyle/>
          <a:p>
            <a:r>
              <a:rPr lang="en-US" i="1" dirty="0" smtClean="0">
                <a:ea typeface="Arial Unicode MS" panose="020B0604020202020204" pitchFamily="34" charset="-128"/>
                <a:cs typeface="Arial Unicode MS" panose="020B0604020202020204" pitchFamily="34" charset="-128"/>
              </a:rPr>
              <a:t>H. </a:t>
            </a:r>
            <a:r>
              <a:rPr lang="en-US" i="1" dirty="0" err="1" smtClean="0">
                <a:ea typeface="Arial Unicode MS" panose="020B0604020202020204" pitchFamily="34" charset="-128"/>
                <a:cs typeface="Arial Unicode MS" panose="020B0604020202020204" pitchFamily="34" charset="-128"/>
              </a:rPr>
              <a:t>habilis</a:t>
            </a:r>
            <a:r>
              <a:rPr lang="en-US" dirty="0" smtClean="0">
                <a:ea typeface="Arial Unicode MS" panose="020B0604020202020204" pitchFamily="34" charset="-128"/>
                <a:cs typeface="Arial Unicode MS" panose="020B0604020202020204" pitchFamily="34" charset="-128"/>
              </a:rPr>
              <a:t> had a larger brain (700 cc average) than its australopithecine ancestors, but smaller teeth</a:t>
            </a:r>
          </a:p>
          <a:p>
            <a:r>
              <a:rPr lang="en-US" dirty="0" smtClean="0">
                <a:ea typeface="Arial Unicode MS" panose="020B0604020202020204" pitchFamily="34" charset="-128"/>
                <a:cs typeface="Arial Unicode MS" panose="020B0604020202020204" pitchFamily="34" charset="-128"/>
              </a:rPr>
              <a:t>It was about 1.2-1.3 m tall and only weighed 32-37 kg</a:t>
            </a:r>
          </a:p>
          <a:p>
            <a:endParaRPr lang="en-US" dirty="0"/>
          </a:p>
        </p:txBody>
      </p:sp>
    </p:spTree>
    <p:extLst>
      <p:ext uri="{BB962C8B-B14F-4D97-AF65-F5344CB8AC3E}">
        <p14:creationId xmlns:p14="http://schemas.microsoft.com/office/powerpoint/2010/main" val="18795081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Homo erectus</a:t>
            </a:r>
            <a:endParaRPr lang="en-US" i="1" dirty="0"/>
          </a:p>
        </p:txBody>
      </p:sp>
      <p:sp>
        <p:nvSpPr>
          <p:cNvPr id="3" name="Content Placeholder 2"/>
          <p:cNvSpPr>
            <a:spLocks noGrp="1"/>
          </p:cNvSpPr>
          <p:nvPr>
            <p:ph idx="1"/>
          </p:nvPr>
        </p:nvSpPr>
        <p:spPr/>
        <p:txBody>
          <a:bodyPr/>
          <a:lstStyle/>
          <a:p>
            <a:r>
              <a:rPr lang="en-US" dirty="0" smtClean="0">
                <a:ea typeface="Arial Unicode MS" panose="020B0604020202020204" pitchFamily="34" charset="-128"/>
                <a:cs typeface="Arial Unicode MS" panose="020B0604020202020204" pitchFamily="34" charset="-128"/>
              </a:rPr>
              <a:t>In contrast to the australopithecines and </a:t>
            </a:r>
            <a:r>
              <a:rPr lang="en-US" i="1" dirty="0" smtClean="0">
                <a:ea typeface="Arial Unicode MS" panose="020B0604020202020204" pitchFamily="34" charset="-128"/>
                <a:cs typeface="Arial Unicode MS" panose="020B0604020202020204" pitchFamily="34" charset="-128"/>
              </a:rPr>
              <a:t>H. </a:t>
            </a:r>
            <a:r>
              <a:rPr lang="en-US" i="1" dirty="0" err="1" smtClean="0">
                <a:ea typeface="Arial Unicode MS" panose="020B0604020202020204" pitchFamily="34" charset="-128"/>
                <a:cs typeface="Arial Unicode MS" panose="020B0604020202020204" pitchFamily="34" charset="-128"/>
              </a:rPr>
              <a:t>habilis</a:t>
            </a:r>
            <a:r>
              <a:rPr lang="en-US" dirty="0" smtClean="0">
                <a:ea typeface="Arial Unicode MS" panose="020B0604020202020204" pitchFamily="34" charset="-128"/>
                <a:cs typeface="Arial Unicode MS" panose="020B0604020202020204" pitchFamily="34" charset="-128"/>
              </a:rPr>
              <a:t>, which are unknown outside Africa, </a:t>
            </a:r>
            <a:r>
              <a:rPr lang="en-US" i="1" dirty="0" smtClean="0">
                <a:ea typeface="Arial Unicode MS" panose="020B0604020202020204" pitchFamily="34" charset="-128"/>
                <a:cs typeface="Arial Unicode MS" panose="020B0604020202020204" pitchFamily="34" charset="-128"/>
              </a:rPr>
              <a:t>Homo erectus</a:t>
            </a:r>
            <a:r>
              <a:rPr lang="en-US" dirty="0" smtClean="0">
                <a:ea typeface="Arial Unicode MS" panose="020B0604020202020204" pitchFamily="34" charset="-128"/>
                <a:cs typeface="Arial Unicode MS" panose="020B0604020202020204" pitchFamily="34" charset="-128"/>
              </a:rPr>
              <a:t> was a widely distributed species, having migrated from Africa during the Pleistocene</a:t>
            </a:r>
          </a:p>
          <a:p>
            <a:pPr marL="0" indent="0">
              <a:buNone/>
            </a:pPr>
            <a:endParaRPr lang="en-US" dirty="0" smtClean="0">
              <a:ea typeface="Arial Unicode MS" panose="020B0604020202020204" pitchFamily="34" charset="-128"/>
              <a:cs typeface="Arial Unicode MS" panose="020B0604020202020204" pitchFamily="34" charset="-128"/>
            </a:endParaRPr>
          </a:p>
          <a:p>
            <a:r>
              <a:rPr lang="en-US" dirty="0" smtClean="0">
                <a:ea typeface="Arial Unicode MS" panose="020B0604020202020204" pitchFamily="34" charset="-128"/>
                <a:cs typeface="Arial Unicode MS" panose="020B0604020202020204" pitchFamily="34" charset="-128"/>
              </a:rPr>
              <a:t>Specimens have been found not only in Africa but also in Europe, India, China ("Peking Man"), and Indonesia ("Java Man")</a:t>
            </a:r>
          </a:p>
          <a:p>
            <a:r>
              <a:rPr lang="en-US" i="1" dirty="0" smtClean="0">
                <a:ea typeface="Arial Unicode MS" panose="020B0604020202020204" pitchFamily="34" charset="-128"/>
                <a:cs typeface="Arial Unicode MS" panose="020B0604020202020204" pitchFamily="34" charset="-128"/>
              </a:rPr>
              <a:t>H. erectus</a:t>
            </a:r>
            <a:r>
              <a:rPr lang="en-US" dirty="0" smtClean="0">
                <a:ea typeface="Arial Unicode MS" panose="020B0604020202020204" pitchFamily="34" charset="-128"/>
                <a:cs typeface="Arial Unicode MS" panose="020B0604020202020204" pitchFamily="34" charset="-128"/>
              </a:rPr>
              <a:t> evolved in Africa 1.8 million years ago and by 1 million years ago, moved into southeastern and eastern Asia, where it survived until about 100,000 years ago</a:t>
            </a:r>
            <a:endParaRPr lang="en-US" dirty="0" smtClean="0"/>
          </a:p>
          <a:p>
            <a:endParaRPr lang="en-US" dirty="0" smtClean="0">
              <a:ea typeface="Arial Unicode MS" panose="020B0604020202020204" pitchFamily="34" charset="-128"/>
              <a:cs typeface="Arial Unicode MS" panose="020B0604020202020204" pitchFamily="34" charset="-128"/>
            </a:endParaRPr>
          </a:p>
          <a:p>
            <a:endParaRPr lang="en-US" dirty="0"/>
          </a:p>
        </p:txBody>
      </p:sp>
    </p:spTree>
    <p:extLst>
      <p:ext uri="{BB962C8B-B14F-4D97-AF65-F5344CB8AC3E}">
        <p14:creationId xmlns:p14="http://schemas.microsoft.com/office/powerpoint/2010/main" val="271112603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19-03-HominidTimeli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952626"/>
            <a:ext cx="71628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ChangeArrowheads="1"/>
          </p:cNvSpPr>
          <p:nvPr/>
        </p:nvSpPr>
        <p:spPr bwMode="auto">
          <a:xfrm>
            <a:off x="1676400" y="152400"/>
            <a:ext cx="3752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Topic 14 – Human Evolution</a:t>
            </a:r>
          </a:p>
        </p:txBody>
      </p:sp>
      <p:sp>
        <p:nvSpPr>
          <p:cNvPr id="40964" name="Rectangle 4"/>
          <p:cNvSpPr>
            <a:spLocks noChangeArrowheads="1"/>
          </p:cNvSpPr>
          <p:nvPr/>
        </p:nvSpPr>
        <p:spPr bwMode="auto">
          <a:xfrm>
            <a:off x="1524000" y="685800"/>
            <a:ext cx="7543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12800" indent="-812800">
              <a:spcBef>
                <a:spcPct val="20000"/>
              </a:spcBef>
              <a:buChar char="•"/>
              <a:defRPr sz="3200">
                <a:solidFill>
                  <a:schemeClr val="tx1"/>
                </a:solidFill>
                <a:latin typeface="Times New Roman" panose="02020603050405020304" pitchFamily="18" charset="0"/>
              </a:defRPr>
            </a:lvl1pPr>
            <a:lvl2pPr marL="1168400" indent="-711200">
              <a:spcBef>
                <a:spcPct val="20000"/>
              </a:spcBef>
              <a:buChar char="–"/>
              <a:defRPr sz="2800">
                <a:solidFill>
                  <a:schemeClr val="tx1"/>
                </a:solidFill>
                <a:latin typeface="Times New Roman" panose="02020603050405020304" pitchFamily="18" charset="0"/>
              </a:defRPr>
            </a:lvl2pPr>
            <a:lvl3pPr marL="1524000" indent="-609600">
              <a:spcBef>
                <a:spcPct val="20000"/>
              </a:spcBef>
              <a:buChar char="•"/>
              <a:defRPr sz="2400">
                <a:solidFill>
                  <a:schemeClr val="tx1"/>
                </a:solidFill>
                <a:latin typeface="Times New Roman" panose="02020603050405020304" pitchFamily="18" charset="0"/>
              </a:defRPr>
            </a:lvl3pPr>
            <a:lvl4pPr marL="1879600" indent="-508000">
              <a:spcBef>
                <a:spcPct val="20000"/>
              </a:spcBef>
              <a:buChar char="–"/>
              <a:defRPr sz="2000">
                <a:solidFill>
                  <a:schemeClr val="tx1"/>
                </a:solidFill>
                <a:latin typeface="Times New Roman" panose="02020603050405020304" pitchFamily="18" charset="0"/>
              </a:defRPr>
            </a:lvl4pPr>
            <a:lvl5pPr marL="2336800" indent="-508000">
              <a:spcBef>
                <a:spcPct val="20000"/>
              </a:spcBef>
              <a:buChar char="»"/>
              <a:defRPr sz="2000">
                <a:solidFill>
                  <a:schemeClr val="tx1"/>
                </a:solidFill>
                <a:latin typeface="Times New Roman" panose="02020603050405020304" pitchFamily="18" charset="0"/>
              </a:defRPr>
            </a:lvl5pPr>
            <a:lvl6pPr marL="2794000" indent="-508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51200" indent="-508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708400" indent="-508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65600" indent="-508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sz="1600">
                <a:solidFill>
                  <a:srgbClr val="FF9900"/>
                </a:solidFill>
              </a:rPr>
              <a:t>II. Hominid Evolution</a:t>
            </a:r>
          </a:p>
          <a:p>
            <a:pPr eaLnBrk="1" hangingPunct="1">
              <a:buFontTx/>
              <a:buNone/>
            </a:pPr>
            <a:r>
              <a:rPr lang="en-US" sz="1600">
                <a:solidFill>
                  <a:srgbClr val="FF9900"/>
                </a:solidFill>
              </a:rPr>
              <a:t>	</a:t>
            </a:r>
          </a:p>
          <a:p>
            <a:pPr eaLnBrk="1" hangingPunct="1">
              <a:buFontTx/>
              <a:buNone/>
            </a:pPr>
            <a:r>
              <a:rPr lang="en-US" sz="1600">
                <a:solidFill>
                  <a:srgbClr val="FF6600"/>
                </a:solidFill>
              </a:rPr>
              <a:t>D.     Larger brains (tools), reduced sexual dimorphism, &amp; the genus </a:t>
            </a:r>
            <a:r>
              <a:rPr lang="en-US" sz="1600" i="1">
                <a:solidFill>
                  <a:srgbClr val="FF6600"/>
                </a:solidFill>
              </a:rPr>
              <a:t>Homo</a:t>
            </a:r>
          </a:p>
          <a:p>
            <a:pPr eaLnBrk="1" hangingPunct="1">
              <a:buFontTx/>
              <a:buNone/>
            </a:pPr>
            <a:r>
              <a:rPr lang="en-US" sz="1600">
                <a:solidFill>
                  <a:srgbClr val="9966FF"/>
                </a:solidFill>
              </a:rPr>
              <a:t>	</a:t>
            </a:r>
          </a:p>
        </p:txBody>
      </p:sp>
      <p:sp>
        <p:nvSpPr>
          <p:cNvPr id="40965" name="AutoShape 5"/>
          <p:cNvSpPr>
            <a:spLocks noChangeArrowheads="1"/>
          </p:cNvSpPr>
          <p:nvPr/>
        </p:nvSpPr>
        <p:spPr bwMode="auto">
          <a:xfrm>
            <a:off x="6667500" y="4381500"/>
            <a:ext cx="3632200" cy="1651000"/>
          </a:xfrm>
          <a:prstGeom prst="wedgeRectCallout">
            <a:avLst>
              <a:gd name="adj1" fmla="val -39509"/>
              <a:gd name="adj2" fmla="val -84903"/>
            </a:avLst>
          </a:prstGeom>
          <a:solidFill>
            <a:srgbClr val="00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a:solidFill>
                  <a:schemeClr val="bg1"/>
                </a:solidFill>
              </a:rPr>
              <a:t>-1.8-1.5 Ma</a:t>
            </a:r>
          </a:p>
          <a:p>
            <a:pPr eaLnBrk="1" hangingPunct="1"/>
            <a:r>
              <a:rPr lang="en-US" sz="1800">
                <a:solidFill>
                  <a:schemeClr val="bg1"/>
                </a:solidFill>
              </a:rPr>
              <a:t>-First </a:t>
            </a:r>
            <a:r>
              <a:rPr lang="en-US" sz="1800" i="1">
                <a:solidFill>
                  <a:schemeClr val="bg1"/>
                </a:solidFill>
              </a:rPr>
              <a:t>Homo</a:t>
            </a:r>
            <a:r>
              <a:rPr lang="en-US" sz="1800">
                <a:solidFill>
                  <a:schemeClr val="bg1"/>
                </a:solidFill>
              </a:rPr>
              <a:t> to leave Africa</a:t>
            </a:r>
          </a:p>
          <a:p>
            <a:pPr eaLnBrk="1" hangingPunct="1"/>
            <a:r>
              <a:rPr lang="en-US" sz="1800">
                <a:solidFill>
                  <a:schemeClr val="bg1"/>
                </a:solidFill>
              </a:rPr>
              <a:t>-First hunter / gatherers, rather than 	mere prey</a:t>
            </a:r>
          </a:p>
          <a:p>
            <a:pPr eaLnBrk="1" hangingPunct="1"/>
            <a:r>
              <a:rPr lang="en-US" sz="1800">
                <a:solidFill>
                  <a:schemeClr val="bg1"/>
                </a:solidFill>
              </a:rPr>
              <a:t>-Fire (ca. 500,000 – 300,000 ybp)? </a:t>
            </a:r>
          </a:p>
        </p:txBody>
      </p:sp>
      <p:pic>
        <p:nvPicPr>
          <p:cNvPr id="409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3775075"/>
            <a:ext cx="26098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7" name="Rectangle 10"/>
          <p:cNvSpPr>
            <a:spLocks noChangeArrowheads="1"/>
          </p:cNvSpPr>
          <p:nvPr/>
        </p:nvSpPr>
        <p:spPr bwMode="auto">
          <a:xfrm>
            <a:off x="2300288" y="6159500"/>
            <a:ext cx="3365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solidFill>
                  <a:schemeClr val="bg1"/>
                </a:solidFill>
              </a:rPr>
              <a:t>‘Peking man’</a:t>
            </a:r>
            <a:r>
              <a:rPr lang="en-US" i="1">
                <a:solidFill>
                  <a:schemeClr val="bg1"/>
                </a:solidFill>
              </a:rPr>
              <a:t> </a:t>
            </a:r>
            <a:r>
              <a:rPr lang="en-US">
                <a:solidFill>
                  <a:schemeClr val="bg1"/>
                </a:solidFill>
              </a:rPr>
              <a:t>(</a:t>
            </a:r>
            <a:r>
              <a:rPr lang="en-US" i="1">
                <a:solidFill>
                  <a:schemeClr val="bg1"/>
                </a:solidFill>
              </a:rPr>
              <a:t>H. erectus</a:t>
            </a:r>
            <a:r>
              <a:rPr lang="en-US">
                <a:solidFill>
                  <a:schemeClr val="bg1"/>
                </a:solidFill>
              </a:rPr>
              <a:t>)</a:t>
            </a:r>
          </a:p>
        </p:txBody>
      </p:sp>
    </p:spTree>
    <p:extLst>
      <p:ext uri="{BB962C8B-B14F-4D97-AF65-F5344CB8AC3E}">
        <p14:creationId xmlns:p14="http://schemas.microsoft.com/office/powerpoint/2010/main" val="40950113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ea typeface="Arial Unicode MS" panose="020B0604020202020204" pitchFamily="34" charset="-128"/>
                <a:cs typeface="Arial Unicode MS" panose="020B0604020202020204" pitchFamily="34" charset="-128"/>
              </a:rPr>
              <a:t>Homo erectus</a:t>
            </a:r>
            <a:endParaRPr lang="en-US" dirty="0"/>
          </a:p>
        </p:txBody>
      </p:sp>
      <p:sp>
        <p:nvSpPr>
          <p:cNvPr id="3" name="Content Placeholder 2"/>
          <p:cNvSpPr>
            <a:spLocks noGrp="1"/>
          </p:cNvSpPr>
          <p:nvPr>
            <p:ph idx="1"/>
          </p:nvPr>
        </p:nvSpPr>
        <p:spPr/>
        <p:txBody>
          <a:bodyPr>
            <a:normAutofit/>
          </a:bodyPr>
          <a:lstStyle/>
          <a:p>
            <a:r>
              <a:rPr lang="en-US" dirty="0" smtClean="0">
                <a:ea typeface="Arial Unicode MS" panose="020B0604020202020204" pitchFamily="34" charset="-128"/>
                <a:cs typeface="Arial Unicode MS" panose="020B0604020202020204" pitchFamily="34" charset="-128"/>
              </a:rPr>
              <a:t>Although </a:t>
            </a:r>
            <a:r>
              <a:rPr lang="en-US" i="1" dirty="0" smtClean="0">
                <a:ea typeface="Arial Unicode MS" panose="020B0604020202020204" pitchFamily="34" charset="-128"/>
                <a:cs typeface="Arial Unicode MS" panose="020B0604020202020204" pitchFamily="34" charset="-128"/>
              </a:rPr>
              <a:t>H. erectus</a:t>
            </a:r>
            <a:r>
              <a:rPr lang="en-US" dirty="0" smtClean="0">
                <a:ea typeface="Arial Unicode MS" panose="020B0604020202020204" pitchFamily="34" charset="-128"/>
                <a:cs typeface="Arial Unicode MS" panose="020B0604020202020204" pitchFamily="34" charset="-128"/>
              </a:rPr>
              <a:t> developed regional variations in form, the species differed from modern humans in several ways</a:t>
            </a:r>
          </a:p>
          <a:p>
            <a:r>
              <a:rPr lang="en-US" dirty="0" smtClean="0">
                <a:ea typeface="Arial Unicode MS" panose="020B0604020202020204" pitchFamily="34" charset="-128"/>
                <a:cs typeface="Arial Unicode MS" panose="020B0604020202020204" pitchFamily="34" charset="-128"/>
              </a:rPr>
              <a:t>Its brain size of 800-1300 cc, though much larger than that of </a:t>
            </a:r>
            <a:r>
              <a:rPr lang="en-US" i="1" dirty="0" smtClean="0">
                <a:ea typeface="Arial Unicode MS" panose="020B0604020202020204" pitchFamily="34" charset="-128"/>
                <a:cs typeface="Arial Unicode MS" panose="020B0604020202020204" pitchFamily="34" charset="-128"/>
              </a:rPr>
              <a:t>H. </a:t>
            </a:r>
            <a:r>
              <a:rPr lang="en-US" i="1" dirty="0" err="1" smtClean="0">
                <a:ea typeface="Arial Unicode MS" panose="020B0604020202020204" pitchFamily="34" charset="-128"/>
                <a:cs typeface="Arial Unicode MS" panose="020B0604020202020204" pitchFamily="34" charset="-128"/>
              </a:rPr>
              <a:t>habilis</a:t>
            </a:r>
            <a:r>
              <a:rPr lang="en-US" dirty="0" smtClean="0">
                <a:ea typeface="Arial Unicode MS" panose="020B0604020202020204" pitchFamily="34" charset="-128"/>
                <a:cs typeface="Arial Unicode MS" panose="020B0604020202020204" pitchFamily="34" charset="-128"/>
              </a:rPr>
              <a:t>, was still less than the average for </a:t>
            </a:r>
            <a:r>
              <a:rPr lang="en-US" i="1" dirty="0" smtClean="0">
                <a:ea typeface="Arial Unicode MS" panose="020B0604020202020204" pitchFamily="34" charset="-128"/>
                <a:cs typeface="Arial Unicode MS" panose="020B0604020202020204" pitchFamily="34" charset="-128"/>
              </a:rPr>
              <a:t>Homo sapiens</a:t>
            </a:r>
            <a:r>
              <a:rPr lang="en-US" dirty="0" smtClean="0">
                <a:ea typeface="Arial Unicode MS" panose="020B0604020202020204" pitchFamily="34" charset="-128"/>
                <a:cs typeface="Arial Unicode MS" panose="020B0604020202020204" pitchFamily="34" charset="-128"/>
              </a:rPr>
              <a:t> (1350 cc)</a:t>
            </a:r>
          </a:p>
          <a:p>
            <a:r>
              <a:rPr lang="en-US" i="1" dirty="0" smtClean="0">
                <a:ea typeface="Arial Unicode MS" panose="020B0604020202020204" pitchFamily="34" charset="-128"/>
                <a:cs typeface="Arial Unicode MS" panose="020B0604020202020204" pitchFamily="34" charset="-128"/>
              </a:rPr>
              <a:t>H. </a:t>
            </a:r>
            <a:r>
              <a:rPr lang="en-US" i="1" dirty="0" err="1" smtClean="0">
                <a:ea typeface="Arial Unicode MS" panose="020B0604020202020204" pitchFamily="34" charset="-128"/>
                <a:cs typeface="Arial Unicode MS" panose="020B0604020202020204" pitchFamily="34" charset="-128"/>
              </a:rPr>
              <a:t>erectus's</a:t>
            </a:r>
            <a:r>
              <a:rPr lang="en-US" dirty="0" smtClean="0">
                <a:ea typeface="Arial Unicode MS" panose="020B0604020202020204" pitchFamily="34" charset="-128"/>
                <a:cs typeface="Arial Unicode MS" panose="020B0604020202020204" pitchFamily="34" charset="-128"/>
              </a:rPr>
              <a:t> skull was thick-walled, its face was massive, it had prominent brow ridges, and its teeth were slightly larger than those of present-day humans</a:t>
            </a:r>
          </a:p>
          <a:p>
            <a:r>
              <a:rPr lang="en-US" i="1" dirty="0" smtClean="0">
                <a:ea typeface="Arial Unicode MS" panose="020B0604020202020204" pitchFamily="34" charset="-128"/>
                <a:cs typeface="Arial Unicode MS" panose="020B0604020202020204" pitchFamily="34" charset="-128"/>
              </a:rPr>
              <a:t>H. erectus</a:t>
            </a:r>
            <a:r>
              <a:rPr lang="en-US" dirty="0" smtClean="0">
                <a:ea typeface="Arial Unicode MS" panose="020B0604020202020204" pitchFamily="34" charset="-128"/>
                <a:cs typeface="Arial Unicode MS" panose="020B0604020202020204" pitchFamily="34" charset="-128"/>
              </a:rPr>
              <a:t> was comparable to size to modern humans, standing between 1.6 and 1.8 m tall and weighing between 53 and 63 kg</a:t>
            </a:r>
          </a:p>
          <a:p>
            <a:endParaRPr lang="en-US" dirty="0"/>
          </a:p>
        </p:txBody>
      </p:sp>
    </p:spTree>
    <p:extLst>
      <p:ext uri="{BB962C8B-B14F-4D97-AF65-F5344CB8AC3E}">
        <p14:creationId xmlns:p14="http://schemas.microsoft.com/office/powerpoint/2010/main" val="1068155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5261</Words>
  <Application>Microsoft Office PowerPoint</Application>
  <PresentationFormat>Widescreen</PresentationFormat>
  <Paragraphs>546</Paragraphs>
  <Slides>133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133</vt:i4>
      </vt:variant>
    </vt:vector>
  </HeadingPairs>
  <TitlesOfParts>
    <vt:vector size="142" baseType="lpstr">
      <vt:lpstr>Arial Unicode MS</vt:lpstr>
      <vt:lpstr>Arial</vt:lpstr>
      <vt:lpstr>Calibri</vt:lpstr>
      <vt:lpstr>Calibri Light</vt:lpstr>
      <vt:lpstr>Tahoma</vt:lpstr>
      <vt:lpstr>Times New Roman</vt:lpstr>
      <vt:lpstr>Wingdings</vt:lpstr>
      <vt:lpstr>Office Theme</vt:lpstr>
      <vt:lpstr>Paint Shop Pro Image</vt:lpstr>
      <vt:lpstr>Human 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Hope of Life</vt:lpstr>
      <vt:lpstr>PowerPoint Presentation</vt:lpstr>
      <vt:lpstr>PowerPoint Presentation</vt:lpstr>
      <vt:lpstr>What Are Primates?</vt:lpstr>
      <vt:lpstr>Trends in Primates</vt:lpstr>
      <vt:lpstr>Why did bipedalism become the primary adaptation of hominids?</vt:lpstr>
      <vt:lpstr>Classification of primates</vt:lpstr>
      <vt:lpstr>PowerPoint Presentation</vt:lpstr>
      <vt:lpstr>PowerPoint Presentation</vt:lpstr>
      <vt:lpstr>Prosimians</vt:lpstr>
      <vt:lpstr>Prosimians</vt:lpstr>
      <vt:lpstr>Eocene Prosimian</vt:lpstr>
      <vt:lpstr>Decline due to weather change</vt:lpstr>
      <vt:lpstr>PowerPoint Presentation</vt:lpstr>
      <vt:lpstr>Anthropoids</vt:lpstr>
      <vt:lpstr>Old World Monkey</vt:lpstr>
      <vt:lpstr>Old World Monkey</vt:lpstr>
      <vt:lpstr>PowerPoint Presentation</vt:lpstr>
      <vt:lpstr>Skull of Aegyptopithecus zeuxis</vt:lpstr>
      <vt:lpstr>New World Monkey</vt:lpstr>
      <vt:lpstr>New World Monkeys</vt:lpstr>
      <vt:lpstr>New World monkeys</vt:lpstr>
      <vt:lpstr>Great Apes</vt:lpstr>
      <vt:lpstr>Hominoidea</vt:lpstr>
      <vt:lpstr>Hominoids</vt:lpstr>
      <vt:lpstr>Apes adapted</vt:lpstr>
      <vt:lpstr>Hominoids</vt:lpstr>
      <vt:lpstr>Hominoids</vt:lpstr>
      <vt:lpstr>Early History of Anthropoids</vt:lpstr>
      <vt:lpstr>Thousands of Fossil Specimens</vt:lpstr>
      <vt:lpstr>Aegyptopithecus</vt:lpstr>
      <vt:lpstr>The hominids (family Hominidae) </vt:lpstr>
      <vt:lpstr>Comparison between quadrupedal and bipedal locomotion</vt:lpstr>
      <vt:lpstr>PowerPoint Presentation</vt:lpstr>
      <vt:lpstr>PowerPoint Presentation</vt:lpstr>
      <vt:lpstr>Brain Size and organization</vt:lpstr>
      <vt:lpstr>Brain size</vt:lpstr>
      <vt:lpstr>PowerPoint Presentation</vt:lpstr>
      <vt:lpstr>PowerPoint Presentation</vt:lpstr>
      <vt:lpstr>PowerPoint Presentation</vt:lpstr>
      <vt:lpstr>PowerPoint Presentation</vt:lpstr>
      <vt:lpstr>PowerPoint Presentation</vt:lpstr>
      <vt:lpstr>Other distinguishing features</vt:lpstr>
      <vt:lpstr>Hominid Evolution</vt:lpstr>
      <vt:lpstr>No Clear Consensus</vt:lpstr>
      <vt:lpstr>Some Current Theories</vt:lpstr>
      <vt:lpstr>Commonly accepted species of hominids</vt:lpstr>
      <vt:lpstr>Oldest known hominid</vt:lpstr>
      <vt:lpstr>When Humans and Chimpanzees Diverged</vt:lpstr>
      <vt:lpstr>PowerPoint Presentation</vt:lpstr>
      <vt:lpstr>The controversy</vt:lpstr>
      <vt:lpstr>PowerPoint Presentation</vt:lpstr>
      <vt:lpstr>PowerPoint Presentation</vt:lpstr>
      <vt:lpstr>Next oldest hominid</vt:lpstr>
      <vt:lpstr>PowerPoint Presentation</vt:lpstr>
      <vt:lpstr>PowerPoint Presentation</vt:lpstr>
      <vt:lpstr>“Ardi”</vt:lpstr>
      <vt:lpstr>“Ardi”</vt:lpstr>
      <vt:lpstr>PowerPoint Presentation</vt:lpstr>
      <vt:lpstr>Habitual bipedal walkers</vt:lpstr>
      <vt:lpstr>Australopithecines</vt:lpstr>
      <vt:lpstr>PowerPoint Presentation</vt:lpstr>
      <vt:lpstr>Evolutionary scheme</vt:lpstr>
      <vt:lpstr>Australopithecus anamensis</vt:lpstr>
      <vt:lpstr>New fossil discovery</vt:lpstr>
      <vt:lpstr>Australopithecus afarensis</vt:lpstr>
      <vt:lpstr>AustralopitheAustralopithecus afarensiscus afarensis</vt:lpstr>
      <vt:lpstr>PowerPoint Presentation</vt:lpstr>
      <vt:lpstr>PowerPoint Presentation</vt:lpstr>
      <vt:lpstr>Lucy</vt:lpstr>
      <vt:lpstr>PowerPoint Presentation</vt:lpstr>
      <vt:lpstr>Hominid footprints</vt:lpstr>
      <vt:lpstr>Australopithecus africanus</vt:lpstr>
      <vt:lpstr>Australopithecus         africanus</vt:lpstr>
      <vt:lpstr>A. afarensis</vt:lpstr>
      <vt:lpstr>PowerPoint Presentation</vt:lpstr>
      <vt:lpstr>Robust species</vt:lpstr>
      <vt:lpstr> A. robustus</vt:lpstr>
      <vt:lpstr>Australopithecus robustus</vt:lpstr>
      <vt:lpstr>PowerPoint Presentation</vt:lpstr>
      <vt:lpstr>Why larger brains??</vt:lpstr>
      <vt:lpstr>PowerPoint Presentation</vt:lpstr>
      <vt:lpstr>PowerPoint Presentation</vt:lpstr>
      <vt:lpstr>PowerPoint Presentation</vt:lpstr>
      <vt:lpstr>PowerPoint Presentation</vt:lpstr>
      <vt:lpstr>The Human Lineage</vt:lpstr>
      <vt:lpstr>PowerPoint Presentation</vt:lpstr>
      <vt:lpstr>Homo habilis</vt:lpstr>
      <vt:lpstr>Homo erectus</vt:lpstr>
      <vt:lpstr>PowerPoint Presentation</vt:lpstr>
      <vt:lpstr>Homo erectus</vt:lpstr>
      <vt:lpstr>Tool Maker</vt:lpstr>
      <vt:lpstr>PowerPoint Presentation</vt:lpstr>
      <vt:lpstr>Homo sapiens evolved from H. erectus</vt:lpstr>
      <vt:lpstr>PowerPoint Presentation</vt:lpstr>
      <vt:lpstr>Neanderthals</vt:lpstr>
      <vt:lpstr>PowerPoint Presentation</vt:lpstr>
      <vt:lpstr>Neanderthals</vt:lpstr>
      <vt:lpstr>PowerPoint Presentation</vt:lpstr>
      <vt:lpstr>Cold Adapted</vt:lpstr>
      <vt:lpstr>Cro-Magnons</vt:lpstr>
      <vt:lpstr>Cro-Magnons</vt:lpstr>
      <vt:lpstr>Painting of a horse from the cave of Niaux, France </vt:lpstr>
      <vt:lpstr>Replacement model</vt:lpstr>
      <vt:lpstr>PowerPoint Presentation</vt:lpstr>
      <vt:lpstr>The "multiregional" view</vt:lpstr>
      <vt:lpstr>PowerPoint Presentation</vt:lpstr>
      <vt:lpstr>PowerPoint Presentation</vt:lpstr>
      <vt:lpstr>PowerPoint Presentation</vt:lpstr>
      <vt:lpstr>PowerPoint Presentation</vt:lpstr>
      <vt:lpstr>The "multiregional" view</vt:lpstr>
      <vt:lpstr>PowerPoint Presentation</vt:lpstr>
      <vt:lpstr>New Assimilation Model</vt:lpstr>
      <vt:lpstr>PowerPoint Presentation</vt:lpstr>
      <vt:lpstr>PowerPoint Presentation</vt:lpstr>
      <vt:lpstr>PowerPoint Presentation</vt:lpstr>
      <vt:lpstr>Denisovans</vt:lpstr>
      <vt:lpstr>PowerPoint Presentation</vt:lpstr>
      <vt:lpstr>Are we still evolving? </vt:lpstr>
      <vt:lpstr>PowerPoint Presentation</vt:lpstr>
      <vt:lpstr>PowerPoint Presentation</vt:lpstr>
      <vt:lpstr>PowerPoint Presentation</vt:lpstr>
      <vt:lpstr>PowerPoint Presentation</vt:lpstr>
      <vt:lpstr>PowerPoint Presentation</vt:lpstr>
      <vt:lpstr>The Future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sb</dc:creator>
  <cp:lastModifiedBy>sb</cp:lastModifiedBy>
  <cp:revision>35</cp:revision>
  <dcterms:created xsi:type="dcterms:W3CDTF">2013-10-19T15:32:19Z</dcterms:created>
  <dcterms:modified xsi:type="dcterms:W3CDTF">2013-11-03T21:15:12Z</dcterms:modified>
</cp:coreProperties>
</file>