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2" r:id="rId3"/>
    <p:sldId id="323" r:id="rId4"/>
    <p:sldId id="324" r:id="rId5"/>
    <p:sldId id="325" r:id="rId6"/>
    <p:sldId id="319" r:id="rId7"/>
    <p:sldId id="263" r:id="rId8"/>
    <p:sldId id="320" r:id="rId9"/>
    <p:sldId id="264" r:id="rId10"/>
    <p:sldId id="314" r:id="rId11"/>
    <p:sldId id="315" r:id="rId12"/>
    <p:sldId id="316" r:id="rId13"/>
    <p:sldId id="317" r:id="rId14"/>
    <p:sldId id="257" r:id="rId15"/>
    <p:sldId id="318" r:id="rId16"/>
    <p:sldId id="262" r:id="rId17"/>
    <p:sldId id="312" r:id="rId18"/>
    <p:sldId id="313" r:id="rId19"/>
    <p:sldId id="321" r:id="rId20"/>
    <p:sldId id="261" r:id="rId21"/>
    <p:sldId id="260" r:id="rId22"/>
    <p:sldId id="265" r:id="rId23"/>
    <p:sldId id="266" r:id="rId24"/>
    <p:sldId id="267" r:id="rId25"/>
    <p:sldId id="268" r:id="rId26"/>
    <p:sldId id="269" r:id="rId27"/>
    <p:sldId id="270" r:id="rId28"/>
    <p:sldId id="271" r:id="rId29"/>
    <p:sldId id="274" r:id="rId30"/>
    <p:sldId id="272" r:id="rId31"/>
    <p:sldId id="273" r:id="rId32"/>
    <p:sldId id="276" r:id="rId33"/>
    <p:sldId id="275" r:id="rId34"/>
    <p:sldId id="277" r:id="rId35"/>
    <p:sldId id="278" r:id="rId36"/>
    <p:sldId id="280" r:id="rId37"/>
    <p:sldId id="283" r:id="rId38"/>
    <p:sldId id="279" r:id="rId39"/>
    <p:sldId id="281" r:id="rId40"/>
    <p:sldId id="284" r:id="rId41"/>
    <p:sldId id="285" r:id="rId42"/>
    <p:sldId id="282" r:id="rId43"/>
    <p:sldId id="300" r:id="rId44"/>
    <p:sldId id="301" r:id="rId45"/>
    <p:sldId id="302" r:id="rId46"/>
    <p:sldId id="303" r:id="rId47"/>
    <p:sldId id="259" r:id="rId48"/>
    <p:sldId id="299" r:id="rId49"/>
    <p:sldId id="286" r:id="rId50"/>
    <p:sldId id="287" r:id="rId51"/>
    <p:sldId id="304" r:id="rId52"/>
    <p:sldId id="305" r:id="rId53"/>
    <p:sldId id="306" r:id="rId54"/>
    <p:sldId id="308" r:id="rId55"/>
    <p:sldId id="258" r:id="rId56"/>
    <p:sldId id="307" r:id="rId57"/>
    <p:sldId id="310" r:id="rId58"/>
    <p:sldId id="311" r:id="rId59"/>
    <p:sldId id="296" r:id="rId60"/>
    <p:sldId id="326" r:id="rId61"/>
    <p:sldId id="327" r:id="rId62"/>
    <p:sldId id="290" r:id="rId63"/>
    <p:sldId id="328" r:id="rId64"/>
    <p:sldId id="297" r:id="rId65"/>
    <p:sldId id="289" r:id="rId66"/>
    <p:sldId id="292" r:id="rId67"/>
    <p:sldId id="295" r:id="rId68"/>
    <p:sldId id="291" r:id="rId69"/>
    <p:sldId id="329" r:id="rId70"/>
    <p:sldId id="330" r:id="rId71"/>
    <p:sldId id="288" r:id="rId72"/>
    <p:sldId id="293"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EB0EE-9D33-48D6-8D31-6913AF867E71}"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EB0EE-9D33-48D6-8D31-6913AF867E71}"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EB0EE-9D33-48D6-8D31-6913AF867E71}"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EB0EE-9D33-48D6-8D31-6913AF867E71}"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EB0EE-9D33-48D6-8D31-6913AF867E71}" type="datetimeFigureOut">
              <a:rPr lang="en-US" smtClean="0"/>
              <a:pPr/>
              <a:t>8/21/2012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EB0EE-9D33-48D6-8D31-6913AF867E71}"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EB0EE-9D33-48D6-8D31-6913AF867E71}" type="datetimeFigureOut">
              <a:rPr lang="en-US" smtClean="0"/>
              <a:pPr/>
              <a:t>8/21/2012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EB0EE-9D33-48D6-8D31-6913AF867E71}" type="datetimeFigureOut">
              <a:rPr lang="en-US" smtClean="0"/>
              <a:pPr/>
              <a:t>8/21/2012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EB0EE-9D33-48D6-8D31-6913AF867E71}" type="datetimeFigureOut">
              <a:rPr lang="en-US" smtClean="0"/>
              <a:pPr/>
              <a:t>8/21/2012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EB0EE-9D33-48D6-8D31-6913AF867E71}"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EB0EE-9D33-48D6-8D31-6913AF867E71}" type="datetimeFigureOut">
              <a:rPr lang="en-US" smtClean="0"/>
              <a:pPr/>
              <a:t>8/21/2012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D343B-EC70-4814-8A82-42F1EBF202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EB0EE-9D33-48D6-8D31-6913AF867E71}" type="datetimeFigureOut">
              <a:rPr lang="en-US" smtClean="0"/>
              <a:pPr/>
              <a:t>8/21/2012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D343B-EC70-4814-8A82-42F1EBF2023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Red_dru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Indian River Lagoon Ecology</a:t>
            </a:r>
            <a:endParaRPr lang="en-US" dirty="0"/>
          </a:p>
        </p:txBody>
      </p:sp>
      <p:pic>
        <p:nvPicPr>
          <p:cNvPr id="4" name="Picture 3" descr="220px-IndianRiverLagoon.jpg"/>
          <p:cNvPicPr>
            <a:picLocks noChangeAspect="1"/>
          </p:cNvPicPr>
          <p:nvPr/>
        </p:nvPicPr>
        <p:blipFill>
          <a:blip r:embed="rId2" cstate="print"/>
          <a:stretch>
            <a:fillRect/>
          </a:stretch>
        </p:blipFill>
        <p:spPr>
          <a:xfrm>
            <a:off x="1633591" y="2148183"/>
            <a:ext cx="5834009" cy="38716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IRL</a:t>
            </a:r>
            <a:endParaRPr lang="en-US" dirty="0"/>
          </a:p>
        </p:txBody>
      </p:sp>
      <p:sp>
        <p:nvSpPr>
          <p:cNvPr id="3" name="Content Placeholder 2"/>
          <p:cNvSpPr>
            <a:spLocks noGrp="1"/>
          </p:cNvSpPr>
          <p:nvPr>
            <p:ph idx="1"/>
          </p:nvPr>
        </p:nvSpPr>
        <p:spPr/>
        <p:txBody>
          <a:bodyPr>
            <a:normAutofit/>
          </a:bodyPr>
          <a:lstStyle/>
          <a:p>
            <a:r>
              <a:rPr lang="en-US" dirty="0" smtClean="0"/>
              <a:t>The IRL is a complex mosaic of a variety of ecosystems ranging from terrestrial to freshwater, brackish and marine.  These systems interact with one another to create an environmental complex having incredible habitat diversity.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IRL</a:t>
            </a:r>
            <a:endParaRPr lang="en-US" dirty="0"/>
          </a:p>
        </p:txBody>
      </p:sp>
      <p:sp>
        <p:nvSpPr>
          <p:cNvPr id="3" name="Content Placeholder 2"/>
          <p:cNvSpPr>
            <a:spLocks noGrp="1"/>
          </p:cNvSpPr>
          <p:nvPr>
            <p:ph idx="1"/>
          </p:nvPr>
        </p:nvSpPr>
        <p:spPr/>
        <p:txBody>
          <a:bodyPr/>
          <a:lstStyle/>
          <a:p>
            <a:r>
              <a:rPr lang="en-US" dirty="0" smtClean="0"/>
              <a:t>Because the IRL straddles the transition zone between colder temperate and warmer sub-tropical biological provinces, tropical and temperate species coexist and thrive. This unique feature of the IRL accounts for much of its high biological diversity and helps distinguish the IRL from other estuarine systems.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IRL</a:t>
            </a:r>
            <a:endParaRPr lang="en-US" dirty="0"/>
          </a:p>
        </p:txBody>
      </p:sp>
      <p:sp>
        <p:nvSpPr>
          <p:cNvPr id="3" name="Content Placeholder 2"/>
          <p:cNvSpPr>
            <a:spLocks noGrp="1"/>
          </p:cNvSpPr>
          <p:nvPr>
            <p:ph idx="1"/>
          </p:nvPr>
        </p:nvSpPr>
        <p:spPr>
          <a:xfrm>
            <a:off x="457200" y="1066800"/>
            <a:ext cx="8229600" cy="4525963"/>
          </a:xfrm>
        </p:spPr>
        <p:txBody>
          <a:bodyPr>
            <a:normAutofit/>
          </a:bodyPr>
          <a:lstStyle/>
          <a:p>
            <a:r>
              <a:rPr lang="en-US" dirty="0" smtClean="0"/>
              <a:t>It serves as a spawning and nursery ground for many different species of oceanic and lagoon fish and shellfish. The lagoon has one of the most diverse bird populations anywhere in America. </a:t>
            </a:r>
            <a:endParaRPr lang="en-US" dirty="0"/>
          </a:p>
        </p:txBody>
      </p:sp>
      <p:pic>
        <p:nvPicPr>
          <p:cNvPr id="64513" name="Picture 1"/>
          <p:cNvPicPr>
            <a:picLocks noChangeAspect="1" noChangeArrowheads="1"/>
          </p:cNvPicPr>
          <p:nvPr/>
        </p:nvPicPr>
        <p:blipFill>
          <a:blip r:embed="rId2" cstate="print"/>
          <a:srcRect/>
          <a:stretch>
            <a:fillRect/>
          </a:stretch>
        </p:blipFill>
        <p:spPr bwMode="auto">
          <a:xfrm>
            <a:off x="4038600" y="3352800"/>
            <a:ext cx="3867150" cy="309680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IRL</a:t>
            </a:r>
            <a:endParaRPr lang="en-US" dirty="0"/>
          </a:p>
        </p:txBody>
      </p:sp>
      <p:sp>
        <p:nvSpPr>
          <p:cNvPr id="3" name="Content Placeholder 2"/>
          <p:cNvSpPr>
            <a:spLocks noGrp="1"/>
          </p:cNvSpPr>
          <p:nvPr>
            <p:ph idx="1"/>
          </p:nvPr>
        </p:nvSpPr>
        <p:spPr/>
        <p:txBody>
          <a:bodyPr/>
          <a:lstStyle/>
          <a:p>
            <a:r>
              <a:rPr lang="en-US" dirty="0" smtClean="0"/>
              <a:t>Nearly 1/3 of the nation’s manatee population lives here or migrates through the Lagoon seasonally. In addition, its ocean beaches provide one of the densest sea turtle nesting areas found in the Western Hemisphere.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IRL</a:t>
            </a:r>
            <a:endParaRPr lang="en-US" dirty="0"/>
          </a:p>
        </p:txBody>
      </p:sp>
      <p:sp>
        <p:nvSpPr>
          <p:cNvPr id="3" name="Content Placeholder 2"/>
          <p:cNvSpPr>
            <a:spLocks noGrp="1"/>
          </p:cNvSpPr>
          <p:nvPr>
            <p:ph idx="1"/>
          </p:nvPr>
        </p:nvSpPr>
        <p:spPr/>
        <p:txBody>
          <a:bodyPr/>
          <a:lstStyle/>
          <a:p>
            <a:r>
              <a:rPr lang="en-US" dirty="0" smtClean="0"/>
              <a:t>The IR Lagoon is home to more plant and animal species than any other estuary in North America, with more than 2,200 different species of animals and 2,100 species of plants.</a:t>
            </a:r>
          </a:p>
        </p:txBody>
      </p:sp>
      <p:pic>
        <p:nvPicPr>
          <p:cNvPr id="4" name="Picture 2"/>
          <p:cNvPicPr>
            <a:picLocks noChangeAspect="1" noChangeArrowheads="1"/>
          </p:cNvPicPr>
          <p:nvPr/>
        </p:nvPicPr>
        <p:blipFill>
          <a:blip r:embed="rId2" cstate="print"/>
          <a:srcRect/>
          <a:stretch>
            <a:fillRect/>
          </a:stretch>
        </p:blipFill>
        <p:spPr bwMode="auto">
          <a:xfrm>
            <a:off x="3733800" y="3657600"/>
            <a:ext cx="4458967" cy="304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IRL is shallow, and as such, is strongly influenced by precipitation and evaporation.  Heavy rains, storm water runoff, freshwater releases, and periods of drought all contribute to fluctuations in water temperature and salinity. </a:t>
            </a:r>
            <a:endParaRPr lang="en-US" dirty="0"/>
          </a:p>
        </p:txBody>
      </p:sp>
      <p:sp>
        <p:nvSpPr>
          <p:cNvPr id="4" name="Title 1"/>
          <p:cNvSpPr>
            <a:spLocks noGrp="1"/>
          </p:cNvSpPr>
          <p:nvPr>
            <p:ph type="title"/>
          </p:nvPr>
        </p:nvSpPr>
        <p:spPr>
          <a:xfrm>
            <a:off x="457200" y="274638"/>
            <a:ext cx="8229600" cy="1143000"/>
          </a:xfrm>
        </p:spPr>
        <p:txBody>
          <a:bodyPr/>
          <a:lstStyle/>
          <a:p>
            <a:r>
              <a:rPr lang="en-US" b="1" dirty="0" smtClean="0"/>
              <a:t>IRL</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IRL</a:t>
            </a:r>
            <a:endParaRPr lang="en-US" dirty="0"/>
          </a:p>
        </p:txBody>
      </p:sp>
      <p:sp>
        <p:nvSpPr>
          <p:cNvPr id="3" name="Content Placeholder 2"/>
          <p:cNvSpPr>
            <a:spLocks noGrp="1"/>
          </p:cNvSpPr>
          <p:nvPr>
            <p:ph idx="1"/>
          </p:nvPr>
        </p:nvSpPr>
        <p:spPr/>
        <p:txBody>
          <a:bodyPr>
            <a:normAutofit/>
          </a:bodyPr>
          <a:lstStyle/>
          <a:p>
            <a:r>
              <a:rPr lang="en-US" dirty="0" smtClean="0"/>
              <a:t>In terms of salinity, the IRL is a well mixed estuary because it is also heavily influenced by wind patterns and to some extent by the tides.</a:t>
            </a:r>
          </a:p>
          <a:p>
            <a:r>
              <a:rPr lang="en-US" dirty="0" smtClean="0"/>
              <a:t>The southern Lagoon has more ocean inlets so tides play a larger role in that area.</a:t>
            </a:r>
          </a:p>
        </p:txBody>
      </p:sp>
      <p:pic>
        <p:nvPicPr>
          <p:cNvPr id="4" name="Picture 3" descr="LS_Lagoon.jpg"/>
          <p:cNvPicPr>
            <a:picLocks noChangeAspect="1"/>
          </p:cNvPicPr>
          <p:nvPr/>
        </p:nvPicPr>
        <p:blipFill>
          <a:blip r:embed="rId2" cstate="print"/>
          <a:stretch>
            <a:fillRect/>
          </a:stretch>
        </p:blipFill>
        <p:spPr>
          <a:xfrm>
            <a:off x="4038599" y="4724400"/>
            <a:ext cx="2182761" cy="1828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IRL</a:t>
            </a:r>
            <a:endParaRPr lang="en-US" dirty="0"/>
          </a:p>
        </p:txBody>
      </p:sp>
      <p:sp>
        <p:nvSpPr>
          <p:cNvPr id="3" name="Content Placeholder 2"/>
          <p:cNvSpPr>
            <a:spLocks noGrp="1"/>
          </p:cNvSpPr>
          <p:nvPr>
            <p:ph idx="1"/>
          </p:nvPr>
        </p:nvSpPr>
        <p:spPr/>
        <p:txBody>
          <a:bodyPr>
            <a:normAutofit/>
          </a:bodyPr>
          <a:lstStyle/>
          <a:p>
            <a:r>
              <a:rPr lang="en-US" dirty="0" smtClean="0"/>
              <a:t>Wind not only has the effect of  vertically mixing the water column, it also influences surface currents that increase mixing.  This results in a vertical profile of the water column where virtually no change in salinity is observed from the surface to the bottom.</a:t>
            </a:r>
          </a:p>
          <a:p>
            <a:r>
              <a:rPr lang="en-US" dirty="0" smtClean="0"/>
              <a:t>In contrast, salinity does decrease horizontally with distance from the ocean.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IRL</a:t>
            </a:r>
            <a:endParaRPr lang="en-US" dirty="0"/>
          </a:p>
        </p:txBody>
      </p:sp>
      <p:sp>
        <p:nvSpPr>
          <p:cNvPr id="3" name="Content Placeholder 2"/>
          <p:cNvSpPr>
            <a:spLocks noGrp="1"/>
          </p:cNvSpPr>
          <p:nvPr>
            <p:ph idx="1"/>
          </p:nvPr>
        </p:nvSpPr>
        <p:spPr/>
        <p:txBody>
          <a:bodyPr/>
          <a:lstStyle/>
          <a:p>
            <a:r>
              <a:rPr lang="en-US" dirty="0" smtClean="0"/>
              <a:t>Because tidal effects decrease as distance from an inlet increases, wind is also the primary mechanism of volume transport in the interior of the IRL.</a:t>
            </a:r>
            <a:endParaRPr lang="en-US" dirty="0"/>
          </a:p>
        </p:txBody>
      </p:sp>
      <p:pic>
        <p:nvPicPr>
          <p:cNvPr id="58369" name="Picture 1"/>
          <p:cNvPicPr>
            <a:picLocks noChangeAspect="1" noChangeArrowheads="1"/>
          </p:cNvPicPr>
          <p:nvPr/>
        </p:nvPicPr>
        <p:blipFill>
          <a:blip r:embed="rId2" cstate="print"/>
          <a:srcRect/>
          <a:stretch>
            <a:fillRect/>
          </a:stretch>
        </p:blipFill>
        <p:spPr bwMode="auto">
          <a:xfrm>
            <a:off x="4267200" y="3733800"/>
            <a:ext cx="4533900" cy="275845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Because of the estuarine nature and the barrier islands and sandy soil, the IRL has a variety of habitats.</a:t>
            </a:r>
            <a:endParaRPr lang="en-US" dirty="0"/>
          </a:p>
        </p:txBody>
      </p:sp>
      <p:pic>
        <p:nvPicPr>
          <p:cNvPr id="4" name="Content Placeholder 6" descr="LagoonXS.jpg"/>
          <p:cNvPicPr>
            <a:picLocks noChangeAspect="1"/>
          </p:cNvPicPr>
          <p:nvPr/>
        </p:nvPicPr>
        <p:blipFill>
          <a:blip r:embed="rId2" cstate="print"/>
          <a:stretch>
            <a:fillRect/>
          </a:stretch>
        </p:blipFill>
        <p:spPr>
          <a:xfrm>
            <a:off x="914400" y="3276600"/>
            <a:ext cx="6920661" cy="2743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lagoon?</a:t>
            </a:r>
            <a:endParaRPr lang="en-US" dirty="0"/>
          </a:p>
        </p:txBody>
      </p:sp>
      <p:sp>
        <p:nvSpPr>
          <p:cNvPr id="3" name="Content Placeholder 2"/>
          <p:cNvSpPr>
            <a:spLocks noGrp="1"/>
          </p:cNvSpPr>
          <p:nvPr>
            <p:ph idx="1"/>
          </p:nvPr>
        </p:nvSpPr>
        <p:spPr/>
        <p:txBody>
          <a:bodyPr/>
          <a:lstStyle/>
          <a:p>
            <a:r>
              <a:rPr lang="en-US" dirty="0" smtClean="0"/>
              <a:t>Lagoons are shallow coastal bodies of water separated from the ocean by a series of barrier islands which lie parallel to the shoreline.  Inlets, either natural or man-made, cut through barrier islands and permit tidal currents to transport water into and out of the  lagoons.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IRL DIVERSITY</a:t>
            </a:r>
            <a:endParaRPr lang="en-US" dirty="0"/>
          </a:p>
        </p:txBody>
      </p:sp>
      <p:sp>
        <p:nvSpPr>
          <p:cNvPr id="3" name="Content Placeholder 2"/>
          <p:cNvSpPr>
            <a:spLocks noGrp="1"/>
          </p:cNvSpPr>
          <p:nvPr>
            <p:ph idx="1"/>
          </p:nvPr>
        </p:nvSpPr>
        <p:spPr/>
        <p:txBody>
          <a:bodyPr/>
          <a:lstStyle/>
          <a:p>
            <a:r>
              <a:rPr lang="en-US" dirty="0" smtClean="0"/>
              <a:t>Covered by saltwater at high tide and exposed to air during low tide, many of the areas of the lagoon present a hostile environment to plants. </a:t>
            </a:r>
          </a:p>
          <a:p>
            <a:r>
              <a:rPr lang="en-US" dirty="0" smtClean="0"/>
              <a:t>However, mangrove trees thrive and provide roosting areas for birds and a nursery for crabs, fish, and other creatures.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Mangroves</a:t>
            </a:r>
            <a:endParaRPr lang="en-US" dirty="0"/>
          </a:p>
        </p:txBody>
      </p:sp>
      <p:sp>
        <p:nvSpPr>
          <p:cNvPr id="3" name="Content Placeholder 2"/>
          <p:cNvSpPr>
            <a:spLocks noGrp="1"/>
          </p:cNvSpPr>
          <p:nvPr>
            <p:ph idx="1"/>
          </p:nvPr>
        </p:nvSpPr>
        <p:spPr/>
        <p:txBody>
          <a:bodyPr/>
          <a:lstStyle/>
          <a:p>
            <a:r>
              <a:rPr lang="en-US" dirty="0" smtClean="0"/>
              <a:t>Mangrove trees also filter sediments, nutrients and other pollutants from runoff before it reaches the lagoon.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Mangroves</a:t>
            </a:r>
            <a:endParaRPr lang="en-US" dirty="0"/>
          </a:p>
        </p:txBody>
      </p:sp>
      <p:sp>
        <p:nvSpPr>
          <p:cNvPr id="3" name="Content Placeholder 2"/>
          <p:cNvSpPr>
            <a:spLocks noGrp="1"/>
          </p:cNvSpPr>
          <p:nvPr>
            <p:ph idx="1"/>
          </p:nvPr>
        </p:nvSpPr>
        <p:spPr/>
        <p:txBody>
          <a:bodyPr>
            <a:normAutofit/>
          </a:bodyPr>
          <a:lstStyle/>
          <a:p>
            <a:r>
              <a:rPr lang="en-US" dirty="0" smtClean="0"/>
              <a:t>The three types of mangroves found in Florida include the Red Mangrove (</a:t>
            </a:r>
            <a:r>
              <a:rPr lang="en-US" i="1" dirty="0" err="1" smtClean="0"/>
              <a:t>Rhizophora</a:t>
            </a:r>
            <a:r>
              <a:rPr lang="en-US" i="1" dirty="0" smtClean="0"/>
              <a:t> mangle</a:t>
            </a:r>
            <a:r>
              <a:rPr lang="en-US" dirty="0" smtClean="0"/>
              <a:t>), the Black Mangrove, (</a:t>
            </a:r>
            <a:r>
              <a:rPr lang="en-US" i="1" dirty="0" err="1" smtClean="0"/>
              <a:t>Avicennia</a:t>
            </a:r>
            <a:r>
              <a:rPr lang="en-US" i="1" dirty="0" smtClean="0"/>
              <a:t> </a:t>
            </a:r>
            <a:r>
              <a:rPr lang="en-US" i="1" dirty="0" err="1" smtClean="0"/>
              <a:t>germinans</a:t>
            </a:r>
            <a:r>
              <a:rPr lang="en-US" dirty="0" smtClean="0"/>
              <a:t>) and White Mangrove, (</a:t>
            </a:r>
            <a:r>
              <a:rPr lang="en-US" i="1" dirty="0" err="1" smtClean="0"/>
              <a:t>Laguncularia</a:t>
            </a:r>
            <a:r>
              <a:rPr lang="en-US" i="1" dirty="0" smtClean="0"/>
              <a:t> </a:t>
            </a:r>
            <a:r>
              <a:rPr lang="en-US" i="1" dirty="0" err="1" smtClean="0"/>
              <a:t>racemosa</a:t>
            </a:r>
            <a:r>
              <a:rPr lang="en-US" dirty="0" smtClean="0"/>
              <a:t>). </a:t>
            </a:r>
          </a:p>
          <a:p>
            <a:r>
              <a:rPr lang="en-US" dirty="0" smtClean="0"/>
              <a:t>The three are only distantly related. Each belongs to a different family.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Mangrove</a:t>
            </a:r>
            <a:endParaRPr lang="en-US" dirty="0"/>
          </a:p>
        </p:txBody>
      </p:sp>
      <p:sp>
        <p:nvSpPr>
          <p:cNvPr id="3" name="Content Placeholder 2"/>
          <p:cNvSpPr>
            <a:spLocks noGrp="1"/>
          </p:cNvSpPr>
          <p:nvPr>
            <p:ph idx="1"/>
          </p:nvPr>
        </p:nvSpPr>
        <p:spPr/>
        <p:txBody>
          <a:bodyPr>
            <a:normAutofit fontScale="92500"/>
          </a:bodyPr>
          <a:lstStyle/>
          <a:p>
            <a:r>
              <a:rPr lang="en-US" dirty="0" smtClean="0"/>
              <a:t>The red mangrove is the most noticeable of the three Florida mangrove trees.  It grows in the deepest water and its arching prop roots support the tree above the water as if it were walking on stilts. </a:t>
            </a:r>
          </a:p>
          <a:p>
            <a:r>
              <a:rPr lang="en-US" dirty="0" smtClean="0"/>
              <a:t>Wart-like lenticels on these prop roots provide openings where oxygen can be taken in and pumped through the system to the underground roots growing in the anaerobic mud.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Mangrove</a:t>
            </a:r>
            <a:endParaRPr lang="en-US" dirty="0"/>
          </a:p>
        </p:txBody>
      </p:sp>
      <p:sp>
        <p:nvSpPr>
          <p:cNvPr id="3" name="Content Placeholder 2"/>
          <p:cNvSpPr>
            <a:spLocks noGrp="1"/>
          </p:cNvSpPr>
          <p:nvPr>
            <p:ph idx="1"/>
          </p:nvPr>
        </p:nvSpPr>
        <p:spPr/>
        <p:txBody>
          <a:bodyPr/>
          <a:lstStyle/>
          <a:p>
            <a:r>
              <a:rPr lang="en-US" dirty="0" smtClean="0"/>
              <a:t>Since red mangroves grow close together,  their roots form an impenetrable tangled network which slows down the movement of water underneath the trees. This causes a deposition of sediment and traps an enormous collection of debris. This build up of sediment and debris under the right conditions can create a thick layer of organic peat.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Mangrove</a:t>
            </a:r>
            <a:endParaRPr lang="en-US" dirty="0"/>
          </a:p>
        </p:txBody>
      </p:sp>
      <p:pic>
        <p:nvPicPr>
          <p:cNvPr id="4" name="Content Placeholder 3" descr="redmgw1.jpg"/>
          <p:cNvPicPr>
            <a:picLocks noGrp="1" noChangeAspect="1"/>
          </p:cNvPicPr>
          <p:nvPr>
            <p:ph idx="1"/>
          </p:nvPr>
        </p:nvPicPr>
        <p:blipFill>
          <a:blip r:embed="rId2" cstate="print"/>
          <a:stretch>
            <a:fillRect/>
          </a:stretch>
        </p:blipFill>
        <p:spPr>
          <a:xfrm>
            <a:off x="1295400" y="1905000"/>
            <a:ext cx="3454400" cy="2590800"/>
          </a:xfrm>
        </p:spPr>
      </p:pic>
      <p:pic>
        <p:nvPicPr>
          <p:cNvPr id="5" name="Picture 4" descr="redmagw3.jpg"/>
          <p:cNvPicPr>
            <a:picLocks noChangeAspect="1"/>
          </p:cNvPicPr>
          <p:nvPr/>
        </p:nvPicPr>
        <p:blipFill>
          <a:blip r:embed="rId3" cstate="print"/>
          <a:stretch>
            <a:fillRect/>
          </a:stretch>
        </p:blipFill>
        <p:spPr>
          <a:xfrm>
            <a:off x="5029200" y="3962400"/>
            <a:ext cx="3352800" cy="2514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Mangrove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leathery evergreen leaves of the red mangrove form a dense canopy which are highly efficient in converting sunlight to organic molecules.  Sprinkled in among the leaves are yellow and white flowers.  </a:t>
            </a:r>
          </a:p>
          <a:p>
            <a:r>
              <a:rPr lang="en-US" dirty="0" smtClean="0"/>
              <a:t>The red mangroves have an unusual reproductive adaptation enabling the seedling to survive in the watery environment.   The seed germinates from the fruit while it is still attached to the parent tree.  Many fruits with finger-like seedlings, often twelve or more inches in length, can be seen hanging in clusters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Mangrove</a:t>
            </a:r>
            <a:endParaRPr lang="en-US" dirty="0"/>
          </a:p>
        </p:txBody>
      </p:sp>
      <p:sp>
        <p:nvSpPr>
          <p:cNvPr id="3" name="Content Placeholder 2"/>
          <p:cNvSpPr>
            <a:spLocks noGrp="1"/>
          </p:cNvSpPr>
          <p:nvPr>
            <p:ph idx="1"/>
          </p:nvPr>
        </p:nvSpPr>
        <p:spPr/>
        <p:txBody>
          <a:bodyPr>
            <a:normAutofit lnSpcReduction="10000"/>
          </a:bodyPr>
          <a:lstStyle/>
          <a:p>
            <a:r>
              <a:rPr lang="en-US" dirty="0" smtClean="0"/>
              <a:t>. When mature, the seedlings break free from the fruit and fall into the water. Some may stick in the soft mud around the base of the parent tree and begin to grow. Many more float around with the tide. After floating in the water for a short period of time,  the pointed end absorbs water and begins to sink. When the seedling becomes grounded in the mud. roots are quickly produced from the pointed end and the seedling begins to put out leaves.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Mangrove</a:t>
            </a:r>
            <a:endParaRPr lang="en-US" dirty="0"/>
          </a:p>
        </p:txBody>
      </p:sp>
      <p:pic>
        <p:nvPicPr>
          <p:cNvPr id="4" name="Content Placeholder 3" descr="redmagw6.jpg"/>
          <p:cNvPicPr>
            <a:picLocks noGrp="1" noChangeAspect="1"/>
          </p:cNvPicPr>
          <p:nvPr>
            <p:ph idx="1"/>
          </p:nvPr>
        </p:nvPicPr>
        <p:blipFill>
          <a:blip r:embed="rId2" cstate="print"/>
          <a:stretch>
            <a:fillRect/>
          </a:stretch>
        </p:blipFill>
        <p:spPr>
          <a:xfrm>
            <a:off x="3048000" y="2971800"/>
            <a:ext cx="3390900" cy="254317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Mangrove</a:t>
            </a:r>
            <a:endParaRPr lang="en-US" dirty="0"/>
          </a:p>
        </p:txBody>
      </p:sp>
      <p:sp>
        <p:nvSpPr>
          <p:cNvPr id="3" name="Content Placeholder 2"/>
          <p:cNvSpPr>
            <a:spLocks noGrp="1"/>
          </p:cNvSpPr>
          <p:nvPr>
            <p:ph idx="1"/>
          </p:nvPr>
        </p:nvSpPr>
        <p:spPr/>
        <p:txBody>
          <a:bodyPr>
            <a:normAutofit/>
          </a:bodyPr>
          <a:lstStyle/>
          <a:p>
            <a:r>
              <a:rPr lang="en-US" dirty="0" smtClean="0"/>
              <a:t>The black or honey mangrove usually forms a zone behind that of the red mangrove. This tree takes its name from its dark scaly bark.  Black mangroves usually grow in soils that are exposed to the air at low tide but covered by high tide. Where they seldom experience frost,  black mangroves can develop into large trees over 50 feet tall.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lagoon?</a:t>
            </a:r>
            <a:endParaRPr lang="en-US" dirty="0"/>
          </a:p>
        </p:txBody>
      </p:sp>
      <p:sp>
        <p:nvSpPr>
          <p:cNvPr id="3" name="Content Placeholder 2"/>
          <p:cNvSpPr>
            <a:spLocks noGrp="1"/>
          </p:cNvSpPr>
          <p:nvPr>
            <p:ph idx="1"/>
          </p:nvPr>
        </p:nvSpPr>
        <p:spPr/>
        <p:txBody>
          <a:bodyPr>
            <a:normAutofit/>
          </a:bodyPr>
          <a:lstStyle/>
          <a:p>
            <a:r>
              <a:rPr lang="en-US" dirty="0" smtClean="0"/>
              <a:t>Lagoons are classified into 3 main types:  </a:t>
            </a:r>
          </a:p>
          <a:p>
            <a:pPr>
              <a:buNone/>
            </a:pPr>
            <a:r>
              <a:rPr lang="en-US" dirty="0" smtClean="0"/>
              <a:t>		-leaky lagoons</a:t>
            </a:r>
          </a:p>
          <a:p>
            <a:pPr>
              <a:buNone/>
            </a:pPr>
            <a:r>
              <a:rPr lang="en-US" dirty="0" smtClean="0"/>
              <a:t>		-choked lagoons</a:t>
            </a:r>
          </a:p>
          <a:p>
            <a:pPr>
              <a:buNone/>
            </a:pPr>
            <a:r>
              <a:rPr lang="en-US" dirty="0" smtClean="0"/>
              <a:t>		-restricted lagoons</a:t>
            </a:r>
          </a:p>
          <a:p>
            <a:pPr>
              <a:buNone/>
            </a:pPr>
            <a:endParaRPr lang="en-US" dirty="0" smtClean="0"/>
          </a:p>
          <a:p>
            <a:endParaRPr lang="en-US" dirty="0"/>
          </a:p>
        </p:txBody>
      </p:sp>
      <p:pic>
        <p:nvPicPr>
          <p:cNvPr id="73729" name="Picture 1"/>
          <p:cNvPicPr>
            <a:picLocks noChangeAspect="1" noChangeArrowheads="1"/>
          </p:cNvPicPr>
          <p:nvPr/>
        </p:nvPicPr>
        <p:blipFill>
          <a:blip r:embed="rId2" cstate="print"/>
          <a:srcRect r="20000" b="12000"/>
          <a:stretch>
            <a:fillRect/>
          </a:stretch>
        </p:blipFill>
        <p:spPr bwMode="auto">
          <a:xfrm>
            <a:off x="4800600" y="3800474"/>
            <a:ext cx="4114800" cy="28289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Mangrove</a:t>
            </a:r>
            <a:endParaRPr lang="en-US" dirty="0"/>
          </a:p>
        </p:txBody>
      </p:sp>
      <p:sp>
        <p:nvSpPr>
          <p:cNvPr id="3" name="Content Placeholder 2"/>
          <p:cNvSpPr>
            <a:spLocks noGrp="1"/>
          </p:cNvSpPr>
          <p:nvPr>
            <p:ph idx="1"/>
          </p:nvPr>
        </p:nvSpPr>
        <p:spPr/>
        <p:txBody>
          <a:bodyPr>
            <a:normAutofit/>
          </a:bodyPr>
          <a:lstStyle/>
          <a:p>
            <a:r>
              <a:rPr lang="en-US" dirty="0" smtClean="0"/>
              <a:t>Their 2 to 4 inch long leaves are dark green above with silvery, hairy undersides.  In these leaves there are special glands that excrete salt extracted from the water taken in by the roots.  The salt often forms a white crust-like coating on their upper surface.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Mangrove</a:t>
            </a:r>
            <a:endParaRPr lang="en-US" dirty="0"/>
          </a:p>
        </p:txBody>
      </p:sp>
      <p:sp>
        <p:nvSpPr>
          <p:cNvPr id="3" name="Content Placeholder 2"/>
          <p:cNvSpPr>
            <a:spLocks noGrp="1"/>
          </p:cNvSpPr>
          <p:nvPr>
            <p:ph idx="1"/>
          </p:nvPr>
        </p:nvSpPr>
        <p:spPr/>
        <p:txBody>
          <a:bodyPr/>
          <a:lstStyle/>
          <a:p>
            <a:r>
              <a:rPr lang="en-US" dirty="0" smtClean="0"/>
              <a:t>Black mangroves have small white flowers which produce abundant nectar used by bees. They have no prop roots, but their root system produces many slender upright aerating roots known as </a:t>
            </a:r>
            <a:r>
              <a:rPr lang="en-US" dirty="0" err="1" smtClean="0"/>
              <a:t>pneumatophores</a:t>
            </a:r>
            <a:r>
              <a:rPr lang="en-US" dirty="0" smtClean="0"/>
              <a:t>. They cover the muddy soil around the base of the tree and supply the root system with oxygen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Mangrove</a:t>
            </a:r>
            <a:endParaRPr lang="en-US" dirty="0"/>
          </a:p>
        </p:txBody>
      </p:sp>
      <p:pic>
        <p:nvPicPr>
          <p:cNvPr id="4" name="Content Placeholder 3" descr="bkmgw1.jpg"/>
          <p:cNvPicPr>
            <a:picLocks noGrp="1" noChangeAspect="1"/>
          </p:cNvPicPr>
          <p:nvPr>
            <p:ph idx="1"/>
          </p:nvPr>
        </p:nvPicPr>
        <p:blipFill>
          <a:blip r:embed="rId2" cstate="print"/>
          <a:stretch>
            <a:fillRect/>
          </a:stretch>
        </p:blipFill>
        <p:spPr>
          <a:xfrm>
            <a:off x="609600" y="1905000"/>
            <a:ext cx="3657600" cy="2743200"/>
          </a:xfrm>
        </p:spPr>
      </p:pic>
      <p:pic>
        <p:nvPicPr>
          <p:cNvPr id="5" name="Picture 4" descr="bkmgw2.jpg"/>
          <p:cNvPicPr>
            <a:picLocks noChangeAspect="1"/>
          </p:cNvPicPr>
          <p:nvPr/>
        </p:nvPicPr>
        <p:blipFill>
          <a:blip r:embed="rId3" cstate="print"/>
          <a:stretch>
            <a:fillRect/>
          </a:stretch>
        </p:blipFill>
        <p:spPr>
          <a:xfrm>
            <a:off x="4953000" y="4267200"/>
            <a:ext cx="3124200" cy="23431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Mangrove</a:t>
            </a:r>
            <a:endParaRPr lang="en-US" dirty="0"/>
          </a:p>
        </p:txBody>
      </p:sp>
      <p:sp>
        <p:nvSpPr>
          <p:cNvPr id="3" name="Content Placeholder 2"/>
          <p:cNvSpPr>
            <a:spLocks noGrp="1"/>
          </p:cNvSpPr>
          <p:nvPr>
            <p:ph idx="1"/>
          </p:nvPr>
        </p:nvSpPr>
        <p:spPr/>
        <p:txBody>
          <a:bodyPr/>
          <a:lstStyle/>
          <a:p>
            <a:r>
              <a:rPr lang="en-US" dirty="0" smtClean="0"/>
              <a:t>Black mangrove seeds are the size and shape of very large lima beans. They germinate as soon as they fall into the water. The seedlings are smaller than the red mangrove seedlings so they are washed farther up into the forest by tides.  Here they become entangled in mats of detritus trapped by the mangrove roots and begin to grow.</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Mangrove</a:t>
            </a:r>
            <a:endParaRPr lang="en-US" dirty="0"/>
          </a:p>
        </p:txBody>
      </p:sp>
      <p:sp>
        <p:nvSpPr>
          <p:cNvPr id="3" name="Content Placeholder 2"/>
          <p:cNvSpPr>
            <a:spLocks noGrp="1"/>
          </p:cNvSpPr>
          <p:nvPr>
            <p:ph idx="1"/>
          </p:nvPr>
        </p:nvSpPr>
        <p:spPr/>
        <p:txBody>
          <a:bodyPr/>
          <a:lstStyle/>
          <a:p>
            <a:r>
              <a:rPr lang="en-US" dirty="0" smtClean="0"/>
              <a:t>White mangroves grow in sandy soils at the upper edge of the intertidal zone. Their round pale green leaves are notched at the tip and have a pair of salt excreting glands on either side of their petioles. The white mangroves have small peg roots which help anchor them in the sandy soil</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Mangrove</a:t>
            </a:r>
            <a:endParaRPr lang="en-US" dirty="0"/>
          </a:p>
        </p:txBody>
      </p:sp>
      <p:sp>
        <p:nvSpPr>
          <p:cNvPr id="3" name="Content Placeholder 2"/>
          <p:cNvSpPr>
            <a:spLocks noGrp="1"/>
          </p:cNvSpPr>
          <p:nvPr>
            <p:ph idx="1"/>
          </p:nvPr>
        </p:nvSpPr>
        <p:spPr/>
        <p:txBody>
          <a:bodyPr/>
          <a:lstStyle/>
          <a:p>
            <a:r>
              <a:rPr lang="en-US" dirty="0" smtClean="0"/>
              <a:t>The small green seeds of the white mangroves begin to develop after they fall into the water. Over time they turn brown and wrinkled. Due to their small size, the white mangrove seeds are carried high In the swamp by the tide. When the seeds are finally deposited in the strand line, they germinate. The seedlings quickly put down roots and produce a pair of notched tip leaves.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Mangrove</a:t>
            </a:r>
            <a:endParaRPr lang="en-US" dirty="0"/>
          </a:p>
        </p:txBody>
      </p:sp>
      <p:pic>
        <p:nvPicPr>
          <p:cNvPr id="4" name="Content Placeholder 3" descr="wtmgw3.jpg"/>
          <p:cNvPicPr>
            <a:picLocks noGrp="1" noChangeAspect="1"/>
          </p:cNvPicPr>
          <p:nvPr>
            <p:ph idx="1"/>
          </p:nvPr>
        </p:nvPicPr>
        <p:blipFill>
          <a:blip r:embed="rId2" cstate="print"/>
          <a:stretch>
            <a:fillRect/>
          </a:stretch>
        </p:blipFill>
        <p:spPr>
          <a:xfrm>
            <a:off x="838200" y="1600200"/>
            <a:ext cx="3967669" cy="29718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Value of Mangroves</a:t>
            </a:r>
            <a:endParaRPr lang="en-US" dirty="0"/>
          </a:p>
        </p:txBody>
      </p:sp>
      <p:sp>
        <p:nvSpPr>
          <p:cNvPr id="3" name="Content Placeholder 2"/>
          <p:cNvSpPr>
            <a:spLocks noGrp="1"/>
          </p:cNvSpPr>
          <p:nvPr>
            <p:ph idx="1"/>
          </p:nvPr>
        </p:nvSpPr>
        <p:spPr/>
        <p:txBody>
          <a:bodyPr>
            <a:normAutofit/>
          </a:bodyPr>
          <a:lstStyle/>
          <a:p>
            <a:r>
              <a:rPr lang="en-US" dirty="0" smtClean="0"/>
              <a:t>   Every part of the mangrove forest, from the roots to the top most branches, which may reach as high as 60 feet, provide shelter or food for a multitude of creatures .These organisms range from tiny sand flies to large tarpon offshore.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Value of Mangroves</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p>
            <a:r>
              <a:rPr lang="en-US" dirty="0" smtClean="0"/>
              <a:t>          One of the birds that finds its home In the tree tops of the mangroves is the brown pelican. The pelicans share their "rookeries" with egrets, herons. wood storks, ospreys, and cormorants.</a:t>
            </a:r>
          </a:p>
          <a:p>
            <a:pPr>
              <a:buNone/>
            </a:pPr>
            <a:r>
              <a:rPr lang="en-US" dirty="0" smtClean="0"/>
              <a:t>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Value of Mangroves</a:t>
            </a:r>
            <a:endParaRPr lang="en-US" dirty="0"/>
          </a:p>
        </p:txBody>
      </p:sp>
      <p:sp>
        <p:nvSpPr>
          <p:cNvPr id="3" name="Content Placeholder 2"/>
          <p:cNvSpPr>
            <a:spLocks noGrp="1"/>
          </p:cNvSpPr>
          <p:nvPr>
            <p:ph idx="1"/>
          </p:nvPr>
        </p:nvSpPr>
        <p:spPr/>
        <p:txBody>
          <a:bodyPr>
            <a:normAutofit/>
          </a:bodyPr>
          <a:lstStyle/>
          <a:p>
            <a:r>
              <a:rPr lang="en-US" dirty="0" smtClean="0"/>
              <a:t>      A host of other creatures make use of the mangroves to forage. Raccoons favor the coon oysters that live on the prop root of the red mangrove. Spiders weave many webs to catch unsuspecting insects. Snakes slither up the tree trunks after birds' eggs and nestlings,  and cormorants dine chiefly on the fish in the nearby waters.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lagoon?</a:t>
            </a:r>
            <a:endParaRPr lang="en-US" dirty="0"/>
          </a:p>
        </p:txBody>
      </p:sp>
      <p:sp>
        <p:nvSpPr>
          <p:cNvPr id="3" name="Content Placeholder 2"/>
          <p:cNvSpPr>
            <a:spLocks noGrp="1"/>
          </p:cNvSpPr>
          <p:nvPr>
            <p:ph idx="1"/>
          </p:nvPr>
        </p:nvSpPr>
        <p:spPr/>
        <p:txBody>
          <a:bodyPr/>
          <a:lstStyle/>
          <a:p>
            <a:r>
              <a:rPr lang="en-US" dirty="0" smtClean="0"/>
              <a:t> Leaky lagoons have wide tidal channels, fast currents and unimpaired exchange of water with the ocean. </a:t>
            </a:r>
          </a:p>
          <a:p>
            <a:r>
              <a:rPr lang="en-US" dirty="0" smtClean="0"/>
              <a:t>Choked lagoons occur along high energy coastlines and have one or more long narrow channels which restrict water exchange with the ocean.  Circulation within this type of lagoon is dominated by wind patterns.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Value of Mangroves</a:t>
            </a:r>
            <a:endParaRPr lang="en-US" dirty="0"/>
          </a:p>
        </p:txBody>
      </p:sp>
      <p:sp>
        <p:nvSpPr>
          <p:cNvPr id="3" name="Content Placeholder 2"/>
          <p:cNvSpPr>
            <a:spLocks noGrp="1"/>
          </p:cNvSpPr>
          <p:nvPr>
            <p:ph idx="1"/>
          </p:nvPr>
        </p:nvSpPr>
        <p:spPr/>
        <p:txBody>
          <a:bodyPr/>
          <a:lstStyle/>
          <a:p>
            <a:r>
              <a:rPr lang="en-US" dirty="0" smtClean="0"/>
              <a:t>Fiddler crabs and their larger relatives the land crabs move out during the low tide to perform a large service. They aerate the soil as they probe the sediment for food, thereby increasing the supply of oxygen to the trees that attract the creatures.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Value of Mangroves</a:t>
            </a:r>
            <a:endParaRPr lang="en-US" dirty="0"/>
          </a:p>
        </p:txBody>
      </p:sp>
      <p:sp>
        <p:nvSpPr>
          <p:cNvPr id="3" name="Content Placeholder 2"/>
          <p:cNvSpPr>
            <a:spLocks noGrp="1"/>
          </p:cNvSpPr>
          <p:nvPr>
            <p:ph idx="1"/>
          </p:nvPr>
        </p:nvSpPr>
        <p:spPr/>
        <p:txBody>
          <a:bodyPr>
            <a:normAutofit/>
          </a:bodyPr>
          <a:lstStyle/>
          <a:p>
            <a:r>
              <a:rPr lang="en-US" dirty="0" smtClean="0"/>
              <a:t>However, when the tide comes in covering the roots and </a:t>
            </a:r>
            <a:r>
              <a:rPr lang="en-US" dirty="0" err="1" smtClean="0"/>
              <a:t>pneumatophores</a:t>
            </a:r>
            <a:r>
              <a:rPr lang="en-US" dirty="0" smtClean="0"/>
              <a:t> of the mangrove forest, it becomes part of a marine nursery. The mangrove forest provides a place where young fish, as well as other organisms such as blue crabs, are protected from predators and competing species which are unable to enter the lower salinity water.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Value of Mangroves</a:t>
            </a:r>
            <a:endParaRPr lang="en-US" dirty="0"/>
          </a:p>
        </p:txBody>
      </p:sp>
      <p:sp>
        <p:nvSpPr>
          <p:cNvPr id="3" name="Content Placeholder 2"/>
          <p:cNvSpPr>
            <a:spLocks noGrp="1"/>
          </p:cNvSpPr>
          <p:nvPr>
            <p:ph idx="1"/>
          </p:nvPr>
        </p:nvSpPr>
        <p:spPr/>
        <p:txBody>
          <a:bodyPr/>
          <a:lstStyle/>
          <a:p>
            <a:r>
              <a:rPr lang="en-US" dirty="0" smtClean="0"/>
              <a:t>Oysters, barnacles, and sponges along with the ribbed mussels are found in great quantities in the mangrove root zone.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Seagrass</a:t>
            </a:r>
            <a:endParaRPr lang="en-US" dirty="0"/>
          </a:p>
        </p:txBody>
      </p:sp>
      <p:sp>
        <p:nvSpPr>
          <p:cNvPr id="3" name="Content Placeholder 2"/>
          <p:cNvSpPr>
            <a:spLocks noGrp="1"/>
          </p:cNvSpPr>
          <p:nvPr>
            <p:ph idx="1"/>
          </p:nvPr>
        </p:nvSpPr>
        <p:spPr/>
        <p:txBody>
          <a:bodyPr>
            <a:normAutofit/>
          </a:bodyPr>
          <a:lstStyle/>
          <a:p>
            <a:r>
              <a:rPr lang="en-US" dirty="0" err="1" smtClean="0"/>
              <a:t>Seagrasses</a:t>
            </a:r>
            <a:r>
              <a:rPr lang="en-US" dirty="0" smtClean="0"/>
              <a:t> are flowering vascular plants that inhabit shallow areas of oceans, estuaries, and lagoons worldwide.  They are the only flowering plants that live their entire lives totally in seawater.  </a:t>
            </a:r>
            <a:r>
              <a:rPr lang="en-US" dirty="0" err="1" smtClean="0"/>
              <a:t>Seagrass</a:t>
            </a:r>
            <a:r>
              <a:rPr lang="en-US" dirty="0" smtClean="0"/>
              <a:t> beds are one of the most important habitats of the Indian River Lagoon.</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Seagrass</a:t>
            </a:r>
            <a:endParaRPr lang="en-US" dirty="0"/>
          </a:p>
        </p:txBody>
      </p:sp>
      <p:sp>
        <p:nvSpPr>
          <p:cNvPr id="3" name="Content Placeholder 2"/>
          <p:cNvSpPr>
            <a:spLocks noGrp="1"/>
          </p:cNvSpPr>
          <p:nvPr>
            <p:ph idx="1"/>
          </p:nvPr>
        </p:nvSpPr>
        <p:spPr/>
        <p:txBody>
          <a:bodyPr>
            <a:normAutofit/>
          </a:bodyPr>
          <a:lstStyle/>
          <a:p>
            <a:r>
              <a:rPr lang="en-US" dirty="0" smtClean="0"/>
              <a:t>Although </a:t>
            </a:r>
            <a:r>
              <a:rPr lang="en-US" dirty="0" err="1" smtClean="0"/>
              <a:t>seagrasses</a:t>
            </a:r>
            <a:r>
              <a:rPr lang="en-US" dirty="0" smtClean="0"/>
              <a:t> are flowering plants and produce seeds through sexual reproduction, the major mode of reproduction is asexual, through extension of underground parts. Thus, </a:t>
            </a:r>
            <a:r>
              <a:rPr lang="en-US" dirty="0" err="1" smtClean="0"/>
              <a:t>seagrass</a:t>
            </a:r>
            <a:r>
              <a:rPr lang="en-US" dirty="0" smtClean="0"/>
              <a:t> beds are composed of one to many clones, each of which can be quite extensive.</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Seagrass</a:t>
            </a:r>
            <a:endParaRPr lang="en-US" dirty="0"/>
          </a:p>
        </p:txBody>
      </p:sp>
      <p:sp>
        <p:nvSpPr>
          <p:cNvPr id="3" name="Content Placeholder 2"/>
          <p:cNvSpPr>
            <a:spLocks noGrp="1"/>
          </p:cNvSpPr>
          <p:nvPr>
            <p:ph idx="1"/>
          </p:nvPr>
        </p:nvSpPr>
        <p:spPr/>
        <p:txBody>
          <a:bodyPr>
            <a:normAutofit/>
          </a:bodyPr>
          <a:lstStyle/>
          <a:p>
            <a:r>
              <a:rPr lang="en-US" dirty="0" smtClean="0"/>
              <a:t>Major parts of a typical </a:t>
            </a:r>
            <a:r>
              <a:rPr lang="en-US" dirty="0" err="1" smtClean="0"/>
              <a:t>seagrass</a:t>
            </a:r>
            <a:r>
              <a:rPr lang="en-US" dirty="0" smtClean="0"/>
              <a:t>  include the blade, which is the main photosynthetic organ, and the short shoot, which is analogous to a land plant stem. </a:t>
            </a:r>
          </a:p>
          <a:p>
            <a:endParaRPr lang="en-US" dirty="0"/>
          </a:p>
        </p:txBody>
      </p:sp>
      <p:pic>
        <p:nvPicPr>
          <p:cNvPr id="4" name="Picture 3" descr="seagraas.jpg"/>
          <p:cNvPicPr>
            <a:picLocks noChangeAspect="1"/>
          </p:cNvPicPr>
          <p:nvPr/>
        </p:nvPicPr>
        <p:blipFill>
          <a:blip r:embed="rId2" cstate="print"/>
          <a:stretch>
            <a:fillRect/>
          </a:stretch>
        </p:blipFill>
        <p:spPr>
          <a:xfrm>
            <a:off x="4419600" y="3200400"/>
            <a:ext cx="3705225" cy="36576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Seagrass</a:t>
            </a:r>
            <a:endParaRPr lang="en-US" dirty="0"/>
          </a:p>
        </p:txBody>
      </p:sp>
      <p:sp>
        <p:nvSpPr>
          <p:cNvPr id="3" name="Content Placeholder 2"/>
          <p:cNvSpPr>
            <a:spLocks noGrp="1"/>
          </p:cNvSpPr>
          <p:nvPr>
            <p:ph idx="1"/>
          </p:nvPr>
        </p:nvSpPr>
        <p:spPr/>
        <p:txBody>
          <a:bodyPr/>
          <a:lstStyle/>
          <a:p>
            <a:r>
              <a:rPr lang="en-US" dirty="0" smtClean="0"/>
              <a:t>The rhizomes are mostly underground organs that function in anchoring the plant to the substrate, in the movement of nutrients and waste products throughout the clone, and in extension and asexual reproduction of the clone. The roots function as anchoring devices and also absorb nutrients and excrete waste products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Seagrass</a:t>
            </a:r>
            <a:r>
              <a:rPr lang="en-US" dirty="0" smtClean="0"/>
              <a:t> meadows</a:t>
            </a:r>
            <a:endParaRPr lang="en-US" dirty="0"/>
          </a:p>
        </p:txBody>
      </p:sp>
      <p:sp>
        <p:nvSpPr>
          <p:cNvPr id="3" name="Content Placeholder 2"/>
          <p:cNvSpPr>
            <a:spLocks noGrp="1"/>
          </p:cNvSpPr>
          <p:nvPr>
            <p:ph idx="1"/>
          </p:nvPr>
        </p:nvSpPr>
        <p:spPr/>
        <p:txBody>
          <a:bodyPr/>
          <a:lstStyle/>
          <a:p>
            <a:r>
              <a:rPr lang="en-US" dirty="0" smtClean="0"/>
              <a:t>In the Lagoon, these </a:t>
            </a:r>
            <a:r>
              <a:rPr lang="en-US" dirty="0" err="1" smtClean="0"/>
              <a:t>seagrasses</a:t>
            </a:r>
            <a:r>
              <a:rPr lang="en-US" dirty="0" smtClean="0"/>
              <a:t> form “meadows”, which are spawning areas where the grass grow up to three feet tall.</a:t>
            </a:r>
          </a:p>
          <a:p>
            <a:r>
              <a:rPr lang="en-US" dirty="0" smtClean="0"/>
              <a:t>They provide habitat for many organisms and form the basis of the food web</a:t>
            </a:r>
            <a:endParaRPr lang="en-US" dirty="0"/>
          </a:p>
        </p:txBody>
      </p:sp>
      <p:pic>
        <p:nvPicPr>
          <p:cNvPr id="4" name="Picture 3" descr="SEAGRASS.jpg"/>
          <p:cNvPicPr>
            <a:picLocks noChangeAspect="1"/>
          </p:cNvPicPr>
          <p:nvPr/>
        </p:nvPicPr>
        <p:blipFill>
          <a:blip r:embed="rId2" cstate="print"/>
          <a:stretch>
            <a:fillRect/>
          </a:stretch>
        </p:blipFill>
        <p:spPr>
          <a:xfrm>
            <a:off x="6324600" y="3801139"/>
            <a:ext cx="2286000" cy="305686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Seagrass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Six species of </a:t>
            </a:r>
            <a:r>
              <a:rPr lang="en-US" b="1" dirty="0" err="1" smtClean="0"/>
              <a:t>seagrass</a:t>
            </a:r>
            <a:r>
              <a:rPr lang="en-US" b="1" dirty="0" smtClean="0"/>
              <a:t> </a:t>
            </a:r>
            <a:r>
              <a:rPr lang="en-US" dirty="0" smtClean="0"/>
              <a:t>are found in the Indian River Lagoon. The</a:t>
            </a:r>
          </a:p>
          <a:p>
            <a:pPr>
              <a:buNone/>
            </a:pPr>
            <a:r>
              <a:rPr lang="en-US" dirty="0" smtClean="0"/>
              <a:t>	most common are turtle, shoal and manatee grasses. </a:t>
            </a:r>
          </a:p>
          <a:p>
            <a:pPr>
              <a:buNone/>
            </a:pPr>
            <a:endParaRPr lang="en-US" b="1" dirty="0" smtClean="0"/>
          </a:p>
          <a:p>
            <a:pPr>
              <a:buNone/>
            </a:pPr>
            <a:r>
              <a:rPr lang="en-US" b="1" dirty="0" smtClean="0"/>
              <a:t>	</a:t>
            </a:r>
            <a:r>
              <a:rPr lang="en-US" b="1" dirty="0" err="1" smtClean="0"/>
              <a:t>Seagrass</a:t>
            </a:r>
            <a:r>
              <a:rPr lang="en-US" b="1" dirty="0" smtClean="0"/>
              <a:t> beds are </a:t>
            </a:r>
            <a:r>
              <a:rPr lang="en-US" dirty="0" smtClean="0"/>
              <a:t>excellent habitat for many fish, crustaceans and shellfish, and are critical nursery areas for young marine animals.</a:t>
            </a:r>
          </a:p>
          <a:p>
            <a:endParaRPr lang="en-US" dirty="0" smtClean="0"/>
          </a:p>
          <a:p>
            <a:pPr>
              <a:buNone/>
            </a:pPr>
            <a:r>
              <a:rPr lang="en-US" dirty="0" smtClean="0"/>
              <a:t>	Bay scallops, blue crabs and spotted sea trout are examples of species that depend on </a:t>
            </a:r>
            <a:r>
              <a:rPr lang="en-US" dirty="0" err="1" smtClean="0"/>
              <a:t>seagrass</a:t>
            </a:r>
            <a:r>
              <a:rPr lang="en-US" dirty="0" smtClean="0"/>
              <a:t> beds. </a:t>
            </a:r>
          </a:p>
          <a:p>
            <a:pPr>
              <a:buNone/>
            </a:pPr>
            <a:endParaRPr lang="en-US" dirty="0" smtClean="0"/>
          </a:p>
          <a:p>
            <a:pPr>
              <a:buNone/>
            </a:pPr>
            <a:r>
              <a:rPr lang="en-US" dirty="0" smtClean="0"/>
              <a:t>	</a:t>
            </a:r>
            <a:r>
              <a:rPr lang="en-US" dirty="0" err="1" smtClean="0"/>
              <a:t>Seagrasses</a:t>
            </a:r>
            <a:r>
              <a:rPr lang="en-US" dirty="0" smtClean="0"/>
              <a:t> are also a major part of the diets of manatees and sea</a:t>
            </a:r>
          </a:p>
          <a:p>
            <a:r>
              <a:rPr lang="en-US" dirty="0" smtClean="0"/>
              <a:t>turtles and are substrate for epiphytic (attached) algae, a critical component of the marine food web. </a:t>
            </a:r>
          </a:p>
          <a:p>
            <a:pPr>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Seagrass</a:t>
            </a:r>
            <a:endParaRPr lang="en-US" dirty="0"/>
          </a:p>
        </p:txBody>
      </p:sp>
      <p:sp>
        <p:nvSpPr>
          <p:cNvPr id="3" name="Content Placeholder 2"/>
          <p:cNvSpPr>
            <a:spLocks noGrp="1"/>
          </p:cNvSpPr>
          <p:nvPr>
            <p:ph idx="1"/>
          </p:nvPr>
        </p:nvSpPr>
        <p:spPr/>
        <p:txBody>
          <a:bodyPr/>
          <a:lstStyle/>
          <a:p>
            <a:r>
              <a:rPr lang="en-US" dirty="0" smtClean="0"/>
              <a:t>Within the Indian River Lagoon, </a:t>
            </a:r>
            <a:r>
              <a:rPr lang="en-US" dirty="0" err="1" smtClean="0"/>
              <a:t>seagrass</a:t>
            </a:r>
            <a:r>
              <a:rPr lang="en-US" dirty="0" smtClean="0"/>
              <a:t> is a primary indicator of overall estuarine health. The extent and health of the </a:t>
            </a:r>
            <a:r>
              <a:rPr lang="en-US" dirty="0" err="1" smtClean="0"/>
              <a:t>seagrass</a:t>
            </a:r>
            <a:r>
              <a:rPr lang="en-US" dirty="0" smtClean="0"/>
              <a:t> community is dependent on good water quality and is a good indicator of water quality trends in the IRL.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lagoon?</a:t>
            </a:r>
            <a:endParaRPr lang="en-US" dirty="0"/>
          </a:p>
        </p:txBody>
      </p:sp>
      <p:sp>
        <p:nvSpPr>
          <p:cNvPr id="3" name="Content Placeholder 2"/>
          <p:cNvSpPr>
            <a:spLocks noGrp="1"/>
          </p:cNvSpPr>
          <p:nvPr>
            <p:ph idx="1"/>
          </p:nvPr>
        </p:nvSpPr>
        <p:spPr/>
        <p:txBody>
          <a:bodyPr>
            <a:normAutofit/>
          </a:bodyPr>
          <a:lstStyle/>
          <a:p>
            <a:r>
              <a:rPr lang="en-US" dirty="0" smtClean="0"/>
              <a:t>Restricted lagoons have multiple channels, well defined exchange with the ocean, and tend to show a net seaward transport of water. Wind patterns in restricted lagoons can also cause surface currents to develop, thus helping to transport large volumes of water downwind.  The Indian River Lagoon is a restricted type lagoon.</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Seagrass</a:t>
            </a:r>
            <a:endParaRPr lang="en-US" dirty="0"/>
          </a:p>
        </p:txBody>
      </p:sp>
      <p:sp>
        <p:nvSpPr>
          <p:cNvPr id="3" name="Content Placeholder 2"/>
          <p:cNvSpPr>
            <a:spLocks noGrp="1"/>
          </p:cNvSpPr>
          <p:nvPr>
            <p:ph idx="1"/>
          </p:nvPr>
        </p:nvSpPr>
        <p:spPr/>
        <p:txBody>
          <a:bodyPr>
            <a:normAutofit/>
          </a:bodyPr>
          <a:lstStyle/>
          <a:p>
            <a:r>
              <a:rPr lang="en-US" dirty="0" smtClean="0"/>
              <a:t>Interpretation of aerial photographs taken in 1943 of the IRL found approximately 62,000 acres of </a:t>
            </a:r>
            <a:r>
              <a:rPr lang="en-US" dirty="0" err="1" smtClean="0"/>
              <a:t>seagrass</a:t>
            </a:r>
            <a:r>
              <a:rPr lang="en-US" dirty="0" smtClean="0"/>
              <a:t> in the IRL. This figure has served as a benchmark for </a:t>
            </a:r>
            <a:r>
              <a:rPr lang="en-US" dirty="0" err="1" smtClean="0"/>
              <a:t>seagrass</a:t>
            </a:r>
            <a:r>
              <a:rPr lang="en-US" dirty="0" smtClean="0"/>
              <a:t> restoration in the IRL.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Seagrass</a:t>
            </a:r>
            <a:endParaRPr lang="en-US" dirty="0"/>
          </a:p>
        </p:txBody>
      </p:sp>
      <p:sp>
        <p:nvSpPr>
          <p:cNvPr id="3" name="Content Placeholder 2"/>
          <p:cNvSpPr>
            <a:spLocks noGrp="1"/>
          </p:cNvSpPr>
          <p:nvPr>
            <p:ph idx="1"/>
          </p:nvPr>
        </p:nvSpPr>
        <p:spPr/>
        <p:txBody>
          <a:bodyPr/>
          <a:lstStyle/>
          <a:p>
            <a:r>
              <a:rPr lang="en-US" dirty="0" err="1" smtClean="0"/>
              <a:t>Seagrass</a:t>
            </a:r>
            <a:r>
              <a:rPr lang="en-US" dirty="0" smtClean="0"/>
              <a:t> surveys done in 1992 found approximately 58,000 acres of </a:t>
            </a:r>
            <a:r>
              <a:rPr lang="en-US" dirty="0" err="1" smtClean="0"/>
              <a:t>seagrass</a:t>
            </a:r>
            <a:r>
              <a:rPr lang="en-US" dirty="0" smtClean="0"/>
              <a:t> with substantial losses of </a:t>
            </a:r>
            <a:r>
              <a:rPr lang="en-US" dirty="0" err="1" smtClean="0"/>
              <a:t>seagrass</a:t>
            </a:r>
            <a:r>
              <a:rPr lang="en-US" dirty="0" smtClean="0"/>
              <a:t> acreage (up to 80 percent) in most urbanized segments. </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normAutofit fontScale="90000"/>
          </a:bodyPr>
          <a:lstStyle/>
          <a:p>
            <a:r>
              <a:rPr lang="en-US" b="1" dirty="0" smtClean="0"/>
              <a:t>Impacts to </a:t>
            </a:r>
            <a:r>
              <a:rPr lang="en-US" b="1" dirty="0" err="1" smtClean="0"/>
              <a:t>Seagrasses</a:t>
            </a:r>
            <a:r>
              <a:rPr lang="en-US" b="1" dirty="0" smtClean="0"/>
              <a:t> </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Over the past 20 years, losses of </a:t>
            </a:r>
            <a:r>
              <a:rPr lang="en-US" dirty="0" err="1" smtClean="0"/>
              <a:t>seagrasses</a:t>
            </a:r>
            <a:r>
              <a:rPr lang="en-US" dirty="0" smtClean="0"/>
              <a:t> along the lagoon have been severe, with some areas losing up to 95 percent of their coverage. Other areas, however, have remained stable and productive. </a:t>
            </a:r>
            <a:endParaRPr lang="en-US" dirty="0"/>
          </a:p>
        </p:txBody>
      </p:sp>
      <p:pic>
        <p:nvPicPr>
          <p:cNvPr id="4" name="Picture 3" descr="seagrass counting.jpg"/>
          <p:cNvPicPr>
            <a:picLocks noChangeAspect="1"/>
          </p:cNvPicPr>
          <p:nvPr/>
        </p:nvPicPr>
        <p:blipFill>
          <a:blip r:embed="rId2" cstate="print"/>
          <a:stretch>
            <a:fillRect/>
          </a:stretch>
        </p:blipFill>
        <p:spPr>
          <a:xfrm>
            <a:off x="3657600" y="4419600"/>
            <a:ext cx="2445488" cy="18288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Impacts to </a:t>
            </a:r>
            <a:r>
              <a:rPr lang="en-US" b="1" dirty="0" err="1" smtClean="0"/>
              <a:t>Seagrasses</a:t>
            </a:r>
            <a:endParaRPr lang="en-US" dirty="0"/>
          </a:p>
        </p:txBody>
      </p:sp>
      <p:sp>
        <p:nvSpPr>
          <p:cNvPr id="3" name="Content Placeholder 2"/>
          <p:cNvSpPr>
            <a:spLocks noGrp="1"/>
          </p:cNvSpPr>
          <p:nvPr>
            <p:ph idx="1"/>
          </p:nvPr>
        </p:nvSpPr>
        <p:spPr/>
        <p:txBody>
          <a:bodyPr>
            <a:normAutofit/>
          </a:bodyPr>
          <a:lstStyle/>
          <a:p>
            <a:r>
              <a:rPr lang="en-US" dirty="0" smtClean="0"/>
              <a:t>Reduced light transmittance through the water column has been one of the major factors implicated in losses of </a:t>
            </a:r>
            <a:r>
              <a:rPr lang="en-US" dirty="0" err="1" smtClean="0"/>
              <a:t>seagrass</a:t>
            </a:r>
            <a:r>
              <a:rPr lang="en-US" dirty="0" smtClean="0"/>
              <a:t> coverage. </a:t>
            </a:r>
            <a:r>
              <a:rPr lang="en-US" dirty="0" err="1" smtClean="0"/>
              <a:t>Seagrass</a:t>
            </a:r>
            <a:r>
              <a:rPr lang="en-US" dirty="0" smtClean="0"/>
              <a:t> loss due to light attenuation usually starts at the outer (deeper) edge of the beds, where the light reaching the plants is only marginal, and progresses towards the shallower regions as conditions deteriorate. content</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Impacts to </a:t>
            </a:r>
            <a:r>
              <a:rPr lang="en-US" b="1" dirty="0" err="1" smtClean="0"/>
              <a:t>Seagrasses</a:t>
            </a:r>
            <a:endParaRPr lang="en-US" dirty="0"/>
          </a:p>
        </p:txBody>
      </p:sp>
      <p:sp>
        <p:nvSpPr>
          <p:cNvPr id="3" name="Content Placeholder 2"/>
          <p:cNvSpPr>
            <a:spLocks noGrp="1"/>
          </p:cNvSpPr>
          <p:nvPr>
            <p:ph idx="1"/>
          </p:nvPr>
        </p:nvSpPr>
        <p:spPr/>
        <p:txBody>
          <a:bodyPr/>
          <a:lstStyle/>
          <a:p>
            <a:r>
              <a:rPr lang="en-US" dirty="0" smtClean="0"/>
              <a:t>Several factors are important in reducing light penetrating to a given depth of the water column: </a:t>
            </a:r>
          </a:p>
          <a:p>
            <a:pPr lvl="1"/>
            <a:r>
              <a:rPr lang="en-US" dirty="0" smtClean="0"/>
              <a:t>Absorption by other floating vegetation. </a:t>
            </a:r>
          </a:p>
          <a:p>
            <a:pPr lvl="1"/>
            <a:r>
              <a:rPr lang="en-US" dirty="0" smtClean="0"/>
              <a:t>Suspended and dissolved substances. </a:t>
            </a:r>
          </a:p>
          <a:p>
            <a:pPr lvl="1"/>
            <a:r>
              <a:rPr lang="en-US" dirty="0" smtClean="0"/>
              <a:t>Color due to dissolved organic materials. </a:t>
            </a:r>
          </a:p>
          <a:p>
            <a:pPr lvl="1"/>
            <a:r>
              <a:rPr lang="en-US" dirty="0" err="1" smtClean="0"/>
              <a:t>Eutrophication</a:t>
            </a:r>
            <a:r>
              <a:rPr lang="en-US" dirty="0" smtClean="0"/>
              <a:t> (excessive organic production and nutrient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Spoil Islands</a:t>
            </a:r>
            <a:endParaRPr lang="en-US" dirty="0"/>
          </a:p>
        </p:txBody>
      </p:sp>
      <p:sp>
        <p:nvSpPr>
          <p:cNvPr id="3" name="Content Placeholder 2"/>
          <p:cNvSpPr>
            <a:spLocks noGrp="1"/>
          </p:cNvSpPr>
          <p:nvPr>
            <p:ph idx="1"/>
          </p:nvPr>
        </p:nvSpPr>
        <p:spPr/>
        <p:txBody>
          <a:bodyPr/>
          <a:lstStyle/>
          <a:p>
            <a:r>
              <a:rPr lang="en-US" sz="2800" dirty="0" smtClean="0"/>
              <a:t>Over 200 Spoil islands were created in the 1950s when the Inter coastal was dredged.</a:t>
            </a:r>
          </a:p>
          <a:p>
            <a:r>
              <a:rPr lang="en-US" sz="2800" dirty="0" smtClean="0"/>
              <a:t>The excess dirt was just piled up and created these islands.</a:t>
            </a:r>
          </a:p>
          <a:p>
            <a:r>
              <a:rPr lang="en-US" sz="2800" dirty="0" smtClean="0"/>
              <a:t>Although the dredging did significant damage to </a:t>
            </a:r>
            <a:r>
              <a:rPr lang="en-US" sz="2800" dirty="0" err="1" smtClean="0"/>
              <a:t>seagrass</a:t>
            </a:r>
            <a:r>
              <a:rPr lang="en-US" sz="2800" dirty="0" smtClean="0"/>
              <a:t> beds, over time the islands are now home to mangrove trees. </a:t>
            </a:r>
            <a:endParaRPr lang="en-US" sz="2800" dirty="0"/>
          </a:p>
        </p:txBody>
      </p:sp>
      <p:pic>
        <p:nvPicPr>
          <p:cNvPr id="5" name="Picture 4" descr="220px-IndianRiverLagoon.jpg"/>
          <p:cNvPicPr>
            <a:picLocks noChangeAspect="1"/>
          </p:cNvPicPr>
          <p:nvPr/>
        </p:nvPicPr>
        <p:blipFill>
          <a:blip r:embed="rId2" cstate="print"/>
          <a:stretch>
            <a:fillRect/>
          </a:stretch>
        </p:blipFill>
        <p:spPr>
          <a:xfrm>
            <a:off x="4495800" y="4419600"/>
            <a:ext cx="3674342" cy="24384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Location of spoil islands off Sebastian</a:t>
            </a:r>
            <a:endParaRPr lang="en-US" dirty="0"/>
          </a:p>
        </p:txBody>
      </p:sp>
      <p:pic>
        <p:nvPicPr>
          <p:cNvPr id="4" name="Content Placeholder 3" descr="IR1.jpg"/>
          <p:cNvPicPr>
            <a:picLocks noGrp="1" noChangeAspect="1"/>
          </p:cNvPicPr>
          <p:nvPr>
            <p:ph idx="1"/>
          </p:nvPr>
        </p:nvPicPr>
        <p:blipFill>
          <a:blip r:embed="rId2" cstate="print"/>
          <a:stretch>
            <a:fillRect/>
          </a:stretch>
        </p:blipFill>
        <p:spPr>
          <a:xfrm>
            <a:off x="2210270" y="1600200"/>
            <a:ext cx="4723460" cy="452596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OYSTER REEFS</a:t>
            </a:r>
            <a:endParaRPr lang="en-US" dirty="0"/>
          </a:p>
        </p:txBody>
      </p:sp>
      <p:sp>
        <p:nvSpPr>
          <p:cNvPr id="3" name="Content Placeholder 2"/>
          <p:cNvSpPr>
            <a:spLocks noGrp="1"/>
          </p:cNvSpPr>
          <p:nvPr>
            <p:ph idx="1"/>
          </p:nvPr>
        </p:nvSpPr>
        <p:spPr/>
        <p:txBody>
          <a:bodyPr>
            <a:normAutofit/>
          </a:bodyPr>
          <a:lstStyle/>
          <a:p>
            <a:pPr>
              <a:buNone/>
            </a:pPr>
            <a:r>
              <a:rPr lang="en-US" dirty="0" smtClean="0"/>
              <a:t/>
            </a:r>
            <a:br>
              <a:rPr lang="en-US" dirty="0" smtClean="0"/>
            </a:br>
            <a:r>
              <a:rPr lang="en-US" dirty="0" smtClean="0"/>
              <a:t>Oyster reefs in Florida are found in near shore areas and estuaries of both coasts, but grow especially vigorously near estuarine river mouths where waters are brackish and less than 10 meters deep.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OYSTER REEFS</a:t>
            </a:r>
            <a:endParaRPr lang="en-US" dirty="0"/>
          </a:p>
        </p:txBody>
      </p:sp>
      <p:sp>
        <p:nvSpPr>
          <p:cNvPr id="3" name="Content Placeholder 2"/>
          <p:cNvSpPr>
            <a:spLocks noGrp="1"/>
          </p:cNvSpPr>
          <p:nvPr>
            <p:ph idx="1"/>
          </p:nvPr>
        </p:nvSpPr>
        <p:spPr/>
        <p:txBody>
          <a:bodyPr>
            <a:normAutofit lnSpcReduction="10000"/>
          </a:bodyPr>
          <a:lstStyle/>
          <a:p>
            <a:r>
              <a:rPr lang="en-US" dirty="0" smtClean="0"/>
              <a:t>Within the Indian River Lagoon, oyster reefs may be found in the vicinity of spoil islands and impounded areas. In addition to being commercially valuable, oyster reefs serve a number of important ecological roles in coastal systems: providing important habitat for a large number of species; improving water quality; stabilizing bottom areas, and influencing water circulation patterns within estuaries.</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SALT MARSHES</a:t>
            </a:r>
            <a:endParaRPr lang="en-US" dirty="0"/>
          </a:p>
        </p:txBody>
      </p:sp>
      <p:sp>
        <p:nvSpPr>
          <p:cNvPr id="3" name="Content Placeholder 2"/>
          <p:cNvSpPr>
            <a:spLocks noGrp="1"/>
          </p:cNvSpPr>
          <p:nvPr>
            <p:ph idx="1"/>
          </p:nvPr>
        </p:nvSpPr>
        <p:spPr/>
        <p:txBody>
          <a:bodyPr>
            <a:normAutofit/>
          </a:bodyPr>
          <a:lstStyle/>
          <a:p>
            <a:r>
              <a:rPr lang="en-US" dirty="0" smtClean="0"/>
              <a:t>By the 1970s, 75 percent of lagoon salt marshes were lost. Dikes built to separate 40,400 acres from the lagoon to control mosquito breeding eliminated juvenile fish nursery grounds.</a:t>
            </a:r>
          </a:p>
          <a:p>
            <a:endParaRPr lang="en-US" dirty="0"/>
          </a:p>
        </p:txBody>
      </p:sp>
      <p:pic>
        <p:nvPicPr>
          <p:cNvPr id="4" name="Picture 3" descr="CA4A10JLCANFCVQ3CAEGT5ABCAXZ1AHKCAPTDM4HCA681YUBCA7IPEPJCAHKHHPCCAI40R3GCACYNFWOCAIPOZURCARM0M3BCA4MT4IZCAIGGGZ6CAOJ32AZCAV3QEX4salt marsh2.jpg"/>
          <p:cNvPicPr>
            <a:picLocks noChangeAspect="1"/>
          </p:cNvPicPr>
          <p:nvPr/>
        </p:nvPicPr>
        <p:blipFill>
          <a:blip r:embed="rId2" cstate="print"/>
          <a:stretch>
            <a:fillRect/>
          </a:stretch>
        </p:blipFill>
        <p:spPr>
          <a:xfrm>
            <a:off x="4953000" y="4419600"/>
            <a:ext cx="2514600" cy="1897380"/>
          </a:xfrm>
          <a:prstGeom prst="rect">
            <a:avLst/>
          </a:prstGeom>
        </p:spPr>
      </p:pic>
      <p:pic>
        <p:nvPicPr>
          <p:cNvPr id="5" name="Picture 4" descr="salt marsh.jpg"/>
          <p:cNvPicPr>
            <a:picLocks noChangeAspect="1"/>
          </p:cNvPicPr>
          <p:nvPr/>
        </p:nvPicPr>
        <p:blipFill>
          <a:blip r:embed="rId3" cstate="print"/>
          <a:stretch>
            <a:fillRect/>
          </a:stretch>
        </p:blipFill>
        <p:spPr>
          <a:xfrm>
            <a:off x="1066800" y="4648200"/>
            <a:ext cx="2684362" cy="1752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762000"/>
          </a:xfrm>
        </p:spPr>
        <p:txBody>
          <a:bodyPr>
            <a:normAutofit fontScale="90000"/>
          </a:bodyPr>
          <a:lstStyle/>
          <a:p>
            <a:r>
              <a:rPr lang="en-US" b="1" dirty="0" smtClean="0"/>
              <a:t/>
            </a:r>
            <a:br>
              <a:rPr lang="en-US" b="1" dirty="0" smtClean="0"/>
            </a:br>
            <a:r>
              <a:rPr lang="en-US" b="1" dirty="0" smtClean="0"/>
              <a:t>What is a lagoon?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Along the length of this narrow water corridor, a diverse variety of natural habitats are linked to form a complex coastal ecosystem. </a:t>
            </a:r>
          </a:p>
          <a:p>
            <a:r>
              <a:rPr lang="en-US" dirty="0" smtClean="0"/>
              <a:t>The Indian River Lagoon exchanges seawater with the ocean between two natural inlets (Ponce de Leon and Jupiter), three man-made inlets (Sebastian, Fort Pierce, St. Lucie) and a lock system at Port Canaveral, which limits water exchange between the Atlantic Ocean and the Banana River Lagoon.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Lagoon in Peril</a:t>
            </a:r>
            <a:endParaRPr lang="en-US" dirty="0"/>
          </a:p>
        </p:txBody>
      </p:sp>
      <p:sp>
        <p:nvSpPr>
          <p:cNvPr id="3" name="Content Placeholder 2"/>
          <p:cNvSpPr>
            <a:spLocks noGrp="1"/>
          </p:cNvSpPr>
          <p:nvPr>
            <p:ph idx="1"/>
          </p:nvPr>
        </p:nvSpPr>
        <p:spPr/>
        <p:txBody>
          <a:bodyPr>
            <a:normAutofit/>
          </a:bodyPr>
          <a:lstStyle/>
          <a:p>
            <a:r>
              <a:rPr lang="en-US" dirty="0" smtClean="0"/>
              <a:t>One of the more prevalent ecological problems to the Indian River Lagoon is storm water runoff. </a:t>
            </a:r>
          </a:p>
          <a:p>
            <a:r>
              <a:rPr lang="en-US" dirty="0" smtClean="0"/>
              <a:t>Unlike natural runoff that occurred before human development, storm water runoff comes from our roadways, parks, golf courses and other sources. </a:t>
            </a:r>
            <a:endParaRPr lang="en-US" dirty="0"/>
          </a:p>
        </p:txBody>
      </p:sp>
      <p:pic>
        <p:nvPicPr>
          <p:cNvPr id="14337" name="Picture 1"/>
          <p:cNvPicPr>
            <a:picLocks noChangeAspect="1" noChangeArrowheads="1"/>
          </p:cNvPicPr>
          <p:nvPr/>
        </p:nvPicPr>
        <p:blipFill>
          <a:blip r:embed="rId2" cstate="print"/>
          <a:srcRect/>
          <a:stretch>
            <a:fillRect/>
          </a:stretch>
        </p:blipFill>
        <p:spPr bwMode="auto">
          <a:xfrm>
            <a:off x="5410200" y="4783356"/>
            <a:ext cx="2876550" cy="1922244"/>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Lagoon in Peril</a:t>
            </a:r>
            <a:endParaRPr lang="en-US" dirty="0"/>
          </a:p>
        </p:txBody>
      </p:sp>
      <p:sp>
        <p:nvSpPr>
          <p:cNvPr id="3" name="Content Placeholder 2"/>
          <p:cNvSpPr>
            <a:spLocks noGrp="1"/>
          </p:cNvSpPr>
          <p:nvPr>
            <p:ph idx="1"/>
          </p:nvPr>
        </p:nvSpPr>
        <p:spPr/>
        <p:txBody>
          <a:bodyPr>
            <a:normAutofit/>
          </a:bodyPr>
          <a:lstStyle/>
          <a:p>
            <a:r>
              <a:rPr lang="en-US" dirty="0" smtClean="0"/>
              <a:t>Every summer storm sends millions of gallons of runoff into the lagoons sending petroleum products from roadways and nitrates/phosphates and other chemicals from yards and manicured landscaping. </a:t>
            </a:r>
          </a:p>
          <a:p>
            <a:r>
              <a:rPr lang="en-US" dirty="0" smtClean="0"/>
              <a:t>Wastewater and storm water discharges deposit freshwater and pollutants promoting algal growth and </a:t>
            </a:r>
            <a:r>
              <a:rPr lang="en-US" dirty="0" err="1" smtClean="0"/>
              <a:t>seagrass</a:t>
            </a:r>
            <a:r>
              <a:rPr lang="en-US" dirty="0" smtClean="0"/>
              <a:t> destruction.</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Lagoon in Peril</a:t>
            </a:r>
            <a:endParaRPr lang="en-US" dirty="0"/>
          </a:p>
        </p:txBody>
      </p:sp>
      <p:sp>
        <p:nvSpPr>
          <p:cNvPr id="3" name="Content Placeholder 2"/>
          <p:cNvSpPr>
            <a:spLocks noGrp="1"/>
          </p:cNvSpPr>
          <p:nvPr>
            <p:ph idx="1"/>
          </p:nvPr>
        </p:nvSpPr>
        <p:spPr/>
        <p:txBody>
          <a:bodyPr>
            <a:normAutofit/>
          </a:bodyPr>
          <a:lstStyle/>
          <a:p>
            <a:r>
              <a:rPr lang="en-US" dirty="0" smtClean="0"/>
              <a:t>In 1985, 45 domestic Wastewater Treatment Plants discharged more than 39 million gallons per day of treated wastewater to the IRL. These plants discharged more than 1.7 million pounds of total nitrogen, 400,000 pounds of total phosphorous and 1.5 million pounds of total suspended solids to the IRL each year</a:t>
            </a:r>
            <a:r>
              <a:rPr lang="en-US" i="1" dirty="0" smtClean="0"/>
              <a:t>.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Lagoon in Peril</a:t>
            </a:r>
            <a:endParaRPr lang="en-US" dirty="0"/>
          </a:p>
        </p:txBody>
      </p:sp>
      <p:sp>
        <p:nvSpPr>
          <p:cNvPr id="3" name="Content Placeholder 2"/>
          <p:cNvSpPr>
            <a:spLocks noGrp="1"/>
          </p:cNvSpPr>
          <p:nvPr>
            <p:ph idx="1"/>
          </p:nvPr>
        </p:nvSpPr>
        <p:spPr/>
        <p:txBody>
          <a:bodyPr/>
          <a:lstStyle/>
          <a:p>
            <a:r>
              <a:rPr lang="en-US" dirty="0" smtClean="0"/>
              <a:t>While raw sewage has been greatly eliminated from the lagoon, treated sewage and waste are evasive and killing tens of thousands of acres of sea grass each decade.</a:t>
            </a:r>
            <a:endParaRPr lang="en-US" dirty="0"/>
          </a:p>
        </p:txBody>
      </p:sp>
      <p:pic>
        <p:nvPicPr>
          <p:cNvPr id="11265" name="Picture 1"/>
          <p:cNvPicPr>
            <a:picLocks noChangeAspect="1" noChangeArrowheads="1"/>
          </p:cNvPicPr>
          <p:nvPr/>
        </p:nvPicPr>
        <p:blipFill>
          <a:blip r:embed="rId2" cstate="print"/>
          <a:srcRect/>
          <a:stretch>
            <a:fillRect/>
          </a:stretch>
        </p:blipFill>
        <p:spPr bwMode="auto">
          <a:xfrm>
            <a:off x="4343400" y="3581400"/>
            <a:ext cx="4591050" cy="306705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Lagoon in Peril</a:t>
            </a:r>
            <a:endParaRPr lang="en-US" dirty="0"/>
          </a:p>
        </p:txBody>
      </p:sp>
      <p:sp>
        <p:nvSpPr>
          <p:cNvPr id="3" name="Content Placeholder 2"/>
          <p:cNvSpPr>
            <a:spLocks noGrp="1"/>
          </p:cNvSpPr>
          <p:nvPr>
            <p:ph idx="1"/>
          </p:nvPr>
        </p:nvSpPr>
        <p:spPr/>
        <p:txBody>
          <a:bodyPr>
            <a:normAutofit/>
          </a:bodyPr>
          <a:lstStyle/>
          <a:p>
            <a:r>
              <a:rPr lang="en-US" dirty="0" smtClean="0"/>
              <a:t>St. Johns River marshes and Lake Okeechobee discharges were drained into the lagoon. Excessive freshwater degrades shellfish habitat and carries soils and pollutants (primarily nitrogen and phosphorus) into the lagoon, fostering algal growth and killing sea grasses. </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idx="1"/>
          </p:nvPr>
        </p:nvSpPr>
        <p:spPr/>
        <p:txBody>
          <a:bodyPr/>
          <a:lstStyle/>
          <a:p>
            <a:r>
              <a:rPr lang="en-US" dirty="0" smtClean="0"/>
              <a:t>The Surface Water Improvement and Management (SWIM) Act of 1987 (Chapter 373.453  373.459, Florida Statutes) was established to aid in the restoration of priority water bodies throughout Florida.</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SWIM</a:t>
            </a:r>
            <a:endParaRPr lang="en-US" dirty="0"/>
          </a:p>
        </p:txBody>
      </p:sp>
      <p:sp>
        <p:nvSpPr>
          <p:cNvPr id="3" name="Content Placeholder 2"/>
          <p:cNvSpPr>
            <a:spLocks noGrp="1"/>
          </p:cNvSpPr>
          <p:nvPr>
            <p:ph idx="1"/>
          </p:nvPr>
        </p:nvSpPr>
        <p:spPr/>
        <p:txBody>
          <a:bodyPr/>
          <a:lstStyle/>
          <a:p>
            <a:r>
              <a:rPr lang="en-US" dirty="0" smtClean="0"/>
              <a:t>The program is designed to develop and execute a combination of research and practical implementation projects to protect or restore the environmental resources of the St. Lucie Estuary and Indian River Lagoon. The program has three goals: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SWIM</a:t>
            </a:r>
            <a:endParaRPr lang="en-US" dirty="0"/>
          </a:p>
        </p:txBody>
      </p:sp>
      <p:sp>
        <p:nvSpPr>
          <p:cNvPr id="3" name="Content Placeholder 2"/>
          <p:cNvSpPr>
            <a:spLocks noGrp="1"/>
          </p:cNvSpPr>
          <p:nvPr>
            <p:ph idx="1"/>
          </p:nvPr>
        </p:nvSpPr>
        <p:spPr/>
        <p:txBody>
          <a:bodyPr/>
          <a:lstStyle/>
          <a:p>
            <a:r>
              <a:rPr lang="en-US" dirty="0" smtClean="0"/>
              <a:t>Attain and maintain water and sediment of sufficient quality to support a healthy, </a:t>
            </a:r>
            <a:r>
              <a:rPr lang="en-US" dirty="0" err="1" smtClean="0"/>
              <a:t>seagrass</a:t>
            </a:r>
            <a:r>
              <a:rPr lang="en-US" dirty="0" smtClean="0"/>
              <a:t>-based estuarine ecosystem </a:t>
            </a:r>
          </a:p>
          <a:p>
            <a:r>
              <a:rPr lang="en-US" dirty="0" smtClean="0"/>
              <a:t>Attain and maintain a functioning </a:t>
            </a:r>
            <a:r>
              <a:rPr lang="en-US" dirty="0" err="1" smtClean="0"/>
              <a:t>seagrass</a:t>
            </a:r>
            <a:r>
              <a:rPr lang="en-US" dirty="0" smtClean="0"/>
              <a:t> ecosystem which supports endangered and threatened species, fisheries and wildlife </a:t>
            </a:r>
          </a:p>
          <a:p>
            <a:r>
              <a:rPr lang="en-US" dirty="0" smtClean="0"/>
              <a:t>Achieve heightened public awareness and coordinated interagency management </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IRL NEP</a:t>
            </a:r>
            <a:endParaRPr lang="en-US" dirty="0"/>
          </a:p>
        </p:txBody>
      </p:sp>
      <p:sp>
        <p:nvSpPr>
          <p:cNvPr id="3" name="Content Placeholder 2"/>
          <p:cNvSpPr>
            <a:spLocks noGrp="1"/>
          </p:cNvSpPr>
          <p:nvPr>
            <p:ph idx="1"/>
          </p:nvPr>
        </p:nvSpPr>
        <p:spPr/>
        <p:txBody>
          <a:bodyPr>
            <a:normAutofit/>
          </a:bodyPr>
          <a:lstStyle/>
          <a:p>
            <a:r>
              <a:rPr lang="en-US" dirty="0" smtClean="0"/>
              <a:t>The Indian River Lagoon National Estuary Program (IRL NEP), is one of 28 NEPs across the country, and was established in 1990. The IRL NEP is comprised of the Advisory Board, the Citizens Committee, and the Technical Committee. </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IRL NEP</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The Advisory Board manages the IRL NEP including development and implementation of the Comprehensive Conservation and Management Plan (CCMP). The St. Johns River Water Management District administers the IRL NEP with four full-time IRL NEP employees.</a:t>
            </a:r>
            <a:endParaRPr lang="en-US" dirty="0"/>
          </a:p>
        </p:txBody>
      </p:sp>
      <p:pic>
        <p:nvPicPr>
          <p:cNvPr id="5121" name="Picture 1"/>
          <p:cNvPicPr>
            <a:picLocks noChangeAspect="1" noChangeArrowheads="1"/>
          </p:cNvPicPr>
          <p:nvPr/>
        </p:nvPicPr>
        <p:blipFill>
          <a:blip r:embed="rId2" cstate="print"/>
          <a:srcRect/>
          <a:stretch>
            <a:fillRect/>
          </a:stretch>
        </p:blipFill>
        <p:spPr bwMode="auto">
          <a:xfrm>
            <a:off x="5486400" y="4419600"/>
            <a:ext cx="3222113" cy="2305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t>
            </a:r>
            <a:r>
              <a:rPr lang="en-US" b="1" dirty="0" smtClean="0"/>
              <a:t>Indian River Lagoon</a:t>
            </a:r>
            <a:r>
              <a:rPr lang="en-US" dirty="0" smtClean="0"/>
              <a:t> </a:t>
            </a:r>
          </a:p>
          <a:p>
            <a:pPr>
              <a:buNone/>
            </a:pPr>
            <a:r>
              <a:rPr lang="en-US" dirty="0" smtClean="0"/>
              <a:t>	is a grouping of three </a:t>
            </a:r>
          </a:p>
          <a:p>
            <a:pPr>
              <a:buNone/>
            </a:pPr>
            <a:r>
              <a:rPr lang="en-US" dirty="0" smtClean="0"/>
              <a:t>	lagoons:  </a:t>
            </a:r>
          </a:p>
          <a:p>
            <a:pPr>
              <a:buNone/>
            </a:pPr>
            <a:r>
              <a:rPr lang="en-US" dirty="0" smtClean="0"/>
              <a:t>	Mosquito Lagoon, </a:t>
            </a:r>
          </a:p>
          <a:p>
            <a:pPr>
              <a:buNone/>
            </a:pPr>
            <a:r>
              <a:rPr lang="en-US" dirty="0" smtClean="0"/>
              <a:t>	Banana River and the </a:t>
            </a:r>
          </a:p>
          <a:p>
            <a:pPr>
              <a:buNone/>
            </a:pPr>
            <a:r>
              <a:rPr lang="en-US" dirty="0" smtClean="0"/>
              <a:t>	Indian River.</a:t>
            </a:r>
            <a:endParaRPr lang="en-US" dirty="0"/>
          </a:p>
        </p:txBody>
      </p:sp>
      <p:pic>
        <p:nvPicPr>
          <p:cNvPr id="15" name="Picture 14" descr="IRLMap.gif"/>
          <p:cNvPicPr>
            <a:picLocks noChangeAspect="1"/>
          </p:cNvPicPr>
          <p:nvPr/>
        </p:nvPicPr>
        <p:blipFill>
          <a:blip r:embed="rId2" cstate="print"/>
          <a:stretch>
            <a:fillRect/>
          </a:stretch>
        </p:blipFill>
        <p:spPr>
          <a:xfrm>
            <a:off x="5486400" y="990600"/>
            <a:ext cx="2543175" cy="513397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IRL NEP</a:t>
            </a:r>
            <a:endParaRPr lang="en-US" dirty="0"/>
          </a:p>
        </p:txBody>
      </p:sp>
      <p:sp>
        <p:nvSpPr>
          <p:cNvPr id="3" name="Content Placeholder 2"/>
          <p:cNvSpPr>
            <a:spLocks noGrp="1"/>
          </p:cNvSpPr>
          <p:nvPr>
            <p:ph idx="1"/>
          </p:nvPr>
        </p:nvSpPr>
        <p:spPr/>
        <p:txBody>
          <a:bodyPr>
            <a:normAutofit/>
          </a:bodyPr>
          <a:lstStyle/>
          <a:p>
            <a:r>
              <a:rPr lang="en-US" dirty="0" smtClean="0"/>
              <a:t> The NEP model is a non-regulatory approach to coastal watershed restoration with 4 goals: </a:t>
            </a:r>
          </a:p>
          <a:p>
            <a:r>
              <a:rPr lang="en-US" dirty="0" smtClean="0"/>
              <a:t>1) A watershed/ecosystem focus that moves  beyond political jurisdictions, </a:t>
            </a:r>
          </a:p>
          <a:p>
            <a:r>
              <a:rPr lang="en-US" dirty="0" smtClean="0"/>
              <a:t>2) Integration of good science with sound decision-making, </a:t>
            </a:r>
          </a:p>
          <a:p>
            <a:r>
              <a:rPr lang="en-US" dirty="0" smtClean="0"/>
              <a:t>3) Collaborative problem- solving</a:t>
            </a:r>
          </a:p>
          <a:p>
            <a:r>
              <a:rPr lang="en-US" dirty="0" smtClean="0"/>
              <a:t>4) Public involvement</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p>
          <a:p>
            <a:r>
              <a:rPr lang="en-US" dirty="0" smtClean="0"/>
              <a:t>Today, there has been a greater than 90% reduction in nutrients and suspended solids discharged from domestic treatment plants to the IRL since 1985. This reduction in pollutant loadings has been reflected in lower nutrient and chlorophyll a concentrations in the IRL as well as an increase in sea grass beds. </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RL_tag.gif"/>
          <p:cNvPicPr>
            <a:picLocks noGrp="1" noChangeAspect="1"/>
          </p:cNvPicPr>
          <p:nvPr>
            <p:ph idx="1"/>
          </p:nvPr>
        </p:nvPicPr>
        <p:blipFill>
          <a:blip r:embed="rId2" cstate="print"/>
          <a:stretch>
            <a:fillRect/>
          </a:stretch>
        </p:blipFill>
        <p:spPr>
          <a:xfrm>
            <a:off x="808040" y="1981200"/>
            <a:ext cx="7619998" cy="380999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lagoon?</a:t>
            </a:r>
            <a:endParaRPr lang="en-US" dirty="0"/>
          </a:p>
        </p:txBody>
      </p:sp>
      <p:sp>
        <p:nvSpPr>
          <p:cNvPr id="3" name="Content Placeholder 2"/>
          <p:cNvSpPr>
            <a:spLocks noGrp="1"/>
          </p:cNvSpPr>
          <p:nvPr>
            <p:ph idx="1"/>
          </p:nvPr>
        </p:nvSpPr>
        <p:spPr/>
        <p:txBody>
          <a:bodyPr/>
          <a:lstStyle/>
          <a:p>
            <a:r>
              <a:rPr lang="en-US" dirty="0" smtClean="0"/>
              <a:t>This limited exchange with the ocean is the reason these estuaries (places where salt and fresh water mix) are referred to as lagoons - shallow bodies of seawater generally isolated from the ocean by a series of barrier islands.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IRL</a:t>
            </a:r>
            <a:endParaRPr lang="en-US" dirty="0"/>
          </a:p>
        </p:txBody>
      </p:sp>
      <p:sp>
        <p:nvSpPr>
          <p:cNvPr id="3" name="Content Placeholder 2"/>
          <p:cNvSpPr>
            <a:spLocks noGrp="1"/>
          </p:cNvSpPr>
          <p:nvPr>
            <p:ph idx="1"/>
          </p:nvPr>
        </p:nvSpPr>
        <p:spPr>
          <a:xfrm>
            <a:off x="457200" y="1905000"/>
            <a:ext cx="8229600" cy="4953000"/>
          </a:xfrm>
        </p:spPr>
        <p:txBody>
          <a:bodyPr>
            <a:normAutofit lnSpcReduction="10000"/>
          </a:bodyPr>
          <a:lstStyle/>
          <a:p>
            <a:r>
              <a:rPr lang="en-US" dirty="0" smtClean="0"/>
              <a:t>The Lagoon is 156 miles long  and extends from Ponce De Leon Inlet in Volusia County to Jupiter Inlet in Palm Beach County.  </a:t>
            </a:r>
          </a:p>
          <a:p>
            <a:endParaRPr lang="en-US" dirty="0" smtClean="0"/>
          </a:p>
          <a:p>
            <a:r>
              <a:rPr lang="en-US" dirty="0" smtClean="0"/>
              <a:t>The Lagoon varies in width from 1/2 to 5 miles and averages just 3 feet (0.91 m) in depth. </a:t>
            </a:r>
          </a:p>
          <a:p>
            <a:endParaRPr lang="en-US" dirty="0" smtClean="0"/>
          </a:p>
          <a:p>
            <a:endParaRPr lang="en-US" dirty="0" smtClean="0"/>
          </a:p>
          <a:p>
            <a:pPr>
              <a:buNone/>
            </a:pPr>
            <a:r>
              <a:rPr lang="en-US" dirty="0" smtClean="0"/>
              <a:t> </a:t>
            </a:r>
            <a:r>
              <a:rPr lang="en-US" dirty="0" smtClean="0">
                <a:hlinkClick r:id="rId2" tooltip="Red drum"/>
              </a:rPr>
              <a:t> </a:t>
            </a: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2402</Words>
  <Application>Microsoft Office PowerPoint</Application>
  <PresentationFormat>On-screen Show (4:3)</PresentationFormat>
  <Paragraphs>181</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Indian River Lagoon Ecology</vt:lpstr>
      <vt:lpstr>What is a lagoon?</vt:lpstr>
      <vt:lpstr>What is a lagoon?</vt:lpstr>
      <vt:lpstr>What is a lagoon?</vt:lpstr>
      <vt:lpstr>What is a lagoon?</vt:lpstr>
      <vt:lpstr> What is a lagoon?</vt:lpstr>
      <vt:lpstr>PowerPoint Presentation</vt:lpstr>
      <vt:lpstr>What is a lagoon?</vt:lpstr>
      <vt:lpstr>IRL</vt:lpstr>
      <vt:lpstr>IRL</vt:lpstr>
      <vt:lpstr>IRL</vt:lpstr>
      <vt:lpstr>IRL</vt:lpstr>
      <vt:lpstr>IRL</vt:lpstr>
      <vt:lpstr>IRL</vt:lpstr>
      <vt:lpstr>IRL</vt:lpstr>
      <vt:lpstr>IRL</vt:lpstr>
      <vt:lpstr>IRL</vt:lpstr>
      <vt:lpstr>IRL</vt:lpstr>
      <vt:lpstr>HABITATS</vt:lpstr>
      <vt:lpstr>IRL DIVERSITY</vt:lpstr>
      <vt:lpstr>Mangroves</vt:lpstr>
      <vt:lpstr>Mangroves</vt:lpstr>
      <vt:lpstr>Red Mangrove</vt:lpstr>
      <vt:lpstr>Red Mangrove</vt:lpstr>
      <vt:lpstr>Red Mangrove</vt:lpstr>
      <vt:lpstr>Red Mangrove</vt:lpstr>
      <vt:lpstr>Red Mangrove</vt:lpstr>
      <vt:lpstr>Red Mangrove</vt:lpstr>
      <vt:lpstr>Black Mangrove</vt:lpstr>
      <vt:lpstr>Black Mangrove</vt:lpstr>
      <vt:lpstr>Black Mangrove</vt:lpstr>
      <vt:lpstr>Black Mangrove</vt:lpstr>
      <vt:lpstr>Black Mangrove</vt:lpstr>
      <vt:lpstr>White Mangrove</vt:lpstr>
      <vt:lpstr>White Mangrove</vt:lpstr>
      <vt:lpstr>White Mangrove</vt:lpstr>
      <vt:lpstr>Ecological Value of Mangroves</vt:lpstr>
      <vt:lpstr>Ecological Value of Mangroves</vt:lpstr>
      <vt:lpstr>Ecological Value of Mangroves</vt:lpstr>
      <vt:lpstr>Ecological Value of Mangroves</vt:lpstr>
      <vt:lpstr>Ecological Value of Mangroves</vt:lpstr>
      <vt:lpstr>Ecological Value of Mangroves</vt:lpstr>
      <vt:lpstr>Seagrass</vt:lpstr>
      <vt:lpstr>Seagrass</vt:lpstr>
      <vt:lpstr>Seagrass</vt:lpstr>
      <vt:lpstr>Seagrass</vt:lpstr>
      <vt:lpstr>Seagrass meadows</vt:lpstr>
      <vt:lpstr>Seagrass</vt:lpstr>
      <vt:lpstr>Seagrass</vt:lpstr>
      <vt:lpstr>Seagrass</vt:lpstr>
      <vt:lpstr>Seagrass</vt:lpstr>
      <vt:lpstr>Impacts to Seagrasses  </vt:lpstr>
      <vt:lpstr>Impacts to Seagrasses</vt:lpstr>
      <vt:lpstr>Impacts to Seagrasses</vt:lpstr>
      <vt:lpstr>Spoil Islands</vt:lpstr>
      <vt:lpstr>Location of spoil islands off Sebastian</vt:lpstr>
      <vt:lpstr>OYSTER REEFS</vt:lpstr>
      <vt:lpstr>OYSTER REEFS</vt:lpstr>
      <vt:lpstr>SALT MARSHES</vt:lpstr>
      <vt:lpstr>A Lagoon in Peril</vt:lpstr>
      <vt:lpstr>A Lagoon in Peril</vt:lpstr>
      <vt:lpstr>A Lagoon in Peril</vt:lpstr>
      <vt:lpstr>A Lagoon in Peril</vt:lpstr>
      <vt:lpstr>A Lagoon in Peril</vt:lpstr>
      <vt:lpstr>Progress</vt:lpstr>
      <vt:lpstr>SWIM</vt:lpstr>
      <vt:lpstr>SWIM</vt:lpstr>
      <vt:lpstr>IRL NEP</vt:lpstr>
      <vt:lpstr>IRL NEP</vt:lpstr>
      <vt:lpstr>IRL NEP</vt:lpstr>
      <vt:lpstr>Progress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River Lagoon Ecology</dc:title>
  <dc:creator>Jamey</dc:creator>
  <cp:lastModifiedBy>Administrator</cp:lastModifiedBy>
  <cp:revision>47</cp:revision>
  <dcterms:created xsi:type="dcterms:W3CDTF">2010-07-01T23:07:59Z</dcterms:created>
  <dcterms:modified xsi:type="dcterms:W3CDTF">2012-08-21T15:59:43Z</dcterms:modified>
</cp:coreProperties>
</file>